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6" r:id="rId3"/>
    <p:sldId id="272" r:id="rId4"/>
    <p:sldId id="282" r:id="rId5"/>
    <p:sldId id="270" r:id="rId6"/>
    <p:sldId id="258" r:id="rId7"/>
    <p:sldId id="259" r:id="rId8"/>
    <p:sldId id="262" r:id="rId9"/>
    <p:sldId id="264" r:id="rId10"/>
    <p:sldId id="271" r:id="rId11"/>
    <p:sldId id="265" r:id="rId12"/>
    <p:sldId id="266" r:id="rId13"/>
    <p:sldId id="276" r:id="rId14"/>
    <p:sldId id="277" r:id="rId15"/>
    <p:sldId id="283" r:id="rId16"/>
    <p:sldId id="278" r:id="rId17"/>
    <p:sldId id="279" r:id="rId18"/>
    <p:sldId id="284" r:id="rId19"/>
    <p:sldId id="305" r:id="rId20"/>
    <p:sldId id="274" r:id="rId21"/>
    <p:sldId id="303" r:id="rId22"/>
    <p:sldId id="306" r:id="rId23"/>
    <p:sldId id="304" r:id="rId24"/>
    <p:sldId id="307" r:id="rId25"/>
    <p:sldId id="285" r:id="rId26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2E52"/>
    <a:srgbClr val="B808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644105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951608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69124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375925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17300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893912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54544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91522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678233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1985466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149758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443D8-A768-4C03-A392-1DE035CE63C7}" type="datetimeFigureOut">
              <a:rPr lang="es-CR" smtClean="0"/>
              <a:t>27/02/2019</a:t>
            </a:fld>
            <a:endParaRPr lang="es-CR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A63-3374-4C35-A9DE-46012C811FC5}" type="slidenum">
              <a:rPr lang="es-CR" smtClean="0"/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4054231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23331" y="1122363"/>
            <a:ext cx="9944669" cy="2387600"/>
          </a:xfrm>
        </p:spPr>
        <p:txBody>
          <a:bodyPr/>
          <a:lstStyle/>
          <a:p>
            <a:r>
              <a:rPr lang="es-CR" b="1" dirty="0">
                <a:solidFill>
                  <a:schemeClr val="accent1">
                    <a:lumMod val="75000"/>
                  </a:schemeClr>
                </a:solidFill>
                <a:latin typeface="Baskerville Old Face" panose="02020602080505020303" pitchFamily="18" charset="0"/>
              </a:rPr>
              <a:t>LOS ADULTOS MAYORES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987759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27797" y="0"/>
            <a:ext cx="11423176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3200" dirty="0"/>
          </a:p>
          <a:p>
            <a:r>
              <a:rPr lang="es-MX" sz="5400" dirty="0"/>
              <a:t>definición incluye:</a:t>
            </a:r>
          </a:p>
          <a:p>
            <a:r>
              <a:rPr lang="es-MX" sz="5400" dirty="0"/>
              <a:t>se hace (</a:t>
            </a:r>
            <a:r>
              <a:rPr lang="es-MX" sz="5400" b="1" i="1" dirty="0">
                <a:solidFill>
                  <a:srgbClr val="0070C0"/>
                </a:solidFill>
              </a:rPr>
              <a:t>acción</a:t>
            </a:r>
            <a:r>
              <a:rPr lang="es-MX" sz="5400" dirty="0"/>
              <a:t>), </a:t>
            </a:r>
          </a:p>
          <a:p>
            <a:r>
              <a:rPr lang="es-MX" sz="5400" dirty="0"/>
              <a:t>se deja de hacer (</a:t>
            </a:r>
            <a:r>
              <a:rPr lang="es-MX" sz="5400" b="1" i="1" dirty="0">
                <a:solidFill>
                  <a:schemeClr val="accent2">
                    <a:lumMod val="75000"/>
                  </a:schemeClr>
                </a:solidFill>
              </a:rPr>
              <a:t>omisión</a:t>
            </a:r>
            <a:r>
              <a:rPr lang="es-MX" sz="5400" dirty="0"/>
              <a:t>), </a:t>
            </a:r>
          </a:p>
          <a:p>
            <a:r>
              <a:rPr lang="es-MX" sz="5400" dirty="0"/>
              <a:t>se hace inadecuadamente (</a:t>
            </a:r>
            <a:r>
              <a:rPr lang="es-MX" sz="5400" b="1" i="1" dirty="0">
                <a:solidFill>
                  <a:srgbClr val="00B050"/>
                </a:solidFill>
              </a:rPr>
              <a:t>negligencia</a:t>
            </a:r>
            <a:r>
              <a:rPr lang="es-MX" sz="5400" dirty="0"/>
              <a:t>)</a:t>
            </a:r>
          </a:p>
          <a:p>
            <a:endParaRPr lang="es-MX" sz="5400" dirty="0"/>
          </a:p>
          <a:p>
            <a:r>
              <a:rPr lang="es-MX" sz="5400" dirty="0"/>
              <a:t>Ocasiona a persona adulta daño físico, psicológico, emocional y social. </a:t>
            </a:r>
          </a:p>
        </p:txBody>
      </p:sp>
    </p:spTree>
    <p:extLst>
      <p:ext uri="{BB962C8B-B14F-4D97-AF65-F5344CB8AC3E}">
        <p14:creationId xmlns:p14="http://schemas.microsoft.com/office/powerpoint/2010/main" val="1663599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0"/>
            <a:ext cx="123830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dirty="0"/>
          </a:p>
        </p:txBody>
      </p:sp>
      <p:sp>
        <p:nvSpPr>
          <p:cNvPr id="3" name="Rectángulo 2"/>
          <p:cNvSpPr/>
          <p:nvPr/>
        </p:nvSpPr>
        <p:spPr>
          <a:xfrm>
            <a:off x="0" y="0"/>
            <a:ext cx="12192000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>
                <a:solidFill>
                  <a:schemeClr val="accent2">
                    <a:lumMod val="75000"/>
                  </a:schemeClr>
                </a:solidFill>
              </a:rPr>
              <a:t>FACTORES DE RIESGO                                                                                                                   </a:t>
            </a:r>
          </a:p>
          <a:p>
            <a:r>
              <a:rPr lang="es-MX" sz="4800" dirty="0"/>
              <a:t>–</a:t>
            </a:r>
            <a:r>
              <a:rPr lang="es-MX" sz="5400" dirty="0"/>
              <a:t>Deterioro físico </a:t>
            </a:r>
          </a:p>
          <a:p>
            <a:r>
              <a:rPr lang="es-MX" sz="5400" dirty="0"/>
              <a:t>–Aislamiento social  </a:t>
            </a:r>
          </a:p>
          <a:p>
            <a:r>
              <a:rPr lang="es-MX" sz="5400" dirty="0"/>
              <a:t>–Cohabitación con el agresor   </a:t>
            </a:r>
          </a:p>
          <a:p>
            <a:r>
              <a:rPr lang="es-MX" sz="5400" dirty="0"/>
              <a:t>–Deterioro rápido no permite organizarse    </a:t>
            </a:r>
          </a:p>
          <a:p>
            <a:r>
              <a:rPr lang="es-MX" sz="5400" dirty="0"/>
              <a:t>–Historial  de violencia familiar</a:t>
            </a:r>
          </a:p>
          <a:p>
            <a:r>
              <a:rPr lang="es-MX" sz="5400" dirty="0"/>
              <a:t>–Cambio frecuente domicilio y centro    </a:t>
            </a:r>
          </a:p>
          <a:p>
            <a:r>
              <a:rPr lang="es-MX" sz="5400" dirty="0"/>
              <a:t>–Desconocimiento de derechos</a:t>
            </a:r>
          </a:p>
          <a:p>
            <a:r>
              <a:rPr lang="es-MX" sz="4800" dirty="0"/>
              <a:t>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9377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0126" y="0"/>
            <a:ext cx="12596884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>
                <a:solidFill>
                  <a:schemeClr val="accent2">
                    <a:lumMod val="75000"/>
                  </a:schemeClr>
                </a:solidFill>
              </a:rPr>
              <a:t>FACTORES DE RIESGO</a:t>
            </a:r>
          </a:p>
          <a:p>
            <a:r>
              <a:rPr lang="es-MX" sz="4000" dirty="0"/>
              <a:t>-</a:t>
            </a:r>
            <a:r>
              <a:rPr lang="es-MX" sz="4800" dirty="0"/>
              <a:t>Barreras arquitectónicas</a:t>
            </a:r>
          </a:p>
          <a:p>
            <a:r>
              <a:rPr lang="es-MX" sz="4800" dirty="0"/>
              <a:t>-Intolerancia social</a:t>
            </a:r>
          </a:p>
          <a:p>
            <a:r>
              <a:rPr lang="es-MX" sz="4800" dirty="0"/>
              <a:t>-Falta de sensibilización</a:t>
            </a:r>
          </a:p>
          <a:p>
            <a:r>
              <a:rPr lang="es-MX" sz="4800" dirty="0"/>
              <a:t>-Recursos insuficientes para la atención</a:t>
            </a:r>
          </a:p>
          <a:p>
            <a:r>
              <a:rPr lang="es-MX" sz="4800" dirty="0"/>
              <a:t>-Discriminación a los mayores por la edad</a:t>
            </a:r>
          </a:p>
          <a:p>
            <a:r>
              <a:rPr lang="es-MX" sz="4800" dirty="0"/>
              <a:t>-Estereotipos de la vejez como una carga</a:t>
            </a:r>
          </a:p>
          <a:p>
            <a:r>
              <a:rPr lang="es-MX" sz="4800" dirty="0"/>
              <a:t>-Relaciones intergeneracionales deficientes</a:t>
            </a:r>
          </a:p>
          <a:p>
            <a:r>
              <a:rPr lang="es-MX" sz="4800" dirty="0"/>
              <a:t>-Falta de coordinación institucional</a:t>
            </a:r>
            <a:endParaRPr lang="es-CR" sz="4800" dirty="0"/>
          </a:p>
        </p:txBody>
      </p:sp>
    </p:spTree>
    <p:extLst>
      <p:ext uri="{BB962C8B-B14F-4D97-AF65-F5344CB8AC3E}">
        <p14:creationId xmlns:p14="http://schemas.microsoft.com/office/powerpoint/2010/main" val="191811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73207" y="0"/>
            <a:ext cx="114641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CR" sz="4800" b="1" dirty="0">
              <a:solidFill>
                <a:srgbClr val="00B050"/>
              </a:solidFill>
            </a:endParaRPr>
          </a:p>
          <a:p>
            <a:pPr algn="ctr"/>
            <a:r>
              <a:rPr lang="es-CR" sz="4800" b="1" dirty="0">
                <a:solidFill>
                  <a:srgbClr val="00B050"/>
                </a:solidFill>
              </a:rPr>
              <a:t>CONSTITUCIÓN POLÍTICA, Artículo 51:</a:t>
            </a:r>
          </a:p>
          <a:p>
            <a:pPr algn="ctr"/>
            <a:endParaRPr lang="es-CR" sz="4800" b="1" dirty="0">
              <a:solidFill>
                <a:srgbClr val="00B050"/>
              </a:solidFill>
            </a:endParaRPr>
          </a:p>
          <a:p>
            <a:r>
              <a:rPr lang="es-CR" sz="4800" dirty="0"/>
              <a:t>marco proteger, normar, atender y garantizar derechos de las personas adultas mayores.</a:t>
            </a:r>
          </a:p>
          <a:p>
            <a:endParaRPr lang="es-CR" sz="4800" dirty="0"/>
          </a:p>
          <a:p>
            <a:r>
              <a:rPr lang="es-CR" sz="4800" dirty="0"/>
              <a:t>Protección a familia, madre,  niño,  anciano y el enfermo desvalido. </a:t>
            </a:r>
          </a:p>
        </p:txBody>
      </p:sp>
    </p:spTree>
    <p:extLst>
      <p:ext uri="{BB962C8B-B14F-4D97-AF65-F5344CB8AC3E}">
        <p14:creationId xmlns:p14="http://schemas.microsoft.com/office/powerpoint/2010/main" val="26631280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" y="-136478"/>
            <a:ext cx="12050972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R" dirty="0">
              <a:solidFill>
                <a:srgbClr val="0070C0"/>
              </a:solidFill>
            </a:endParaRPr>
          </a:p>
          <a:p>
            <a:pPr algn="ctr"/>
            <a:r>
              <a:rPr lang="es-CR" sz="3600" b="1" dirty="0">
                <a:solidFill>
                  <a:srgbClr val="0070C0"/>
                </a:solidFill>
              </a:rPr>
              <a:t>LEY INTEGRAL DE LA PERSONA ADULTA MAYOR, N°7935, 1999</a:t>
            </a:r>
            <a:r>
              <a:rPr lang="es-CR" sz="4400" b="1" dirty="0">
                <a:solidFill>
                  <a:srgbClr val="0070C0"/>
                </a:solidFill>
              </a:rPr>
              <a:t>  </a:t>
            </a:r>
          </a:p>
          <a:p>
            <a:endParaRPr lang="es-CR" sz="4400" dirty="0">
              <a:solidFill>
                <a:srgbClr val="0070C0"/>
              </a:solidFill>
            </a:endParaRPr>
          </a:p>
          <a:p>
            <a:r>
              <a:rPr lang="es-CR" sz="4400" dirty="0"/>
              <a:t>reconoce y legitima población, promueve acciones de atención integral, crea Consejo Nacional para las Personas Mayores, (CONAPAM). </a:t>
            </a:r>
          </a:p>
          <a:p>
            <a:endParaRPr lang="es-CR" sz="4400" dirty="0"/>
          </a:p>
          <a:p>
            <a:r>
              <a:rPr lang="es-CR" sz="4400" dirty="0"/>
              <a:t>disposiciones generales para garantizar ejercicio de  derechos y la obtención de sus beneficios. </a:t>
            </a:r>
          </a:p>
        </p:txBody>
      </p:sp>
    </p:spTree>
    <p:extLst>
      <p:ext uri="{BB962C8B-B14F-4D97-AF65-F5344CB8AC3E}">
        <p14:creationId xmlns:p14="http://schemas.microsoft.com/office/powerpoint/2010/main" val="630058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55343" y="1"/>
            <a:ext cx="10822675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6000" b="1" dirty="0">
                <a:solidFill>
                  <a:schemeClr val="accent1"/>
                </a:solidFill>
              </a:rPr>
              <a:t>PRINCIPIOS </a:t>
            </a:r>
          </a:p>
          <a:p>
            <a:r>
              <a:rPr lang="es-MX" sz="5400" dirty="0"/>
              <a:t>-igualdad de oportunidades </a:t>
            </a:r>
          </a:p>
          <a:p>
            <a:r>
              <a:rPr lang="es-MX" sz="5400" dirty="0"/>
              <a:t>-dignidad </a:t>
            </a:r>
          </a:p>
          <a:p>
            <a:r>
              <a:rPr lang="es-MX" sz="5400" dirty="0"/>
              <a:t>-participación </a:t>
            </a:r>
          </a:p>
          <a:p>
            <a:r>
              <a:rPr lang="es-MX" sz="5400" dirty="0"/>
              <a:t>-permanencia en su núcleo familiar </a:t>
            </a:r>
          </a:p>
          <a:p>
            <a:r>
              <a:rPr lang="es-MX" sz="5400" dirty="0"/>
              <a:t>-atención integral </a:t>
            </a:r>
          </a:p>
          <a:p>
            <a:r>
              <a:rPr lang="es-MX" sz="5400" dirty="0"/>
              <a:t>-realización personal </a:t>
            </a:r>
          </a:p>
          <a:p>
            <a:r>
              <a:rPr lang="es-MX" sz="5400" dirty="0"/>
              <a:t>-independencia. </a:t>
            </a:r>
          </a:p>
        </p:txBody>
      </p:sp>
    </p:spTree>
    <p:extLst>
      <p:ext uri="{BB962C8B-B14F-4D97-AF65-F5344CB8AC3E}">
        <p14:creationId xmlns:p14="http://schemas.microsoft.com/office/powerpoint/2010/main" val="3111523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4843" y="58847"/>
            <a:ext cx="11709778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4000" b="1" dirty="0">
                <a:solidFill>
                  <a:srgbClr val="00B050"/>
                </a:solidFill>
              </a:rPr>
              <a:t>-LEY SISTEMA FINANCIERO NACIONAL PARA LA VIVIENDA  13 DE NOVIEMBRE DE 1986,  Nº 7052</a:t>
            </a:r>
          </a:p>
          <a:p>
            <a:endParaRPr lang="es-CR" sz="4000" dirty="0"/>
          </a:p>
          <a:p>
            <a:r>
              <a:rPr lang="es-CR" sz="4000" dirty="0"/>
              <a:t>-subsidio de bono de vivienda para las personas adultas mayores sin núcleo familiar</a:t>
            </a:r>
          </a:p>
          <a:p>
            <a:endParaRPr lang="es-CR" sz="4000" dirty="0"/>
          </a:p>
          <a:p>
            <a:r>
              <a:rPr lang="es-CR" sz="4000" b="1" dirty="0">
                <a:solidFill>
                  <a:srgbClr val="00B050"/>
                </a:solidFill>
              </a:rPr>
              <a:t>-DECRETO Nº 28867-MP  5 DE SETIEMBRE DEL 2000</a:t>
            </a:r>
            <a:r>
              <a:rPr lang="es-CR" sz="4000" dirty="0"/>
              <a:t>, </a:t>
            </a:r>
          </a:p>
          <a:p>
            <a:r>
              <a:rPr lang="es-CR" sz="4000" dirty="0"/>
              <a:t>campañas  que se refiere sobre proceso de envejecimiento,   preparación  para  vejez  sana,    derechos  de  las  personas  adultas mayores  </a:t>
            </a:r>
          </a:p>
        </p:txBody>
      </p:sp>
    </p:spTree>
    <p:extLst>
      <p:ext uri="{BB962C8B-B14F-4D97-AF65-F5344CB8AC3E}">
        <p14:creationId xmlns:p14="http://schemas.microsoft.com/office/powerpoint/2010/main" val="23314750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22830" y="-218363"/>
            <a:ext cx="11832609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CR" dirty="0"/>
          </a:p>
          <a:p>
            <a:r>
              <a:rPr lang="es-CR" sz="4800" b="1" dirty="0">
                <a:solidFill>
                  <a:srgbClr val="00B050"/>
                </a:solidFill>
              </a:rPr>
              <a:t>DECRETO Nº 30107 MOPT </a:t>
            </a:r>
          </a:p>
          <a:p>
            <a:r>
              <a:rPr lang="es-CR" sz="4800" dirty="0"/>
              <a:t>Las personas mayores de 65 años viajarán sin costo alguno en los desplazamientos que no excedan de 25 kilómetros. En desplazamientos mayores de 25 kilómetros y menores de 50 kilómetros, pagarán 50% del pasaje; en los desplazamientos mayores de 50 kilómetros, pagarán 75% del pasaje.</a:t>
            </a:r>
          </a:p>
        </p:txBody>
      </p:sp>
    </p:spTree>
    <p:extLst>
      <p:ext uri="{BB962C8B-B14F-4D97-AF65-F5344CB8AC3E}">
        <p14:creationId xmlns:p14="http://schemas.microsoft.com/office/powerpoint/2010/main" val="8965076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1069" y="0"/>
            <a:ext cx="11900847" cy="8679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>
                <a:solidFill>
                  <a:srgbClr val="7030A0"/>
                </a:solidFill>
              </a:rPr>
              <a:t>DERECHOS</a:t>
            </a:r>
          </a:p>
          <a:p>
            <a:r>
              <a:rPr lang="es-MX" sz="3600" dirty="0"/>
              <a:t>-Derecho a la independencia y autonomía.	</a:t>
            </a:r>
          </a:p>
          <a:p>
            <a:endParaRPr lang="es-CR" sz="3600" dirty="0"/>
          </a:p>
          <a:p>
            <a:r>
              <a:rPr lang="es-CR" sz="3600" dirty="0"/>
              <a:t>-Derecho a la libertad personal.</a:t>
            </a:r>
            <a:endParaRPr lang="es-MX" sz="3600" dirty="0"/>
          </a:p>
          <a:p>
            <a:endParaRPr lang="es-MX" sz="3600" dirty="0"/>
          </a:p>
          <a:p>
            <a:r>
              <a:rPr lang="es-MX" sz="3600" dirty="0"/>
              <a:t>-Derecho a la participación e integración comunitaria.</a:t>
            </a:r>
            <a:r>
              <a:rPr lang="es-CR" sz="3600" dirty="0"/>
              <a:t> Ser tomado en cuenta familia y sociedad. </a:t>
            </a:r>
            <a:r>
              <a:rPr lang="es-MX" sz="3600" dirty="0"/>
              <a:t>	</a:t>
            </a:r>
          </a:p>
          <a:p>
            <a:endParaRPr lang="es-MX" sz="3600" dirty="0"/>
          </a:p>
          <a:p>
            <a:r>
              <a:rPr lang="es-MX" sz="3600" dirty="0"/>
              <a:t>-Derecho a la seguridad y no violencia. </a:t>
            </a:r>
            <a:r>
              <a:rPr lang="es-CR" sz="3600" dirty="0"/>
              <a:t>Ser protegidos y defendidos contra toda forma de explotación y maltrato físico o mental.</a:t>
            </a:r>
          </a:p>
          <a:p>
            <a:endParaRPr lang="es-MX" sz="3600" dirty="0"/>
          </a:p>
          <a:p>
            <a:r>
              <a:rPr lang="es-MX" sz="3600" dirty="0"/>
              <a:t>	</a:t>
            </a:r>
          </a:p>
          <a:p>
            <a:endParaRPr lang="es-MX" sz="3600" dirty="0"/>
          </a:p>
          <a:p>
            <a:r>
              <a:rPr lang="es-MX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4718499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76200" y="0"/>
            <a:ext cx="10690790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pPr marL="342900" indent="-342900">
              <a:buAutoNum type="arabicPeriod" startAt="4"/>
            </a:pPr>
            <a:endParaRPr lang="es-CR" sz="3600" dirty="0"/>
          </a:p>
          <a:p>
            <a:r>
              <a:rPr lang="es-CR" sz="3600" dirty="0"/>
              <a:t>-Derecho recibir servicios de cuidado</a:t>
            </a:r>
          </a:p>
          <a:p>
            <a:endParaRPr lang="es-CR" sz="3600" dirty="0"/>
          </a:p>
          <a:p>
            <a:r>
              <a:rPr lang="es-CR" sz="3600" dirty="0"/>
              <a:t>-Derecho a la vivienda. </a:t>
            </a:r>
          </a:p>
          <a:p>
            <a:endParaRPr lang="es-CR" sz="3600" dirty="0"/>
          </a:p>
          <a:p>
            <a:r>
              <a:rPr lang="es-CR" sz="3600" dirty="0"/>
              <a:t>-Derecho a la propiedad privada. Protección de su patrimonio. </a:t>
            </a:r>
          </a:p>
          <a:p>
            <a:endParaRPr lang="es-CR" sz="3600" dirty="0"/>
          </a:p>
          <a:p>
            <a:r>
              <a:rPr lang="es-CR" sz="3600" dirty="0"/>
              <a:t>-Derecho a realizar su testamento con toda libertad, sin que para ello intervenga persona alguna.</a:t>
            </a:r>
          </a:p>
          <a:p>
            <a:endParaRPr lang="es-CR" sz="3600" dirty="0"/>
          </a:p>
          <a:p>
            <a:r>
              <a:rPr lang="es-CR" sz="36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028703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3" y="0"/>
            <a:ext cx="12424114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4364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91069" y="1"/>
            <a:ext cx="11846256" cy="92332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endParaRPr lang="es-CR" sz="3600" dirty="0"/>
          </a:p>
          <a:p>
            <a:r>
              <a:rPr lang="es-CR" sz="3600" dirty="0"/>
              <a:t>-Derecho libertad de expresión, opinión e información. Expresar opinión con libertad</a:t>
            </a:r>
          </a:p>
          <a:p>
            <a:endParaRPr lang="es-CR" sz="3600" dirty="0"/>
          </a:p>
          <a:p>
            <a:r>
              <a:rPr lang="es-CR" sz="3600" dirty="0"/>
              <a:t>-Derecho a la privacidad y a la intimidad	</a:t>
            </a:r>
          </a:p>
          <a:p>
            <a:endParaRPr lang="es-CR" sz="3600" dirty="0"/>
          </a:p>
          <a:p>
            <a:r>
              <a:rPr lang="es-CR" sz="3600" dirty="0"/>
              <a:t>-Derecho a la salud.	Orientación y capacitación, nutrición e higiene,  bienestar físico y mental y cuidado personal.</a:t>
            </a:r>
          </a:p>
          <a:p>
            <a:endParaRPr lang="es-CR" sz="3600" dirty="0"/>
          </a:p>
          <a:p>
            <a:r>
              <a:rPr lang="es-CR" sz="3600" dirty="0"/>
              <a:t>-Derecho a que seguridad social garantice  asistencia médica </a:t>
            </a:r>
          </a:p>
          <a:p>
            <a:endParaRPr lang="es-CR" sz="3600" dirty="0"/>
          </a:p>
          <a:p>
            <a:endParaRPr lang="es-CR" sz="3600" dirty="0"/>
          </a:p>
          <a:p>
            <a:endParaRPr lang="es-CR" sz="3600" dirty="0"/>
          </a:p>
          <a:p>
            <a:r>
              <a:rPr lang="es-CR" sz="3600" dirty="0"/>
              <a:t>	</a:t>
            </a:r>
          </a:p>
          <a:p>
            <a:endParaRPr lang="es-CR" sz="3600" dirty="0"/>
          </a:p>
        </p:txBody>
      </p:sp>
    </p:spTree>
    <p:extLst>
      <p:ext uri="{BB962C8B-B14F-4D97-AF65-F5344CB8AC3E}">
        <p14:creationId xmlns:p14="http://schemas.microsoft.com/office/powerpoint/2010/main" val="18600231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r>
              <a:rPr lang="es-CR" sz="3600" dirty="0"/>
              <a:t>-Derecho trabajo oportunidades igualitarias, según cualidades y capacidades  califiquen para su desempeño.</a:t>
            </a:r>
          </a:p>
          <a:p>
            <a:endParaRPr lang="es-CR" sz="3600" dirty="0"/>
          </a:p>
          <a:p>
            <a:r>
              <a:rPr lang="es-CR" sz="3600" dirty="0"/>
              <a:t>-Derecho educación y capacitación  para mejorar calidad de vida e integrarse a una actividad productiva.</a:t>
            </a:r>
          </a:p>
          <a:p>
            <a:endParaRPr lang="es-CR" sz="3600" dirty="0"/>
          </a:p>
          <a:p>
            <a:r>
              <a:rPr lang="es-CR" sz="3600" dirty="0"/>
              <a:t>-Derecho asociarse y reunirse libremente defender intereses y desarrollar acciones en su beneficio.</a:t>
            </a:r>
          </a:p>
          <a:p>
            <a:endParaRPr lang="es-CR" sz="3600" dirty="0"/>
          </a:p>
          <a:p>
            <a:r>
              <a:rPr lang="es-CR" sz="3600" dirty="0"/>
              <a:t>-Derecho participar actividades culturales, deportivas y recreativas.</a:t>
            </a:r>
          </a:p>
        </p:txBody>
      </p:sp>
    </p:spTree>
    <p:extLst>
      <p:ext uri="{BB962C8B-B14F-4D97-AF65-F5344CB8AC3E}">
        <p14:creationId xmlns:p14="http://schemas.microsoft.com/office/powerpoint/2010/main" val="3671447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r>
              <a:rPr lang="es-CR" sz="3600" dirty="0"/>
              <a:t>-Derecho tratadas con dignidad y respeto, cuando sean detenidas o  víctimas de algún delito o infracción.</a:t>
            </a:r>
          </a:p>
          <a:p>
            <a:endParaRPr lang="es-CR" sz="3600" dirty="0"/>
          </a:p>
          <a:p>
            <a:r>
              <a:rPr lang="es-CR" sz="3600" dirty="0"/>
              <a:t>-Derecho asesoría jurídica gratuita y oportuna, contar con representante legal de su confianza, </a:t>
            </a:r>
          </a:p>
          <a:p>
            <a:endParaRPr lang="es-CR" sz="3600" dirty="0"/>
          </a:p>
          <a:p>
            <a:endParaRPr lang="es-CR" sz="3600" dirty="0"/>
          </a:p>
          <a:p>
            <a:r>
              <a:rPr lang="es-CR" sz="3600" dirty="0"/>
              <a:t>-Derecho a recibir información sobre las instituciones que prestan servicios para su atención integral</a:t>
            </a:r>
          </a:p>
        </p:txBody>
      </p:sp>
    </p:spTree>
    <p:extLst>
      <p:ext uri="{BB962C8B-B14F-4D97-AF65-F5344CB8AC3E}">
        <p14:creationId xmlns:p14="http://schemas.microsoft.com/office/powerpoint/2010/main" val="14330432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63286" y="0"/>
            <a:ext cx="11342914" cy="95102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r>
              <a:rPr lang="es-CR" sz="3600" dirty="0"/>
              <a:t>-Derecho a vivir en lugares seguros, dignos y decorosos, en los que puedan satisfacer sus necesidades y requerimientos</a:t>
            </a:r>
          </a:p>
          <a:p>
            <a:endParaRPr lang="es-CR" sz="3600" dirty="0"/>
          </a:p>
          <a:p>
            <a:r>
              <a:rPr lang="es-CR" sz="3600" dirty="0"/>
              <a:t>-Derecho recibir  atención y  protección por  familia y sociedad</a:t>
            </a:r>
            <a:r>
              <a:rPr lang="es-CR" dirty="0"/>
              <a:t>. </a:t>
            </a:r>
          </a:p>
          <a:p>
            <a:endParaRPr lang="es-CR" dirty="0"/>
          </a:p>
          <a:p>
            <a:r>
              <a:rPr lang="es-CR" sz="3600" dirty="0"/>
              <a:t>-Derecho programas asistencia social en situaciones  riesgo o abandono.</a:t>
            </a:r>
          </a:p>
          <a:p>
            <a:endParaRPr lang="es-CR" sz="3600" dirty="0"/>
          </a:p>
          <a:p>
            <a:r>
              <a:rPr lang="es-CR" sz="3600" dirty="0"/>
              <a:t>-Derecho a participar en procedimiento administrativo y judicial que lo afecte	</a:t>
            </a:r>
          </a:p>
          <a:p>
            <a:endParaRPr lang="es-CR" sz="3600" dirty="0"/>
          </a:p>
          <a:p>
            <a:endParaRPr lang="es-CR" sz="3600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  <a:p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875255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CR" sz="5400" b="1" dirty="0">
                <a:solidFill>
                  <a:srgbClr val="7030A0"/>
                </a:solidFill>
              </a:rPr>
              <a:t>DERECHOS</a:t>
            </a:r>
          </a:p>
          <a:p>
            <a:endParaRPr lang="es-CR" dirty="0"/>
          </a:p>
          <a:p>
            <a:r>
              <a:rPr lang="es-CR" sz="4000" dirty="0"/>
              <a:t>-Derecho a gozar oportunidades que faciliten vivir en  condiciones de igualdad.</a:t>
            </a:r>
          </a:p>
          <a:p>
            <a:endParaRPr lang="es-CR" sz="4000" dirty="0"/>
          </a:p>
          <a:p>
            <a:r>
              <a:rPr lang="es-CR" sz="4000" dirty="0"/>
              <a:t>-Derecho a recibir apoyo institucional para ejercicio y respeto de sus derechos.</a:t>
            </a:r>
          </a:p>
          <a:p>
            <a:endParaRPr lang="es-CR" sz="4000" dirty="0"/>
          </a:p>
          <a:p>
            <a:r>
              <a:rPr lang="es-CR" sz="4000" dirty="0"/>
              <a:t>-Derecho a mantener  relaciones con su familia, no ser separados de ella, a menos que relación afecte salud e intereses</a:t>
            </a:r>
            <a:r>
              <a:rPr lang="es-CR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45545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0" y="-1"/>
            <a:ext cx="12078269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5400" b="1" dirty="0">
                <a:solidFill>
                  <a:srgbClr val="7030A0"/>
                </a:solidFill>
              </a:rPr>
              <a:t>DERECHOS</a:t>
            </a:r>
          </a:p>
          <a:p>
            <a:endParaRPr lang="es-MX" sz="4000" dirty="0"/>
          </a:p>
          <a:p>
            <a:r>
              <a:rPr lang="es-MX" sz="4000" dirty="0"/>
              <a:t>-</a:t>
            </a:r>
            <a:r>
              <a:rPr lang="es-MX" sz="3600" dirty="0"/>
              <a:t>Derecho a accesibilidad y movilidad personal.	</a:t>
            </a:r>
          </a:p>
          <a:p>
            <a:endParaRPr lang="es-MX" sz="3600" dirty="0"/>
          </a:p>
          <a:p>
            <a:r>
              <a:rPr lang="es-MX" sz="3600" dirty="0"/>
              <a:t>-Derecho  a una pensión.</a:t>
            </a:r>
          </a:p>
          <a:p>
            <a:endParaRPr lang="es-MX" sz="3600" dirty="0"/>
          </a:p>
          <a:p>
            <a:r>
              <a:rPr lang="es-MX" sz="3600" dirty="0"/>
              <a:t>-Derecho igual reconocimiento como persona ante la ley</a:t>
            </a:r>
          </a:p>
          <a:p>
            <a:r>
              <a:rPr lang="es-MX" sz="3600" dirty="0"/>
              <a:t>	</a:t>
            </a:r>
          </a:p>
          <a:p>
            <a:r>
              <a:rPr lang="es-MX" sz="3600" dirty="0"/>
              <a:t>-Derecho acceso a la Justicia</a:t>
            </a:r>
            <a:r>
              <a:rPr lang="es-MX" sz="44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321314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3773" y="0"/>
            <a:ext cx="12028227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5400" b="1">
                <a:solidFill>
                  <a:schemeClr val="accent1">
                    <a:lumMod val="75000"/>
                  </a:schemeClr>
                </a:solidFill>
              </a:rPr>
              <a:t>GRUPO </a:t>
            </a:r>
            <a:r>
              <a:rPr lang="es-MX" sz="5400" b="1" dirty="0">
                <a:solidFill>
                  <a:schemeClr val="accent1">
                    <a:lumMod val="75000"/>
                  </a:schemeClr>
                </a:solidFill>
              </a:rPr>
              <a:t>VULNERABLE</a:t>
            </a:r>
            <a:r>
              <a:rPr lang="es-MX" sz="4000" dirty="0"/>
              <a:t>: </a:t>
            </a:r>
            <a:r>
              <a:rPr lang="es-MX" sz="4800" dirty="0"/>
              <a:t>personas estado de indefensión, con garantías y derechos, pero en la práctica no. </a:t>
            </a:r>
          </a:p>
          <a:p>
            <a:endParaRPr lang="es-MX" sz="4800" dirty="0"/>
          </a:p>
          <a:p>
            <a:r>
              <a:rPr lang="es-MX" sz="4800" dirty="0"/>
              <a:t>Expuestas a violación de  derechos por edad: también género,  orientación sexual, origen étnico o nacional, nivel económico. </a:t>
            </a:r>
          </a:p>
          <a:p>
            <a:endParaRPr lang="es-MX" sz="4800" dirty="0"/>
          </a:p>
          <a:p>
            <a:r>
              <a:rPr lang="es-MX" sz="4800" dirty="0"/>
              <a:t>Marginados y en desventaja. </a:t>
            </a:r>
          </a:p>
        </p:txBody>
      </p:sp>
    </p:spTree>
    <p:extLst>
      <p:ext uri="{BB962C8B-B14F-4D97-AF65-F5344CB8AC3E}">
        <p14:creationId xmlns:p14="http://schemas.microsoft.com/office/powerpoint/2010/main" val="1494662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82137" y="0"/>
            <a:ext cx="11150221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b="1" dirty="0">
                <a:solidFill>
                  <a:schemeClr val="accent1">
                    <a:lumMod val="75000"/>
                  </a:schemeClr>
                </a:solidFill>
              </a:rPr>
              <a:t>RESPONSABILIDAD DEL ESTADO:</a:t>
            </a:r>
          </a:p>
          <a:p>
            <a:endParaRPr lang="es-MX" sz="4400" dirty="0"/>
          </a:p>
          <a:p>
            <a:r>
              <a:rPr lang="es-MX" sz="4400" dirty="0"/>
              <a:t>-Garantizar ejercicio de derechos. Fa</a:t>
            </a:r>
            <a:r>
              <a:rPr lang="es-CR" sz="4400" dirty="0"/>
              <a:t>lta de recursos para hacerlos valer.</a:t>
            </a:r>
            <a:endParaRPr lang="es-MX" sz="4400" dirty="0"/>
          </a:p>
          <a:p>
            <a:endParaRPr lang="es-MX" sz="4400" dirty="0"/>
          </a:p>
          <a:p>
            <a:r>
              <a:rPr lang="es-MX" sz="4400" dirty="0"/>
              <a:t>-Hacer que las leyes se pongan en práctica.</a:t>
            </a:r>
          </a:p>
          <a:p>
            <a:endParaRPr lang="es-MX" sz="4400" dirty="0"/>
          </a:p>
          <a:p>
            <a:r>
              <a:rPr lang="es-MX" sz="4400" dirty="0"/>
              <a:t>-Educar. Derechos  violados forma constante, por ignorancia.</a:t>
            </a:r>
          </a:p>
        </p:txBody>
      </p:sp>
    </p:spTree>
    <p:extLst>
      <p:ext uri="{BB962C8B-B14F-4D97-AF65-F5344CB8AC3E}">
        <p14:creationId xmlns:p14="http://schemas.microsoft.com/office/powerpoint/2010/main" val="450213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6201" y="119744"/>
            <a:ext cx="1164505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R" sz="4800" dirty="0"/>
              <a:t>-marginación, abusos, maltratos</a:t>
            </a:r>
            <a:r>
              <a:rPr lang="es-MX" sz="4800" dirty="0"/>
              <a:t> </a:t>
            </a:r>
          </a:p>
          <a:p>
            <a:r>
              <a:rPr lang="es-MX" sz="4800" dirty="0"/>
              <a:t>  -falta de autonomía </a:t>
            </a:r>
          </a:p>
          <a:p>
            <a:r>
              <a:rPr lang="es-MX" sz="4800" dirty="0"/>
              <a:t>   -mayor grado de dependencia. </a:t>
            </a:r>
          </a:p>
          <a:p>
            <a:r>
              <a:rPr lang="es-CR" sz="4800" dirty="0"/>
              <a:t>    -Pobreza y Pensiones</a:t>
            </a:r>
          </a:p>
          <a:p>
            <a:r>
              <a:rPr lang="es-CR" sz="4800" dirty="0"/>
              <a:t>     -Soledad</a:t>
            </a:r>
          </a:p>
          <a:p>
            <a:r>
              <a:rPr lang="es-CR" sz="4800" dirty="0"/>
              <a:t>      -Desprotección jurídica</a:t>
            </a:r>
          </a:p>
          <a:p>
            <a:r>
              <a:rPr lang="es-CR" sz="4800" dirty="0"/>
              <a:t>       -Inseguridad</a:t>
            </a:r>
          </a:p>
          <a:p>
            <a:r>
              <a:rPr lang="es-CR" sz="4800" dirty="0"/>
              <a:t>        -Precio de la medicación</a:t>
            </a:r>
          </a:p>
          <a:p>
            <a:r>
              <a:rPr lang="es-CR" sz="4800" dirty="0"/>
              <a:t>          -Acceso y discriminación laboral.</a:t>
            </a:r>
          </a:p>
        </p:txBody>
      </p:sp>
    </p:spTree>
    <p:extLst>
      <p:ext uri="{BB962C8B-B14F-4D97-AF65-F5344CB8AC3E}">
        <p14:creationId xmlns:p14="http://schemas.microsoft.com/office/powerpoint/2010/main" val="3065629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36478" y="0"/>
            <a:ext cx="12055522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MX" sz="4400" dirty="0"/>
          </a:p>
          <a:p>
            <a:pPr algn="ctr"/>
            <a:r>
              <a:rPr lang="es-MX" sz="5400" b="1" dirty="0">
                <a:solidFill>
                  <a:srgbClr val="0070C0"/>
                </a:solidFill>
              </a:rPr>
              <a:t>DEPENDENCIA</a:t>
            </a:r>
          </a:p>
          <a:p>
            <a:r>
              <a:rPr lang="es-MX" sz="4800" dirty="0"/>
              <a:t>asegurar medios  que  permitan en sus últimos años, independencia económica para una vida digna y autosuficiencia. (Pensiones) </a:t>
            </a:r>
          </a:p>
          <a:p>
            <a:endParaRPr lang="es-MX" sz="4800" dirty="0"/>
          </a:p>
          <a:p>
            <a:endParaRPr lang="es-CR" sz="4400" dirty="0"/>
          </a:p>
        </p:txBody>
      </p:sp>
    </p:spTree>
    <p:extLst>
      <p:ext uri="{BB962C8B-B14F-4D97-AF65-F5344CB8AC3E}">
        <p14:creationId xmlns:p14="http://schemas.microsoft.com/office/powerpoint/2010/main" val="554693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259307" y="0"/>
            <a:ext cx="11932693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4800" b="1" dirty="0">
                <a:solidFill>
                  <a:srgbClr val="0070C0"/>
                </a:solidFill>
              </a:rPr>
              <a:t>DEPENDENCIA</a:t>
            </a:r>
          </a:p>
          <a:p>
            <a:r>
              <a:rPr lang="es-MX" sz="4400" dirty="0"/>
              <a:t>No ser dependientes de familiares para conservar propia capacidad de decisión. No supeditarse a</a:t>
            </a:r>
          </a:p>
          <a:p>
            <a:r>
              <a:rPr lang="es-MX" sz="4400" dirty="0"/>
              <a:t>quienes  hagan frente a  necesidades, evitar  riesgos.</a:t>
            </a:r>
          </a:p>
          <a:p>
            <a:endParaRPr lang="es-MX" sz="4400" dirty="0"/>
          </a:p>
          <a:p>
            <a:r>
              <a:rPr lang="es-MX" sz="4400" dirty="0"/>
              <a:t>Facilitar ayudas técnicas, apoyos que compensen carencias y refuercen habilidades, mantener autonomía posible. </a:t>
            </a:r>
          </a:p>
        </p:txBody>
      </p:sp>
    </p:spTree>
    <p:extLst>
      <p:ext uri="{BB962C8B-B14F-4D97-AF65-F5344CB8AC3E}">
        <p14:creationId xmlns:p14="http://schemas.microsoft.com/office/powerpoint/2010/main" val="200526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59810" y="0"/>
            <a:ext cx="113321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dirty="0"/>
              <a:t> </a:t>
            </a:r>
          </a:p>
          <a:p>
            <a:pPr algn="ctr"/>
            <a:r>
              <a:rPr lang="es-MX" sz="5400" b="1" dirty="0">
                <a:solidFill>
                  <a:srgbClr val="0070C0"/>
                </a:solidFill>
              </a:rPr>
              <a:t>DESPROTECCION JURIDICA</a:t>
            </a:r>
          </a:p>
          <a:p>
            <a:pPr algn="ctr"/>
            <a:endParaRPr lang="es-MX" sz="4800" b="1" dirty="0">
              <a:solidFill>
                <a:srgbClr val="0070C0"/>
              </a:solidFill>
            </a:endParaRPr>
          </a:p>
          <a:p>
            <a:r>
              <a:rPr lang="es-MX" sz="4800" dirty="0"/>
              <a:t>legislación por sí misma no evita abuso, marginación o malos tratos.</a:t>
            </a:r>
          </a:p>
          <a:p>
            <a:endParaRPr lang="es-MX" sz="4800" dirty="0"/>
          </a:p>
          <a:p>
            <a:r>
              <a:rPr lang="es-MX" sz="4800" dirty="0"/>
              <a:t>mecanismos de control, seguimiento y prevención de riesgos.</a:t>
            </a:r>
          </a:p>
        </p:txBody>
      </p:sp>
    </p:spTree>
    <p:extLst>
      <p:ext uri="{BB962C8B-B14F-4D97-AF65-F5344CB8AC3E}">
        <p14:creationId xmlns:p14="http://schemas.microsoft.com/office/powerpoint/2010/main" val="257463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82137" y="0"/>
            <a:ext cx="11505063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800" b="1" dirty="0">
                <a:solidFill>
                  <a:srgbClr val="0070C0"/>
                </a:solidFill>
              </a:rPr>
              <a:t>MALTRATO</a:t>
            </a:r>
            <a:r>
              <a:rPr lang="es-MX" sz="4800" dirty="0"/>
              <a:t> “…</a:t>
            </a:r>
            <a:r>
              <a:rPr lang="es-MX" sz="5400" i="1" dirty="0">
                <a:latin typeface="Corbel" panose="020B0503020204020204" pitchFamily="34" charset="0"/>
              </a:rPr>
              <a:t>toda acción, omisión o trato negligente, que prive a las personas mayores de </a:t>
            </a:r>
            <a:r>
              <a:rPr lang="es-MX" sz="5400" i="1" dirty="0"/>
              <a:t>65</a:t>
            </a:r>
            <a:r>
              <a:rPr lang="es-MX" sz="5400" i="1" dirty="0">
                <a:latin typeface="Corbel" panose="020B0503020204020204" pitchFamily="34" charset="0"/>
              </a:rPr>
              <a:t> años de sus derechos y bienestar, que amenacen y/o vulneren su integridad física, psíquica y social, así como el principio de autonomía cuyos autores pueden ser familia, personas, instituciones o la propia sociedad</a:t>
            </a:r>
            <a:r>
              <a:rPr lang="es-MX" sz="4800" dirty="0"/>
              <a:t>".</a:t>
            </a:r>
          </a:p>
        </p:txBody>
      </p:sp>
    </p:spTree>
    <p:extLst>
      <p:ext uri="{BB962C8B-B14F-4D97-AF65-F5344CB8AC3E}">
        <p14:creationId xmlns:p14="http://schemas.microsoft.com/office/powerpoint/2010/main" val="1970164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922</Words>
  <Application>Microsoft Office PowerPoint</Application>
  <PresentationFormat>Panorámica</PresentationFormat>
  <Paragraphs>172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1" baseType="lpstr">
      <vt:lpstr>Arial</vt:lpstr>
      <vt:lpstr>Baskerville Old Face</vt:lpstr>
      <vt:lpstr>Calibri</vt:lpstr>
      <vt:lpstr>Calibri Light</vt:lpstr>
      <vt:lpstr>Corbel</vt:lpstr>
      <vt:lpstr>Tema de Office</vt:lpstr>
      <vt:lpstr>LOS ADULTOS MAYORES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adultos mayores</dc:title>
  <dc:creator>sanangel@racsa.co.cr</dc:creator>
  <cp:lastModifiedBy>Melissa Benavides Víquez</cp:lastModifiedBy>
  <cp:revision>45</cp:revision>
  <dcterms:created xsi:type="dcterms:W3CDTF">2018-10-24T12:52:50Z</dcterms:created>
  <dcterms:modified xsi:type="dcterms:W3CDTF">2019-02-27T17:53:52Z</dcterms:modified>
</cp:coreProperties>
</file>