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1" r:id="rId3"/>
    <p:sldId id="267" r:id="rId4"/>
    <p:sldId id="264" r:id="rId5"/>
    <p:sldId id="268" r:id="rId6"/>
    <p:sldId id="258" r:id="rId7"/>
    <p:sldId id="309" r:id="rId8"/>
    <p:sldId id="310" r:id="rId9"/>
    <p:sldId id="261" r:id="rId10"/>
    <p:sldId id="265" r:id="rId11"/>
    <p:sldId id="266" r:id="rId12"/>
    <p:sldId id="270" r:id="rId13"/>
    <p:sldId id="271" r:id="rId14"/>
    <p:sldId id="272" r:id="rId15"/>
    <p:sldId id="273" r:id="rId16"/>
    <p:sldId id="291" r:id="rId17"/>
    <p:sldId id="274" r:id="rId18"/>
    <p:sldId id="292" r:id="rId19"/>
    <p:sldId id="275" r:id="rId20"/>
    <p:sldId id="294" r:id="rId21"/>
    <p:sldId id="276" r:id="rId22"/>
    <p:sldId id="295" r:id="rId23"/>
    <p:sldId id="311" r:id="rId24"/>
    <p:sldId id="277" r:id="rId25"/>
    <p:sldId id="303" r:id="rId26"/>
    <p:sldId id="304" r:id="rId27"/>
    <p:sldId id="278" r:id="rId28"/>
    <p:sldId id="299" r:id="rId29"/>
    <p:sldId id="279" r:id="rId30"/>
    <p:sldId id="300" r:id="rId31"/>
    <p:sldId id="280" r:id="rId32"/>
    <p:sldId id="297" r:id="rId33"/>
    <p:sldId id="296" r:id="rId34"/>
    <p:sldId id="281" r:id="rId35"/>
    <p:sldId id="282" r:id="rId36"/>
    <p:sldId id="283" r:id="rId37"/>
    <p:sldId id="306" r:id="rId38"/>
    <p:sldId id="284" r:id="rId39"/>
    <p:sldId id="307" r:id="rId40"/>
    <p:sldId id="308" r:id="rId41"/>
    <p:sldId id="285" r:id="rId42"/>
    <p:sldId id="312" r:id="rId43"/>
    <p:sldId id="313" r:id="rId44"/>
    <p:sldId id="286" r:id="rId45"/>
    <p:sldId id="314" r:id="rId46"/>
    <p:sldId id="315" r:id="rId47"/>
    <p:sldId id="287" r:id="rId48"/>
    <p:sldId id="316" r:id="rId49"/>
    <p:sldId id="318" r:id="rId50"/>
    <p:sldId id="288" r:id="rId51"/>
    <p:sldId id="317" r:id="rId52"/>
    <p:sldId id="290" r:id="rId53"/>
    <p:sldId id="319" r:id="rId54"/>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CC0099"/>
    <a:srgbClr val="9900CC"/>
    <a:srgbClr val="3333CC"/>
    <a:srgbClr val="FF99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114" d="100"/>
          <a:sy n="114"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R"/>
          </a:p>
        </p:txBody>
      </p:sp>
      <p:sp>
        <p:nvSpPr>
          <p:cNvPr id="4" name="Marcador de fecha 3"/>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11"/>
          </p:nvPr>
        </p:nvSpPr>
        <p:spPr/>
        <p:txBody>
          <a:bodyPr/>
          <a:lstStyle/>
          <a:p>
            <a:endParaRPr lang="es-CR" dirty="0"/>
          </a:p>
        </p:txBody>
      </p:sp>
      <p:sp>
        <p:nvSpPr>
          <p:cNvPr id="6" name="Marcador de número de diapositiva 5"/>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3785490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11"/>
          </p:nvPr>
        </p:nvSpPr>
        <p:spPr/>
        <p:txBody>
          <a:bodyPr/>
          <a:lstStyle/>
          <a:p>
            <a:endParaRPr lang="es-CR" dirty="0"/>
          </a:p>
        </p:txBody>
      </p:sp>
      <p:sp>
        <p:nvSpPr>
          <p:cNvPr id="6" name="Marcador de número de diapositiva 5"/>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2121595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11"/>
          </p:nvPr>
        </p:nvSpPr>
        <p:spPr/>
        <p:txBody>
          <a:bodyPr/>
          <a:lstStyle/>
          <a:p>
            <a:endParaRPr lang="es-CR" dirty="0"/>
          </a:p>
        </p:txBody>
      </p:sp>
      <p:sp>
        <p:nvSpPr>
          <p:cNvPr id="6" name="Marcador de número de diapositiva 5"/>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628005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11"/>
          </p:nvPr>
        </p:nvSpPr>
        <p:spPr/>
        <p:txBody>
          <a:bodyPr/>
          <a:lstStyle/>
          <a:p>
            <a:endParaRPr lang="es-CR" dirty="0"/>
          </a:p>
        </p:txBody>
      </p:sp>
      <p:sp>
        <p:nvSpPr>
          <p:cNvPr id="6" name="Marcador de número de diapositiva 5"/>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3053845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11"/>
          </p:nvPr>
        </p:nvSpPr>
        <p:spPr/>
        <p:txBody>
          <a:bodyPr/>
          <a:lstStyle/>
          <a:p>
            <a:endParaRPr lang="es-CR" dirty="0"/>
          </a:p>
        </p:txBody>
      </p:sp>
      <p:sp>
        <p:nvSpPr>
          <p:cNvPr id="6" name="Marcador de número de diapositiva 5"/>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57914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6" name="Marcador de pie de página 5"/>
          <p:cNvSpPr>
            <a:spLocks noGrp="1"/>
          </p:cNvSpPr>
          <p:nvPr>
            <p:ph type="ftr" sz="quarter" idx="11"/>
          </p:nvPr>
        </p:nvSpPr>
        <p:spPr/>
        <p:txBody>
          <a:bodyPr/>
          <a:lstStyle/>
          <a:p>
            <a:endParaRPr lang="es-CR" dirty="0"/>
          </a:p>
        </p:txBody>
      </p:sp>
      <p:sp>
        <p:nvSpPr>
          <p:cNvPr id="7" name="Marcador de número de diapositiva 6"/>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874314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8" name="Marcador de pie de página 7"/>
          <p:cNvSpPr>
            <a:spLocks noGrp="1"/>
          </p:cNvSpPr>
          <p:nvPr>
            <p:ph type="ftr" sz="quarter" idx="11"/>
          </p:nvPr>
        </p:nvSpPr>
        <p:spPr/>
        <p:txBody>
          <a:bodyPr/>
          <a:lstStyle/>
          <a:p>
            <a:endParaRPr lang="es-CR" dirty="0"/>
          </a:p>
        </p:txBody>
      </p:sp>
      <p:sp>
        <p:nvSpPr>
          <p:cNvPr id="9" name="Marcador de número de diapositiva 8"/>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762063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R"/>
          </a:p>
        </p:txBody>
      </p:sp>
      <p:sp>
        <p:nvSpPr>
          <p:cNvPr id="3" name="Marcador de fecha 2"/>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4" name="Marcador de pie de página 3"/>
          <p:cNvSpPr>
            <a:spLocks noGrp="1"/>
          </p:cNvSpPr>
          <p:nvPr>
            <p:ph type="ftr" sz="quarter" idx="11"/>
          </p:nvPr>
        </p:nvSpPr>
        <p:spPr/>
        <p:txBody>
          <a:bodyPr/>
          <a:lstStyle/>
          <a:p>
            <a:endParaRPr lang="es-CR" dirty="0"/>
          </a:p>
        </p:txBody>
      </p:sp>
      <p:sp>
        <p:nvSpPr>
          <p:cNvPr id="5" name="Marcador de número de diapositiva 4"/>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3799237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3" name="Marcador de pie de página 2"/>
          <p:cNvSpPr>
            <a:spLocks noGrp="1"/>
          </p:cNvSpPr>
          <p:nvPr>
            <p:ph type="ftr" sz="quarter" idx="11"/>
          </p:nvPr>
        </p:nvSpPr>
        <p:spPr/>
        <p:txBody>
          <a:bodyPr/>
          <a:lstStyle/>
          <a:p>
            <a:endParaRPr lang="es-CR" dirty="0"/>
          </a:p>
        </p:txBody>
      </p:sp>
      <p:sp>
        <p:nvSpPr>
          <p:cNvPr id="4" name="Marcador de número de diapositiva 3"/>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2533653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6" name="Marcador de pie de página 5"/>
          <p:cNvSpPr>
            <a:spLocks noGrp="1"/>
          </p:cNvSpPr>
          <p:nvPr>
            <p:ph type="ftr" sz="quarter" idx="11"/>
          </p:nvPr>
        </p:nvSpPr>
        <p:spPr/>
        <p:txBody>
          <a:bodyPr/>
          <a:lstStyle/>
          <a:p>
            <a:endParaRPr lang="es-CR" dirty="0"/>
          </a:p>
        </p:txBody>
      </p:sp>
      <p:sp>
        <p:nvSpPr>
          <p:cNvPr id="7" name="Marcador de número de diapositiva 6"/>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3675261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3DAE4CA9-798A-4635-B372-9C01D3C7A3C9}" type="datetimeFigureOut">
              <a:rPr lang="es-CR" smtClean="0"/>
              <a:t>27/02/2019</a:t>
            </a:fld>
            <a:endParaRPr lang="es-CR" dirty="0"/>
          </a:p>
        </p:txBody>
      </p:sp>
      <p:sp>
        <p:nvSpPr>
          <p:cNvPr id="6" name="Marcador de pie de página 5"/>
          <p:cNvSpPr>
            <a:spLocks noGrp="1"/>
          </p:cNvSpPr>
          <p:nvPr>
            <p:ph type="ftr" sz="quarter" idx="11"/>
          </p:nvPr>
        </p:nvSpPr>
        <p:spPr/>
        <p:txBody>
          <a:bodyPr/>
          <a:lstStyle/>
          <a:p>
            <a:endParaRPr lang="es-CR" dirty="0"/>
          </a:p>
        </p:txBody>
      </p:sp>
      <p:sp>
        <p:nvSpPr>
          <p:cNvPr id="7" name="Marcador de número de diapositiva 6"/>
          <p:cNvSpPr>
            <a:spLocks noGrp="1"/>
          </p:cNvSpPr>
          <p:nvPr>
            <p:ph type="sldNum" sz="quarter" idx="12"/>
          </p:nvPr>
        </p:nvSpPr>
        <p:spPr/>
        <p:txBody>
          <a:bodyPr/>
          <a:lstStyle/>
          <a:p>
            <a:fld id="{58E1FCEE-C287-4B49-AA1F-BB9273119DB2}" type="slidenum">
              <a:rPr lang="es-CR" smtClean="0"/>
              <a:t>‹Nº›</a:t>
            </a:fld>
            <a:endParaRPr lang="es-CR" dirty="0"/>
          </a:p>
        </p:txBody>
      </p:sp>
    </p:spTree>
    <p:extLst>
      <p:ext uri="{BB962C8B-B14F-4D97-AF65-F5344CB8AC3E}">
        <p14:creationId xmlns:p14="http://schemas.microsoft.com/office/powerpoint/2010/main" val="1298854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AE4CA9-798A-4635-B372-9C01D3C7A3C9}" type="datetimeFigureOut">
              <a:rPr lang="es-CR" smtClean="0"/>
              <a:t>27/02/2019</a:t>
            </a:fld>
            <a:endParaRPr lang="es-CR"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E1FCEE-C287-4B49-AA1F-BB9273119DB2}" type="slidenum">
              <a:rPr lang="es-CR" smtClean="0"/>
              <a:t>‹Nº›</a:t>
            </a:fld>
            <a:endParaRPr lang="es-CR" dirty="0"/>
          </a:p>
        </p:txBody>
      </p:sp>
    </p:spTree>
    <p:extLst>
      <p:ext uri="{BB962C8B-B14F-4D97-AF65-F5344CB8AC3E}">
        <p14:creationId xmlns:p14="http://schemas.microsoft.com/office/powerpoint/2010/main" val="1463043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Autofit/>
          </a:bodyPr>
          <a:lstStyle/>
          <a:p>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br>
              <a:rPr lang="es-CR" sz="6600" b="1" dirty="0">
                <a:solidFill>
                  <a:srgbClr val="FF9900"/>
                </a:solidFill>
                <a:latin typeface="Copperplate Gothic Light" panose="020E0507020206020404" pitchFamily="34" charset="0"/>
              </a:rPr>
            </a:br>
            <a:r>
              <a:rPr lang="es-CR" sz="6600" b="1" dirty="0">
                <a:solidFill>
                  <a:srgbClr val="FF9900"/>
                </a:solidFill>
                <a:latin typeface="Copperplate Gothic Light" panose="020E0507020206020404" pitchFamily="34" charset="0"/>
              </a:rPr>
              <a:t>PERSONAS CON CAPACIDADES DIFERENTES</a:t>
            </a:r>
          </a:p>
        </p:txBody>
      </p:sp>
      <p:sp>
        <p:nvSpPr>
          <p:cNvPr id="3" name="Subtítulo 2"/>
          <p:cNvSpPr>
            <a:spLocks noGrp="1"/>
          </p:cNvSpPr>
          <p:nvPr>
            <p:ph type="subTitle" idx="1"/>
          </p:nvPr>
        </p:nvSpPr>
        <p:spPr/>
        <p:txBody>
          <a:bodyPr/>
          <a:lstStyle/>
          <a:p>
            <a:endParaRPr lang="es-CR" dirty="0"/>
          </a:p>
        </p:txBody>
      </p:sp>
    </p:spTree>
    <p:extLst>
      <p:ext uri="{BB962C8B-B14F-4D97-AF65-F5344CB8AC3E}">
        <p14:creationId xmlns:p14="http://schemas.microsoft.com/office/powerpoint/2010/main" val="2138060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9183" y="109182"/>
            <a:ext cx="11955438" cy="6186309"/>
          </a:xfrm>
          <a:prstGeom prst="rect">
            <a:avLst/>
          </a:prstGeom>
        </p:spPr>
        <p:txBody>
          <a:bodyPr wrap="square">
            <a:spAutoFit/>
          </a:bodyPr>
          <a:lstStyle/>
          <a:p>
            <a:r>
              <a:rPr lang="es-MX" sz="4400" dirty="0"/>
              <a:t>-respeto a dignidad inherente, autonomía individual y libertad de tomar propias decisiones.</a:t>
            </a:r>
          </a:p>
          <a:p>
            <a:endParaRPr lang="es-MX" sz="4400" dirty="0"/>
          </a:p>
          <a:p>
            <a:r>
              <a:rPr lang="es-MX" sz="4400" dirty="0"/>
              <a:t>-participación e inclusión plenas y efectivas en la sociedad.</a:t>
            </a:r>
          </a:p>
          <a:p>
            <a:endParaRPr lang="es-MX" sz="4400" dirty="0"/>
          </a:p>
          <a:p>
            <a:r>
              <a:rPr lang="es-MX" sz="4400" dirty="0"/>
              <a:t>-respeto por la diferencia y aceptación de la discapacidad como parte de la diversidad y la condición humana.</a:t>
            </a:r>
            <a:endParaRPr lang="es-CR" sz="4400" dirty="0"/>
          </a:p>
        </p:txBody>
      </p:sp>
    </p:spTree>
    <p:extLst>
      <p:ext uri="{BB962C8B-B14F-4D97-AF65-F5344CB8AC3E}">
        <p14:creationId xmlns:p14="http://schemas.microsoft.com/office/powerpoint/2010/main" val="752908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9182" y="191070"/>
            <a:ext cx="12082819" cy="5909310"/>
          </a:xfrm>
          <a:prstGeom prst="rect">
            <a:avLst/>
          </a:prstGeom>
        </p:spPr>
        <p:txBody>
          <a:bodyPr wrap="square">
            <a:spAutoFit/>
          </a:bodyPr>
          <a:lstStyle/>
          <a:p>
            <a:r>
              <a:rPr lang="es-MX" sz="5400" dirty="0"/>
              <a:t>-accesibilidad</a:t>
            </a:r>
          </a:p>
          <a:p>
            <a:endParaRPr lang="es-MX" sz="5400" dirty="0"/>
          </a:p>
          <a:p>
            <a:r>
              <a:rPr lang="es-MX" sz="5400" dirty="0"/>
              <a:t>-no discriminación</a:t>
            </a:r>
          </a:p>
          <a:p>
            <a:endParaRPr lang="es-MX" sz="5400" dirty="0"/>
          </a:p>
          <a:p>
            <a:r>
              <a:rPr lang="es-MX" sz="5400" dirty="0"/>
              <a:t>-igualdad  mujeres y hombres </a:t>
            </a:r>
          </a:p>
          <a:p>
            <a:endParaRPr lang="es-MX" sz="5400" dirty="0"/>
          </a:p>
          <a:p>
            <a:r>
              <a:rPr lang="es-MX" sz="5400" dirty="0"/>
              <a:t>-transversalidad</a:t>
            </a:r>
            <a:endParaRPr lang="es-CR" sz="5400" dirty="0"/>
          </a:p>
        </p:txBody>
      </p:sp>
    </p:spTree>
    <p:extLst>
      <p:ext uri="{BB962C8B-B14F-4D97-AF65-F5344CB8AC3E}">
        <p14:creationId xmlns:p14="http://schemas.microsoft.com/office/powerpoint/2010/main" val="4016552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82137" y="141513"/>
            <a:ext cx="11532359" cy="6186309"/>
          </a:xfrm>
          <a:prstGeom prst="rect">
            <a:avLst/>
          </a:prstGeom>
        </p:spPr>
        <p:txBody>
          <a:bodyPr wrap="square">
            <a:spAutoFit/>
          </a:bodyPr>
          <a:lstStyle/>
          <a:p>
            <a:r>
              <a:rPr lang="es-CR" dirty="0"/>
              <a:t> </a:t>
            </a:r>
          </a:p>
          <a:p>
            <a:r>
              <a:rPr lang="es-CR" sz="5400" dirty="0"/>
              <a:t>-capacitar jueces, fiscales, defensores y auxiliares,  trato adecuado las personas con discapacidad,</a:t>
            </a:r>
            <a:r>
              <a:rPr lang="es-MX" sz="5400" dirty="0"/>
              <a:t> orientar actuaciones conforme a principios que se encuentran en la base de todos los derechos fundamentales y velar porque se respeten.</a:t>
            </a:r>
            <a:endParaRPr lang="es-CR" sz="5400" dirty="0"/>
          </a:p>
        </p:txBody>
      </p:sp>
    </p:spTree>
    <p:extLst>
      <p:ext uri="{BB962C8B-B14F-4D97-AF65-F5344CB8AC3E}">
        <p14:creationId xmlns:p14="http://schemas.microsoft.com/office/powerpoint/2010/main" val="321232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 y="1"/>
            <a:ext cx="11800114" cy="5909310"/>
          </a:xfrm>
          <a:prstGeom prst="rect">
            <a:avLst/>
          </a:prstGeom>
        </p:spPr>
        <p:txBody>
          <a:bodyPr wrap="square">
            <a:spAutoFit/>
          </a:bodyPr>
          <a:lstStyle/>
          <a:p>
            <a:r>
              <a:rPr lang="es-CR" sz="5400" dirty="0"/>
              <a:t>-tratados con respeto, comprensión, tolerancia, eficiencia, se les brinde los apoyos requeridos y se les otorgue un trato igualitario y a la vez respetuoso de las diferencias.</a:t>
            </a:r>
          </a:p>
          <a:p>
            <a:endParaRPr lang="es-CR" sz="5400" dirty="0"/>
          </a:p>
          <a:p>
            <a:r>
              <a:rPr lang="es-CR" sz="5400" dirty="0"/>
              <a:t>-eliminar barreras arquitectónicas</a:t>
            </a:r>
          </a:p>
        </p:txBody>
      </p:sp>
    </p:spTree>
    <p:extLst>
      <p:ext uri="{BB962C8B-B14F-4D97-AF65-F5344CB8AC3E}">
        <p14:creationId xmlns:p14="http://schemas.microsoft.com/office/powerpoint/2010/main" val="3874211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1791665" cy="7017306"/>
          </a:xfrm>
          <a:prstGeom prst="rect">
            <a:avLst/>
          </a:prstGeom>
        </p:spPr>
        <p:txBody>
          <a:bodyPr wrap="square">
            <a:spAutoFit/>
          </a:bodyPr>
          <a:lstStyle/>
          <a:p>
            <a:endParaRPr lang="es-CR" sz="3600" dirty="0"/>
          </a:p>
          <a:p>
            <a:r>
              <a:rPr lang="es-CR" sz="5400" dirty="0"/>
              <a:t>-preparación y atención especializadas por parte de servidores judiciales, evitar acciones discriminatorias que lesionen derecho de acceso a la justicia. </a:t>
            </a:r>
          </a:p>
          <a:p>
            <a:endParaRPr lang="es-CR" sz="5400" dirty="0"/>
          </a:p>
          <a:p>
            <a:r>
              <a:rPr lang="es-CR" sz="5400" dirty="0"/>
              <a:t>-Protocolo una serie de reglas básicas de atención y actuación.</a:t>
            </a:r>
          </a:p>
          <a:p>
            <a:endParaRPr lang="es-CR" sz="3600" dirty="0"/>
          </a:p>
        </p:txBody>
      </p:sp>
    </p:spTree>
    <p:extLst>
      <p:ext uri="{BB962C8B-B14F-4D97-AF65-F5344CB8AC3E}">
        <p14:creationId xmlns:p14="http://schemas.microsoft.com/office/powerpoint/2010/main" val="27078397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92000" cy="6740307"/>
          </a:xfrm>
          <a:prstGeom prst="rect">
            <a:avLst/>
          </a:prstGeom>
        </p:spPr>
        <p:txBody>
          <a:bodyPr wrap="square">
            <a:spAutoFit/>
          </a:bodyPr>
          <a:lstStyle/>
          <a:p>
            <a:r>
              <a:rPr lang="es-CR" sz="4800" dirty="0"/>
              <a:t>-derecho al reconocimiento de su personalidad y capacidad jurídicas en igualdad de condiciones </a:t>
            </a:r>
          </a:p>
          <a:p>
            <a:r>
              <a:rPr lang="es-CR" sz="4800" dirty="0"/>
              <a:t> </a:t>
            </a:r>
          </a:p>
          <a:p>
            <a:r>
              <a:rPr lang="es-CR" sz="4800" dirty="0"/>
              <a:t>-facilitar sus comparecencias y actuaciones como  partes, testigos u otros intervinientes.</a:t>
            </a:r>
            <a:r>
              <a:rPr lang="es-MX" sz="4800" dirty="0"/>
              <a:t> </a:t>
            </a:r>
          </a:p>
          <a:p>
            <a:endParaRPr lang="es-MX" sz="4800" dirty="0"/>
          </a:p>
          <a:p>
            <a:r>
              <a:rPr lang="es-MX" sz="4800" dirty="0"/>
              <a:t>-presunción de capacidad se aplicará sin excepción, disponiendo de  los apoyos  necesarios para su efectivo ejercicio</a:t>
            </a:r>
            <a:r>
              <a:rPr lang="es-CR" sz="4800" dirty="0"/>
              <a:t> </a:t>
            </a:r>
          </a:p>
        </p:txBody>
      </p:sp>
    </p:spTree>
    <p:extLst>
      <p:ext uri="{BB962C8B-B14F-4D97-AF65-F5344CB8AC3E}">
        <p14:creationId xmlns:p14="http://schemas.microsoft.com/office/powerpoint/2010/main" val="180430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 y="141514"/>
            <a:ext cx="12037324" cy="5816977"/>
          </a:xfrm>
          <a:prstGeom prst="rect">
            <a:avLst/>
          </a:prstGeom>
        </p:spPr>
        <p:txBody>
          <a:bodyPr wrap="square">
            <a:spAutoFit/>
          </a:bodyPr>
          <a:lstStyle/>
          <a:p>
            <a:endParaRPr lang="es-CR" sz="3600" dirty="0"/>
          </a:p>
          <a:p>
            <a:r>
              <a:rPr lang="es-CR" sz="4800" dirty="0"/>
              <a:t>-respeto sus derechos, voluntad y preferencias.</a:t>
            </a:r>
          </a:p>
          <a:p>
            <a:endParaRPr lang="es-CR" sz="4800" dirty="0"/>
          </a:p>
          <a:p>
            <a:r>
              <a:rPr lang="es-CR" sz="4800" dirty="0"/>
              <a:t>-evitar sustitución la toma de decisiones.</a:t>
            </a:r>
          </a:p>
          <a:p>
            <a:endParaRPr lang="es-CR" sz="4800" dirty="0"/>
          </a:p>
          <a:p>
            <a:r>
              <a:rPr lang="es-CR" sz="4800" dirty="0"/>
              <a:t>-garantía de condiciones óptimas en la comunicación, que eviten interferencias</a:t>
            </a:r>
          </a:p>
          <a:p>
            <a:r>
              <a:rPr lang="es-CR" sz="4800" dirty="0"/>
              <a:t>indeseadas</a:t>
            </a:r>
          </a:p>
        </p:txBody>
      </p:sp>
    </p:spTree>
    <p:extLst>
      <p:ext uri="{BB962C8B-B14F-4D97-AF65-F5344CB8AC3E}">
        <p14:creationId xmlns:p14="http://schemas.microsoft.com/office/powerpoint/2010/main" val="1889345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92000" cy="5632311"/>
          </a:xfrm>
          <a:prstGeom prst="rect">
            <a:avLst/>
          </a:prstGeom>
        </p:spPr>
        <p:txBody>
          <a:bodyPr wrap="square">
            <a:spAutoFit/>
          </a:bodyPr>
          <a:lstStyle/>
          <a:p>
            <a:r>
              <a:rPr lang="es-CR" sz="4000" dirty="0"/>
              <a:t>-prevenir que no haya conflictos de intereses, abusos o influencias indebidas. Adoptar medidas correctivas.   </a:t>
            </a:r>
          </a:p>
          <a:p>
            <a:endParaRPr lang="es-CR" sz="4000" dirty="0"/>
          </a:p>
          <a:p>
            <a:r>
              <a:rPr lang="es-CR" sz="4000" dirty="0"/>
              <a:t>-advertir traspaso indebido de bienes o derechos de su patrimonio a sus representantes o terceros con los que mantenga o no vínculos de afectividad.</a:t>
            </a:r>
            <a:r>
              <a:rPr lang="es-MX" sz="4000" dirty="0"/>
              <a:t> </a:t>
            </a:r>
          </a:p>
          <a:p>
            <a:endParaRPr lang="es-MX" sz="4000" dirty="0"/>
          </a:p>
          <a:p>
            <a:r>
              <a:rPr lang="es-MX" sz="4000" dirty="0"/>
              <a:t>-disposición de bienes o derechos que, sin ser prohibidos, sean  perjudiciales, en beneficio de terceras personas.</a:t>
            </a:r>
            <a:endParaRPr lang="es-CR" sz="4000" dirty="0"/>
          </a:p>
        </p:txBody>
      </p:sp>
    </p:spTree>
    <p:extLst>
      <p:ext uri="{BB962C8B-B14F-4D97-AF65-F5344CB8AC3E}">
        <p14:creationId xmlns:p14="http://schemas.microsoft.com/office/powerpoint/2010/main" val="359300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92000" cy="5509200"/>
          </a:xfrm>
          <a:prstGeom prst="rect">
            <a:avLst/>
          </a:prstGeom>
        </p:spPr>
        <p:txBody>
          <a:bodyPr wrap="square">
            <a:spAutoFit/>
          </a:bodyPr>
          <a:lstStyle/>
          <a:p>
            <a:endParaRPr lang="es-CR" sz="3600" dirty="0"/>
          </a:p>
          <a:p>
            <a:endParaRPr lang="es-CR" sz="3600" dirty="0"/>
          </a:p>
          <a:p>
            <a:r>
              <a:rPr lang="es-CR" sz="3600" dirty="0"/>
              <a:t>-</a:t>
            </a:r>
            <a:r>
              <a:rPr lang="es-CR" sz="4000" dirty="0"/>
              <a:t>autorizaciones a terceros para realizar actos dispositivos en su nombre, ocasionando perjuicios, enriquecimiento sin causa. Grave si son únicos medios de vida. Medidas cautelares.</a:t>
            </a:r>
          </a:p>
          <a:p>
            <a:endParaRPr lang="es-CR" sz="4000" dirty="0"/>
          </a:p>
          <a:p>
            <a:r>
              <a:rPr lang="es-CR" sz="4000" dirty="0"/>
              <a:t>-coacciones, presiones, amenazas, orientadas a menoscabar su voluntad.</a:t>
            </a:r>
          </a:p>
        </p:txBody>
      </p:sp>
    </p:spTree>
    <p:extLst>
      <p:ext uri="{BB962C8B-B14F-4D97-AF65-F5344CB8AC3E}">
        <p14:creationId xmlns:p14="http://schemas.microsoft.com/office/powerpoint/2010/main" val="1353463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 y="-914400"/>
            <a:ext cx="12192000" cy="7417415"/>
          </a:xfrm>
          <a:prstGeom prst="rect">
            <a:avLst/>
          </a:prstGeom>
        </p:spPr>
        <p:txBody>
          <a:bodyPr wrap="square">
            <a:spAutoFit/>
          </a:bodyPr>
          <a:lstStyle/>
          <a:p>
            <a:endParaRPr lang="es-CR" dirty="0"/>
          </a:p>
          <a:p>
            <a:endParaRPr lang="es-CR" dirty="0"/>
          </a:p>
          <a:p>
            <a:endParaRPr lang="es-CR" dirty="0"/>
          </a:p>
          <a:p>
            <a:endParaRPr lang="es-CR" dirty="0"/>
          </a:p>
          <a:p>
            <a:pPr algn="ctr"/>
            <a:r>
              <a:rPr lang="es-CR" sz="4400" b="1" dirty="0">
                <a:solidFill>
                  <a:srgbClr val="66FF33"/>
                </a:solidFill>
              </a:rPr>
              <a:t>AJUSTES PROCESALES RAZONABLES</a:t>
            </a:r>
          </a:p>
          <a:p>
            <a:r>
              <a:rPr lang="es-CR" sz="3600" dirty="0"/>
              <a:t>-</a:t>
            </a:r>
            <a:r>
              <a:rPr lang="es-CR" sz="4000" dirty="0"/>
              <a:t>asegurar derecho de acceso en igualdad de condiciones. Modo de comunicación según características del entorno, </a:t>
            </a:r>
          </a:p>
          <a:p>
            <a:r>
              <a:rPr lang="es-CR" sz="4000" dirty="0"/>
              <a:t> </a:t>
            </a:r>
          </a:p>
          <a:p>
            <a:r>
              <a:rPr lang="es-CR" sz="4000" dirty="0"/>
              <a:t>-promover eliminación  barreras, de todo tipo, que restrinjan o impidan  participación plena y efectiva.</a:t>
            </a:r>
          </a:p>
          <a:p>
            <a:endParaRPr lang="es-CR" sz="4000" dirty="0"/>
          </a:p>
          <a:p>
            <a:r>
              <a:rPr lang="es-CR" sz="4000" dirty="0"/>
              <a:t>-disponer medidas y recursos que garanticen  dignidad, seguridad, confianza, movilidad, comodidad, privacidad, comprensión, comunicación y autonomía.</a:t>
            </a:r>
          </a:p>
        </p:txBody>
      </p:sp>
    </p:spTree>
    <p:extLst>
      <p:ext uri="{BB962C8B-B14F-4D97-AF65-F5344CB8AC3E}">
        <p14:creationId xmlns:p14="http://schemas.microsoft.com/office/powerpoint/2010/main" val="2935779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0208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04914" cy="5570756"/>
          </a:xfrm>
          <a:prstGeom prst="rect">
            <a:avLst/>
          </a:prstGeom>
        </p:spPr>
        <p:txBody>
          <a:bodyPr wrap="square">
            <a:spAutoFit/>
          </a:bodyPr>
          <a:lstStyle/>
          <a:p>
            <a:endParaRPr lang="es-CR" sz="3600" dirty="0"/>
          </a:p>
          <a:p>
            <a:r>
              <a:rPr lang="es-CR" sz="4000" dirty="0"/>
              <a:t>-solicitar colaboración de profesionales especializados en psicología, psiquiatría, trabajo social o de cualquier otra.</a:t>
            </a:r>
          </a:p>
          <a:p>
            <a:endParaRPr lang="es-CR" sz="4000" dirty="0"/>
          </a:p>
          <a:p>
            <a:endParaRPr lang="es-CR" sz="4000" dirty="0"/>
          </a:p>
          <a:p>
            <a:r>
              <a:rPr lang="es-CR" sz="4000" dirty="0"/>
              <a:t>-en cualquier actuación judicial, se debe garantizar la accesibilidad a la persona con discapacidad, implementar  ajustes razonables necesarios para acceder al sistema judicial en  mismas condiciones que las demás personas.</a:t>
            </a:r>
          </a:p>
        </p:txBody>
      </p:sp>
    </p:spTree>
    <p:extLst>
      <p:ext uri="{BB962C8B-B14F-4D97-AF65-F5344CB8AC3E}">
        <p14:creationId xmlns:p14="http://schemas.microsoft.com/office/powerpoint/2010/main" val="1735575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09182"/>
            <a:ext cx="11974285" cy="6740307"/>
          </a:xfrm>
          <a:prstGeom prst="rect">
            <a:avLst/>
          </a:prstGeom>
        </p:spPr>
        <p:txBody>
          <a:bodyPr wrap="square">
            <a:spAutoFit/>
          </a:bodyPr>
          <a:lstStyle/>
          <a:p>
            <a:pPr algn="ctr"/>
            <a:r>
              <a:rPr lang="es-CR" sz="4000" b="1" dirty="0">
                <a:solidFill>
                  <a:srgbClr val="FF0000"/>
                </a:solidFill>
              </a:rPr>
              <a:t>   LA INFORMACIÓN Y LA COMUNICACIÓN</a:t>
            </a:r>
          </a:p>
          <a:p>
            <a:r>
              <a:rPr lang="es-CR" sz="4400" dirty="0"/>
              <a:t>Desde el inicio y durante todas las etapas del proceso judicial,  deben recibir información; adecuarla a  concretas circunstancias, respetando  diversidad y evitando  factores de riesgo que le puedan hacer más vulnerable.</a:t>
            </a:r>
          </a:p>
          <a:p>
            <a:endParaRPr lang="es-CR" sz="4400" dirty="0"/>
          </a:p>
          <a:p>
            <a:r>
              <a:rPr lang="es-CR" sz="4400" dirty="0"/>
              <a:t>Lenguaje debe ser claro, sencillo, coloquial y concreto, tomar en cuenta características cognoscitivas, culturales o socioeconómicas. </a:t>
            </a:r>
          </a:p>
        </p:txBody>
      </p:sp>
    </p:spTree>
    <p:extLst>
      <p:ext uri="{BB962C8B-B14F-4D97-AF65-F5344CB8AC3E}">
        <p14:creationId xmlns:p14="http://schemas.microsoft.com/office/powerpoint/2010/main" val="1075528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92000" cy="7294305"/>
          </a:xfrm>
          <a:prstGeom prst="rect">
            <a:avLst/>
          </a:prstGeom>
        </p:spPr>
        <p:txBody>
          <a:bodyPr wrap="square">
            <a:spAutoFit/>
          </a:bodyPr>
          <a:lstStyle/>
          <a:p>
            <a:pPr algn="ctr"/>
            <a:r>
              <a:rPr lang="es-CR" sz="3600" b="1" dirty="0">
                <a:solidFill>
                  <a:srgbClr val="7030A0"/>
                </a:solidFill>
              </a:rPr>
              <a:t>PROTOCOLO DE ATENCIÓN PARA EL EFECTIVO ACCESO </a:t>
            </a:r>
          </a:p>
          <a:p>
            <a:pPr algn="ctr"/>
            <a:r>
              <a:rPr lang="es-CR" sz="3600" b="1" dirty="0">
                <a:solidFill>
                  <a:srgbClr val="7030A0"/>
                </a:solidFill>
              </a:rPr>
              <a:t>A LA JUSTICIA DE PERSONAS CON DISCAPACIDAD </a:t>
            </a:r>
          </a:p>
          <a:p>
            <a:r>
              <a:rPr lang="es-CR" sz="4000" dirty="0"/>
              <a:t>1) Informar naturaleza de la actuación judicial en la que va a participar.</a:t>
            </a:r>
          </a:p>
          <a:p>
            <a:endParaRPr lang="es-CR" sz="4000" dirty="0"/>
          </a:p>
          <a:p>
            <a:r>
              <a:rPr lang="es-CR" sz="4000" dirty="0"/>
              <a:t>2) papel dentro de dicha actuación, derechos y posición procesal, (víctima, testigo o imputado).</a:t>
            </a:r>
          </a:p>
          <a:p>
            <a:endParaRPr lang="es-CR" sz="4000" dirty="0"/>
          </a:p>
          <a:p>
            <a:r>
              <a:rPr lang="es-CR" sz="4000" dirty="0"/>
              <a:t>3) sentido de su intervención.</a:t>
            </a:r>
          </a:p>
          <a:p>
            <a:endParaRPr lang="es-CR" sz="4000" dirty="0"/>
          </a:p>
          <a:p>
            <a:r>
              <a:rPr lang="es-CR" sz="4000" dirty="0"/>
              <a:t>4) tipo de apoyo que puede recibir en esa intervención.</a:t>
            </a:r>
          </a:p>
          <a:p>
            <a:endParaRPr lang="es-CR" sz="3600" dirty="0"/>
          </a:p>
        </p:txBody>
      </p:sp>
    </p:spTree>
    <p:extLst>
      <p:ext uri="{BB962C8B-B14F-4D97-AF65-F5344CB8AC3E}">
        <p14:creationId xmlns:p14="http://schemas.microsoft.com/office/powerpoint/2010/main" val="3648229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9705"/>
            <a:ext cx="12040395" cy="67709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6422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192000" cy="7478970"/>
          </a:xfrm>
          <a:prstGeom prst="rect">
            <a:avLst/>
          </a:prstGeom>
        </p:spPr>
        <p:txBody>
          <a:bodyPr wrap="square">
            <a:spAutoFit/>
          </a:bodyPr>
          <a:lstStyle/>
          <a:p>
            <a:pPr algn="ctr"/>
            <a:r>
              <a:rPr lang="es-CR" sz="4000" b="1" dirty="0">
                <a:solidFill>
                  <a:srgbClr val="CC0099"/>
                </a:solidFill>
              </a:rPr>
              <a:t>ASPECTOS DE FORMA A CONSIDERAR</a:t>
            </a:r>
            <a:r>
              <a:rPr lang="es-CR" sz="3600" dirty="0"/>
              <a:t>:</a:t>
            </a:r>
          </a:p>
          <a:p>
            <a:r>
              <a:rPr lang="es-CR" sz="4000" dirty="0"/>
              <a:t>-Dirigirse directamente a la persona y no al  acompañante.</a:t>
            </a:r>
          </a:p>
          <a:p>
            <a:endParaRPr lang="es-CR" sz="4000" dirty="0"/>
          </a:p>
          <a:p>
            <a:r>
              <a:rPr lang="es-CR" sz="4000" dirty="0"/>
              <a:t>-Reconocer a la persona como alguien capaz de aportar </a:t>
            </a:r>
          </a:p>
          <a:p>
            <a:r>
              <a:rPr lang="es-CR" sz="4000" dirty="0"/>
              <a:t> </a:t>
            </a:r>
          </a:p>
          <a:p>
            <a:r>
              <a:rPr lang="es-CR" sz="4000" dirty="0"/>
              <a:t>-Tratar a la persona adulta con discapacidad  como tal, y no como un niño. Hacerlo disminuye y limita  autonomía.</a:t>
            </a:r>
          </a:p>
          <a:p>
            <a:endParaRPr lang="es-CR" sz="4000" dirty="0"/>
          </a:p>
          <a:p>
            <a:r>
              <a:rPr lang="es-CR" sz="4000" dirty="0"/>
              <a:t>-Abstenerse de actitudes que reflejen superioridad.</a:t>
            </a:r>
          </a:p>
          <a:p>
            <a:endParaRPr lang="es-CR" sz="4000" dirty="0"/>
          </a:p>
          <a:p>
            <a:r>
              <a:rPr lang="es-CR" sz="4000" dirty="0"/>
              <a:t>-Adaptar los tiempos a las circunstancias particulares.</a:t>
            </a:r>
          </a:p>
          <a:p>
            <a:endParaRPr lang="es-CR" sz="4000" dirty="0"/>
          </a:p>
        </p:txBody>
      </p:sp>
    </p:spTree>
    <p:extLst>
      <p:ext uri="{BB962C8B-B14F-4D97-AF65-F5344CB8AC3E}">
        <p14:creationId xmlns:p14="http://schemas.microsoft.com/office/powerpoint/2010/main" val="17161507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6186309"/>
          </a:xfrm>
          <a:prstGeom prst="rect">
            <a:avLst/>
          </a:prstGeom>
        </p:spPr>
        <p:txBody>
          <a:bodyPr wrap="square">
            <a:spAutoFit/>
          </a:bodyPr>
          <a:lstStyle/>
          <a:p>
            <a:r>
              <a:rPr lang="es-MX" sz="4400" dirty="0"/>
              <a:t>-crear ambiente cálido, estructurado y estable que evite el conflicto.</a:t>
            </a:r>
          </a:p>
          <a:p>
            <a:endParaRPr lang="es-MX" sz="4400" dirty="0"/>
          </a:p>
          <a:p>
            <a:r>
              <a:rPr lang="es-MX" sz="4400" dirty="0"/>
              <a:t>-adoptar una actitud de escucha activa, que incluya la percepción del lenguaje no verbal. </a:t>
            </a:r>
          </a:p>
          <a:p>
            <a:endParaRPr lang="es-MX" sz="4400" dirty="0"/>
          </a:p>
          <a:p>
            <a:r>
              <a:rPr lang="es-MX" sz="4400" dirty="0"/>
              <a:t>-formular las preguntas, asegurándose que han sido entendidas. De forma clara y precisa, tomando en consideración sus preferencias o intereses.</a:t>
            </a:r>
            <a:endParaRPr lang="es-CR" sz="4400" dirty="0"/>
          </a:p>
        </p:txBody>
      </p:sp>
    </p:spTree>
    <p:extLst>
      <p:ext uri="{BB962C8B-B14F-4D97-AF65-F5344CB8AC3E}">
        <p14:creationId xmlns:p14="http://schemas.microsoft.com/office/powerpoint/2010/main" val="11230851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6863417"/>
          </a:xfrm>
          <a:prstGeom prst="rect">
            <a:avLst/>
          </a:prstGeom>
        </p:spPr>
        <p:txBody>
          <a:bodyPr wrap="square">
            <a:spAutoFit/>
          </a:bodyPr>
          <a:lstStyle/>
          <a:p>
            <a:r>
              <a:rPr lang="es-MX" sz="4400" dirty="0"/>
              <a:t>-aclarar la dudas e interrogantes</a:t>
            </a:r>
          </a:p>
          <a:p>
            <a:endParaRPr lang="es-MX" sz="4400" dirty="0"/>
          </a:p>
          <a:p>
            <a:r>
              <a:rPr lang="es-MX" sz="4400" dirty="0"/>
              <a:t>-aprovechar las nuevas tecnologías según los casos.</a:t>
            </a:r>
            <a:r>
              <a:rPr lang="es-CR" sz="4400" dirty="0"/>
              <a:t> </a:t>
            </a:r>
          </a:p>
          <a:p>
            <a:endParaRPr lang="es-CR" sz="4400" dirty="0"/>
          </a:p>
          <a:p>
            <a:r>
              <a:rPr lang="es-CR" sz="4400" dirty="0"/>
              <a:t>-notificaciones, requerimientos y resoluciones judiciales. Sin perder rigor técnico, se usarán términos y estructuras gramaticales sencillas, comprensibles y desprovistas de términos que puedan resultar complejos o intimidatorios.</a:t>
            </a:r>
            <a:r>
              <a:rPr lang="es-MX" sz="4400" dirty="0"/>
              <a:t> </a:t>
            </a:r>
          </a:p>
          <a:p>
            <a:endParaRPr lang="es-MX" sz="4400" dirty="0"/>
          </a:p>
        </p:txBody>
      </p:sp>
    </p:spTree>
    <p:extLst>
      <p:ext uri="{BB962C8B-B14F-4D97-AF65-F5344CB8AC3E}">
        <p14:creationId xmlns:p14="http://schemas.microsoft.com/office/powerpoint/2010/main" val="23180933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76200"/>
            <a:ext cx="12192000" cy="7540526"/>
          </a:xfrm>
          <a:prstGeom prst="rect">
            <a:avLst/>
          </a:prstGeom>
        </p:spPr>
        <p:txBody>
          <a:bodyPr wrap="square">
            <a:spAutoFit/>
          </a:bodyPr>
          <a:lstStyle/>
          <a:p>
            <a:r>
              <a:rPr lang="es-CR" sz="4000" dirty="0"/>
              <a:t>-</a:t>
            </a:r>
            <a:r>
              <a:rPr lang="es-CR" sz="4400" dirty="0"/>
              <a:t>toda actuación con la persona con discapacidad, se efectuará con respeto integridad y autonomía.</a:t>
            </a:r>
          </a:p>
          <a:p>
            <a:endParaRPr lang="es-CR" sz="4400" dirty="0"/>
          </a:p>
          <a:p>
            <a:r>
              <a:rPr lang="es-CR" sz="4400" dirty="0"/>
              <a:t>-las audiencias  desarrollar en ambiente acogedor para reducir niveles de ansiedad, acondicionando los espacios.</a:t>
            </a:r>
          </a:p>
          <a:p>
            <a:endParaRPr lang="es-CR" sz="4400" dirty="0"/>
          </a:p>
          <a:p>
            <a:r>
              <a:rPr lang="es-CR" sz="4400" dirty="0"/>
              <a:t>-evitar coincidencia de otra parte procesal, víctima o testigo con el acusado, demandante o demandado según el tipo de proceso.</a:t>
            </a:r>
          </a:p>
          <a:p>
            <a:endParaRPr lang="es-CR" sz="4400" dirty="0"/>
          </a:p>
        </p:txBody>
      </p:sp>
    </p:spTree>
    <p:extLst>
      <p:ext uri="{BB962C8B-B14F-4D97-AF65-F5344CB8AC3E}">
        <p14:creationId xmlns:p14="http://schemas.microsoft.com/office/powerpoint/2010/main" val="18098541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1846257" cy="4832092"/>
          </a:xfrm>
          <a:prstGeom prst="rect">
            <a:avLst/>
          </a:prstGeom>
        </p:spPr>
        <p:txBody>
          <a:bodyPr wrap="square">
            <a:spAutoFit/>
          </a:bodyPr>
          <a:lstStyle/>
          <a:p>
            <a:endParaRPr lang="es-MX" sz="4400" dirty="0"/>
          </a:p>
          <a:p>
            <a:r>
              <a:rPr lang="es-MX" sz="4400" dirty="0"/>
              <a:t>-según el caso concreto y características de la persona, se podrá hacer uso de las cámaras </a:t>
            </a:r>
            <a:r>
              <a:rPr lang="es-MX" sz="4400" i="1" dirty="0"/>
              <a:t>gessell, </a:t>
            </a:r>
            <a:r>
              <a:rPr lang="es-MX" sz="4400" dirty="0"/>
              <a:t>biombos u otros instrumentos que favorezcan su bienestar en cualquier momento del proceso. </a:t>
            </a:r>
          </a:p>
          <a:p>
            <a:endParaRPr lang="es-MX" sz="4400" dirty="0"/>
          </a:p>
          <a:p>
            <a:r>
              <a:rPr lang="es-MX" sz="4400" dirty="0"/>
              <a:t>Para ello, se informará previamente a la persona </a:t>
            </a:r>
          </a:p>
        </p:txBody>
      </p:sp>
    </p:spTree>
    <p:extLst>
      <p:ext uri="{BB962C8B-B14F-4D97-AF65-F5344CB8AC3E}">
        <p14:creationId xmlns:p14="http://schemas.microsoft.com/office/powerpoint/2010/main" val="3329965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0014" y="-1"/>
            <a:ext cx="12091986" cy="6863417"/>
          </a:xfrm>
          <a:prstGeom prst="rect">
            <a:avLst/>
          </a:prstGeom>
        </p:spPr>
        <p:txBody>
          <a:bodyPr wrap="square">
            <a:spAutoFit/>
          </a:bodyPr>
          <a:lstStyle/>
          <a:p>
            <a:pPr algn="ctr"/>
            <a:r>
              <a:rPr lang="es-CR" sz="4000" b="1" dirty="0">
                <a:solidFill>
                  <a:srgbClr val="3333CC"/>
                </a:solidFill>
              </a:rPr>
              <a:t>ACOMPAÑAMIENTO DE PERSONA DE APOYO</a:t>
            </a:r>
          </a:p>
          <a:p>
            <a:pPr algn="ctr"/>
            <a:r>
              <a:rPr lang="es-CR" sz="4000" b="1" dirty="0">
                <a:solidFill>
                  <a:srgbClr val="3333CC"/>
                </a:solidFill>
              </a:rPr>
              <a:t>ASISTENTE O FACILITADOR DE ELECCIÓN Y CONFIANZA: </a:t>
            </a:r>
          </a:p>
          <a:p>
            <a:r>
              <a:rPr lang="es-CR" sz="4000" dirty="0"/>
              <a:t>familiar, integrante de una ONG que trabaje con esta población o cualquier persona  que tenga una vinculación afectiva o que conozca su condición y pueda facilitarle su participación en la actuación judicial.</a:t>
            </a:r>
            <a:r>
              <a:rPr lang="es-MX" sz="4000" dirty="0"/>
              <a:t> </a:t>
            </a:r>
          </a:p>
          <a:p>
            <a:endParaRPr lang="es-MX" sz="4000" dirty="0"/>
          </a:p>
          <a:p>
            <a:r>
              <a:rPr lang="es-MX" sz="4000" dirty="0"/>
              <a:t>La función de la persona de apoyo o facilitadora consiste en brindar apoyo afectivo y emocional, así como ayudar a mitigar la angustia que pueda causar la participación en la actuación judicial.</a:t>
            </a:r>
            <a:r>
              <a:rPr lang="es-MX" sz="3600" dirty="0"/>
              <a:t> </a:t>
            </a:r>
            <a:endParaRPr lang="es-CR" sz="3600" dirty="0"/>
          </a:p>
        </p:txBody>
      </p:sp>
    </p:spTree>
    <p:extLst>
      <p:ext uri="{BB962C8B-B14F-4D97-AF65-F5344CB8AC3E}">
        <p14:creationId xmlns:p14="http://schemas.microsoft.com/office/powerpoint/2010/main" val="673439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59558" y="0"/>
            <a:ext cx="10972799" cy="6832640"/>
          </a:xfrm>
          <a:prstGeom prst="rect">
            <a:avLst/>
          </a:prstGeom>
        </p:spPr>
        <p:txBody>
          <a:bodyPr wrap="square">
            <a:spAutoFit/>
          </a:bodyPr>
          <a:lstStyle/>
          <a:p>
            <a:pPr algn="ctr"/>
            <a:r>
              <a:rPr lang="es-MX" sz="5400" b="1" dirty="0">
                <a:solidFill>
                  <a:schemeClr val="accent2">
                    <a:lumMod val="75000"/>
                  </a:schemeClr>
                </a:solidFill>
              </a:rPr>
              <a:t>TERMINOLOGIA</a:t>
            </a:r>
          </a:p>
          <a:p>
            <a:r>
              <a:rPr lang="es-MX" sz="4800" dirty="0"/>
              <a:t>Inválido</a:t>
            </a:r>
          </a:p>
          <a:p>
            <a:r>
              <a:rPr lang="es-MX" sz="4800" dirty="0"/>
              <a:t>Desvalido</a:t>
            </a:r>
          </a:p>
          <a:p>
            <a:r>
              <a:rPr lang="es-MX" sz="4800" dirty="0"/>
              <a:t>Minusválido</a:t>
            </a:r>
          </a:p>
          <a:p>
            <a:r>
              <a:rPr lang="es-MX" sz="4800" dirty="0"/>
              <a:t>Discapacitado</a:t>
            </a:r>
          </a:p>
          <a:p>
            <a:r>
              <a:rPr lang="es-MX" sz="4800" dirty="0"/>
              <a:t>Personas con retos especiales.</a:t>
            </a:r>
          </a:p>
          <a:p>
            <a:r>
              <a:rPr lang="es-MX" sz="4800" dirty="0"/>
              <a:t>Personas con capacidades especiales</a:t>
            </a:r>
          </a:p>
          <a:p>
            <a:r>
              <a:rPr lang="es-MX" sz="4800" dirty="0"/>
              <a:t>Personas con capacidades  diferentes</a:t>
            </a:r>
          </a:p>
          <a:p>
            <a:r>
              <a:rPr lang="es-MX" sz="4800" dirty="0"/>
              <a:t>  </a:t>
            </a:r>
          </a:p>
        </p:txBody>
      </p:sp>
    </p:spTree>
    <p:extLst>
      <p:ext uri="{BB962C8B-B14F-4D97-AF65-F5344CB8AC3E}">
        <p14:creationId xmlns:p14="http://schemas.microsoft.com/office/powerpoint/2010/main" val="42898879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1"/>
            <a:ext cx="12192000" cy="6863417"/>
          </a:xfrm>
          <a:prstGeom prst="rect">
            <a:avLst/>
          </a:prstGeom>
        </p:spPr>
        <p:txBody>
          <a:bodyPr wrap="square">
            <a:spAutoFit/>
          </a:bodyPr>
          <a:lstStyle/>
          <a:p>
            <a:r>
              <a:rPr lang="es-MX" sz="4400" dirty="0"/>
              <a:t>-acompañante no puede intervenir en la audiencia ni en los procedimientos que se lleven a cabo. </a:t>
            </a:r>
          </a:p>
          <a:p>
            <a:endParaRPr lang="es-MX" sz="4400" dirty="0"/>
          </a:p>
          <a:p>
            <a:r>
              <a:rPr lang="es-MX" sz="4400" dirty="0"/>
              <a:t>-se informará de este derecho desde el primer contacto que tenga con la persona. Si no cuenta una persona de apoyo, el funcionario judicial le informará sobre las diversas alternativas, incluida la posibilidad de estar acompañado durante la actuación judicial por un profesional del Departamento de Trabajo Social y Psicología </a:t>
            </a:r>
          </a:p>
        </p:txBody>
      </p:sp>
    </p:spTree>
    <p:extLst>
      <p:ext uri="{BB962C8B-B14F-4D97-AF65-F5344CB8AC3E}">
        <p14:creationId xmlns:p14="http://schemas.microsoft.com/office/powerpoint/2010/main" val="3413953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99152" y="154236"/>
            <a:ext cx="12092848" cy="6740307"/>
          </a:xfrm>
          <a:prstGeom prst="rect">
            <a:avLst/>
          </a:prstGeom>
        </p:spPr>
        <p:txBody>
          <a:bodyPr wrap="square">
            <a:spAutoFit/>
          </a:bodyPr>
          <a:lstStyle/>
          <a:p>
            <a:pPr algn="ctr"/>
            <a:r>
              <a:rPr lang="es-CR" sz="3600" b="1" dirty="0">
                <a:solidFill>
                  <a:srgbClr val="3333CC"/>
                </a:solidFill>
              </a:rPr>
              <a:t>CONCURRENCIA OTRAS CONDICIONES DE VULNERABILIDAD</a:t>
            </a:r>
          </a:p>
          <a:p>
            <a:r>
              <a:rPr lang="es-CR" sz="4400" dirty="0"/>
              <a:t>Al ser personas vulnerables queda justificada una atención y adecuación de todo el sistema, orientadas a superarlos.  </a:t>
            </a:r>
          </a:p>
          <a:p>
            <a:endParaRPr lang="es-CR" sz="4400" dirty="0"/>
          </a:p>
          <a:p>
            <a:r>
              <a:rPr lang="es-CR" sz="4400" dirty="0"/>
              <a:t>Todo personal judicial deberá prestar especial atención a  situaciones en las que, además de la condición de discapacidad, concurran otras condiciones de vulnerabilidad que la coloquen en una posición de mayor desventaja.</a:t>
            </a:r>
          </a:p>
        </p:txBody>
      </p:sp>
    </p:spTree>
    <p:extLst>
      <p:ext uri="{BB962C8B-B14F-4D97-AF65-F5344CB8AC3E}">
        <p14:creationId xmlns:p14="http://schemas.microsoft.com/office/powerpoint/2010/main" val="15667668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78971" y="119743"/>
            <a:ext cx="11615058" cy="6863417"/>
          </a:xfrm>
          <a:prstGeom prst="rect">
            <a:avLst/>
          </a:prstGeom>
        </p:spPr>
        <p:txBody>
          <a:bodyPr wrap="square">
            <a:spAutoFit/>
          </a:bodyPr>
          <a:lstStyle/>
          <a:p>
            <a:r>
              <a:rPr lang="es-CR" sz="4000" dirty="0"/>
              <a:t>-abordaje institucional debe ser integral, considerando no solo la condición de discapacidad, sino otras necesidades particulares.</a:t>
            </a:r>
          </a:p>
          <a:p>
            <a:endParaRPr lang="es-CR" sz="4000" dirty="0"/>
          </a:p>
          <a:p>
            <a:r>
              <a:rPr lang="es-CR" sz="4000" dirty="0"/>
              <a:t>-adoptar medidas necesarias para garantizar la efectiva protección de sus bienes jurídicos; prestando especial atención al riesgo de </a:t>
            </a:r>
            <a:r>
              <a:rPr lang="es-CR" sz="4000" b="1" i="1" dirty="0">
                <a:solidFill>
                  <a:srgbClr val="3333CC"/>
                </a:solidFill>
              </a:rPr>
              <a:t>victimización reiterada </a:t>
            </a:r>
          </a:p>
          <a:p>
            <a:endParaRPr lang="es-CR" sz="4000" dirty="0"/>
          </a:p>
          <a:p>
            <a:r>
              <a:rPr lang="es-CR" sz="4000" dirty="0"/>
              <a:t>(víctimas amenazadas por delincuencia organizada, personas menores de edad víctimas delitos sexuales o  de violencia, entre otras).</a:t>
            </a:r>
          </a:p>
        </p:txBody>
      </p:sp>
    </p:spTree>
    <p:extLst>
      <p:ext uri="{BB962C8B-B14F-4D97-AF65-F5344CB8AC3E}">
        <p14:creationId xmlns:p14="http://schemas.microsoft.com/office/powerpoint/2010/main" val="549805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
            <a:ext cx="12072938" cy="6063198"/>
          </a:xfrm>
          <a:prstGeom prst="rect">
            <a:avLst/>
          </a:prstGeom>
        </p:spPr>
        <p:txBody>
          <a:bodyPr wrap="square">
            <a:spAutoFit/>
          </a:bodyPr>
          <a:lstStyle/>
          <a:p>
            <a:endParaRPr lang="es-CR" sz="3600" dirty="0"/>
          </a:p>
          <a:p>
            <a:r>
              <a:rPr lang="es-CR" sz="4400" b="1" dirty="0">
                <a:solidFill>
                  <a:srgbClr val="3333CC"/>
                </a:solidFill>
              </a:rPr>
              <a:t>Ejemplo:</a:t>
            </a:r>
          </a:p>
          <a:p>
            <a:r>
              <a:rPr lang="es-CR" sz="4400" dirty="0"/>
              <a:t>la privación de libertad; sumada a la discapacidad,</a:t>
            </a:r>
          </a:p>
          <a:p>
            <a:r>
              <a:rPr lang="es-CR" sz="4400" dirty="0"/>
              <a:t>agrava la situación, doble condición de vulnerabilidad, y podrían sumarse otros factores discriminatorios (</a:t>
            </a:r>
            <a:r>
              <a:rPr lang="es-CR" sz="3600" dirty="0"/>
              <a:t>edad, género, orientación sexual, condición migratoria, etc</a:t>
            </a:r>
            <a:r>
              <a:rPr lang="es-CR" sz="4400" dirty="0"/>
              <a:t>.), por lo que deberán tomarse las previsiones necesarias para evitar vulneración de los derechos fundamentales de esta población.</a:t>
            </a:r>
          </a:p>
        </p:txBody>
      </p:sp>
    </p:spTree>
    <p:extLst>
      <p:ext uri="{BB962C8B-B14F-4D97-AF65-F5344CB8AC3E}">
        <p14:creationId xmlns:p14="http://schemas.microsoft.com/office/powerpoint/2010/main" val="2977963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0013" y="0"/>
            <a:ext cx="12091987" cy="5509200"/>
          </a:xfrm>
          <a:prstGeom prst="rect">
            <a:avLst/>
          </a:prstGeom>
        </p:spPr>
        <p:txBody>
          <a:bodyPr wrap="square">
            <a:spAutoFit/>
          </a:bodyPr>
          <a:lstStyle/>
          <a:p>
            <a:endParaRPr lang="es-CR" sz="4400" dirty="0"/>
          </a:p>
          <a:p>
            <a:r>
              <a:rPr lang="es-CR" sz="4400" dirty="0"/>
              <a:t>En actos judiciales donde participen personas con discapacidad pertenecientes a pueblos indígenas, se debe mostrar respeto por la dignidad, tradición y culturas de sus pueblos.</a:t>
            </a:r>
          </a:p>
          <a:p>
            <a:endParaRPr lang="es-CR" sz="4400" dirty="0"/>
          </a:p>
          <a:p>
            <a:r>
              <a:rPr lang="es-CR" sz="4400" dirty="0"/>
              <a:t>Igual precaución cuando sea adolescente, niño, niña, adulto mayor.</a:t>
            </a:r>
          </a:p>
        </p:txBody>
      </p:sp>
    </p:spTree>
    <p:extLst>
      <p:ext uri="{BB962C8B-B14F-4D97-AF65-F5344CB8AC3E}">
        <p14:creationId xmlns:p14="http://schemas.microsoft.com/office/powerpoint/2010/main" val="3197942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 y="1"/>
            <a:ext cx="11854543" cy="6801862"/>
          </a:xfrm>
          <a:prstGeom prst="rect">
            <a:avLst/>
          </a:prstGeom>
        </p:spPr>
        <p:txBody>
          <a:bodyPr wrap="square">
            <a:spAutoFit/>
          </a:bodyPr>
          <a:lstStyle/>
          <a:p>
            <a:pPr algn="ctr"/>
            <a:r>
              <a:rPr lang="es-CR" sz="4000" b="1" dirty="0">
                <a:solidFill>
                  <a:srgbClr val="3333CC"/>
                </a:solidFill>
              </a:rPr>
              <a:t> TEMPORALIDAD Y DURACIÓN DE LAS ACTUACIONES</a:t>
            </a:r>
          </a:p>
          <a:p>
            <a:endParaRPr lang="es-CR" sz="4000" dirty="0"/>
          </a:p>
          <a:p>
            <a:r>
              <a:rPr lang="es-CR" sz="4000" dirty="0"/>
              <a:t>funcionario judicial que lleve la dirección de audiencia  adoptar medidas  para que los tiempos se ajusten al interés de las personas, con el fin de evitar o paliar situaciones de alteración, tensión o angustia. </a:t>
            </a:r>
          </a:p>
          <a:p>
            <a:endParaRPr lang="es-CR" sz="4000" dirty="0"/>
          </a:p>
          <a:p>
            <a:r>
              <a:rPr lang="es-CR" sz="4000" dirty="0"/>
              <a:t>La primera declaración testimonial sea la suya, para no aumentar la tensión y angustia que espera puede generar, a no ser que resulte oportuno postergarla. </a:t>
            </a:r>
          </a:p>
          <a:p>
            <a:endParaRPr lang="es-CR" sz="3600" dirty="0"/>
          </a:p>
        </p:txBody>
      </p:sp>
    </p:spTree>
    <p:extLst>
      <p:ext uri="{BB962C8B-B14F-4D97-AF65-F5344CB8AC3E}">
        <p14:creationId xmlns:p14="http://schemas.microsoft.com/office/powerpoint/2010/main" val="76727489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76201" y="206829"/>
            <a:ext cx="12115800" cy="6801862"/>
          </a:xfrm>
          <a:prstGeom prst="rect">
            <a:avLst/>
          </a:prstGeom>
        </p:spPr>
        <p:txBody>
          <a:bodyPr wrap="square">
            <a:spAutoFit/>
          </a:bodyPr>
          <a:lstStyle/>
          <a:p>
            <a:endParaRPr lang="es-CR" sz="3600" dirty="0"/>
          </a:p>
          <a:p>
            <a:r>
              <a:rPr lang="es-CR" sz="4000" dirty="0"/>
              <a:t>-no se señalarán citas que coincidan a la misma hora la persona con discapacidad psicosocial víctima u ofendida y el imputado  u ofensor. </a:t>
            </a:r>
          </a:p>
          <a:p>
            <a:endParaRPr lang="es-CR" sz="4000" dirty="0"/>
          </a:p>
          <a:p>
            <a:r>
              <a:rPr lang="es-CR" sz="4000" dirty="0"/>
              <a:t>-cuando esté justificado, dar preferencia a  acto judicial en el que participe la persona en condición de discapacidad. </a:t>
            </a:r>
          </a:p>
          <a:p>
            <a:endParaRPr lang="es-CR" sz="4000" dirty="0"/>
          </a:p>
          <a:p>
            <a:r>
              <a:rPr lang="es-CR" sz="4000" dirty="0"/>
              <a:t>Se podrá optar por su postergación, hasta que haya remitido una situación de crisis. </a:t>
            </a:r>
          </a:p>
        </p:txBody>
      </p:sp>
    </p:spTree>
    <p:extLst>
      <p:ext uri="{BB962C8B-B14F-4D97-AF65-F5344CB8AC3E}">
        <p14:creationId xmlns:p14="http://schemas.microsoft.com/office/powerpoint/2010/main" val="40536627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7189" y="1"/>
            <a:ext cx="11730036" cy="6186309"/>
          </a:xfrm>
          <a:prstGeom prst="rect">
            <a:avLst/>
          </a:prstGeom>
        </p:spPr>
        <p:txBody>
          <a:bodyPr wrap="square">
            <a:spAutoFit/>
          </a:bodyPr>
          <a:lstStyle/>
          <a:p>
            <a:endParaRPr lang="es-MX" sz="4400" dirty="0"/>
          </a:p>
          <a:p>
            <a:r>
              <a:rPr lang="es-MX" sz="4400" dirty="0"/>
              <a:t>-evitar actos judiciales innecesarios, la persona  comparezca cuando resulte estrictamente necesario. </a:t>
            </a:r>
          </a:p>
          <a:p>
            <a:endParaRPr lang="es-MX" sz="4400" dirty="0"/>
          </a:p>
          <a:p>
            <a:r>
              <a:rPr lang="es-MX" sz="4400" dirty="0"/>
              <a:t>-concentración el mismo día diversas actuaciones. Eventual ampliación de declaración se efectúe solo cuando sea preciso recabar información relevante. </a:t>
            </a:r>
          </a:p>
          <a:p>
            <a:endParaRPr lang="es-MX" sz="4400" dirty="0"/>
          </a:p>
        </p:txBody>
      </p:sp>
    </p:spTree>
    <p:extLst>
      <p:ext uri="{BB962C8B-B14F-4D97-AF65-F5344CB8AC3E}">
        <p14:creationId xmlns:p14="http://schemas.microsoft.com/office/powerpoint/2010/main" val="34786329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5252" y="110169"/>
            <a:ext cx="12026747" cy="6309420"/>
          </a:xfrm>
          <a:prstGeom prst="rect">
            <a:avLst/>
          </a:prstGeom>
        </p:spPr>
        <p:txBody>
          <a:bodyPr wrap="square">
            <a:spAutoFit/>
          </a:bodyPr>
          <a:lstStyle/>
          <a:p>
            <a:pPr algn="ctr"/>
            <a:r>
              <a:rPr lang="es-CR" sz="4400" b="1" dirty="0">
                <a:solidFill>
                  <a:srgbClr val="3333CC"/>
                </a:solidFill>
              </a:rPr>
              <a:t>FORMA DE LAS ACTUACIONES</a:t>
            </a:r>
          </a:p>
          <a:p>
            <a:r>
              <a:rPr lang="es-CR" sz="4000" dirty="0"/>
              <a:t>asistencia en los actos judiciales se realice de manera adecuada a sus circunstancias. Evitar reiteración innecesaria, prescindir de preguntas que puedan lesionar  dignidad de la persona y produzcan revictimización. </a:t>
            </a:r>
          </a:p>
          <a:p>
            <a:endParaRPr lang="es-CR" sz="4000" dirty="0"/>
          </a:p>
          <a:p>
            <a:r>
              <a:rPr lang="es-CR" sz="4000" dirty="0"/>
              <a:t>Participación en audiencia pública puede resultar perjudicial, posibilidad de que lo haga bajo condiciones adecuadamente adaptadas que permitan alcanzar el objetivo sin aumentar el daño. </a:t>
            </a:r>
          </a:p>
        </p:txBody>
      </p:sp>
    </p:spTree>
    <p:extLst>
      <p:ext uri="{BB962C8B-B14F-4D97-AF65-F5344CB8AC3E}">
        <p14:creationId xmlns:p14="http://schemas.microsoft.com/office/powerpoint/2010/main" val="17859375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0"/>
            <a:ext cx="12192000" cy="6986528"/>
          </a:xfrm>
          <a:prstGeom prst="rect">
            <a:avLst/>
          </a:prstGeom>
        </p:spPr>
        <p:txBody>
          <a:bodyPr wrap="square">
            <a:spAutoFit/>
          </a:bodyPr>
          <a:lstStyle/>
          <a:p>
            <a:r>
              <a:rPr lang="es-MX" sz="4800" b="1" dirty="0">
                <a:solidFill>
                  <a:schemeClr val="accent2"/>
                </a:solidFill>
              </a:rPr>
              <a:t>Por ejemplo:</a:t>
            </a:r>
            <a:r>
              <a:rPr lang="es-MX" sz="4800" dirty="0"/>
              <a:t> </a:t>
            </a:r>
            <a:r>
              <a:rPr lang="es-MX" sz="4400" dirty="0"/>
              <a:t>audiencia mínima, cantidad básica de personal, se realice en lugar donde se encuentre  la persona, desplazamiento de funcionarios judiciales. </a:t>
            </a:r>
          </a:p>
          <a:p>
            <a:endParaRPr lang="es-MX" sz="4400" dirty="0"/>
          </a:p>
          <a:p>
            <a:r>
              <a:rPr lang="es-MX" sz="4400" dirty="0"/>
              <a:t>Uso sistema de videoconferencias. </a:t>
            </a:r>
          </a:p>
          <a:p>
            <a:endParaRPr lang="es-MX" sz="4400" dirty="0"/>
          </a:p>
          <a:p>
            <a:r>
              <a:rPr lang="es-MX" sz="4400" dirty="0"/>
              <a:t>Los que participen evitar emitir juicios de valor o críticas sobre las características o el comportamiento de la persona con discapacidad, cualquiera sea posición dentro del </a:t>
            </a:r>
            <a:r>
              <a:rPr lang="es-MX" sz="4800" dirty="0"/>
              <a:t>proceso. </a:t>
            </a:r>
          </a:p>
        </p:txBody>
      </p:sp>
    </p:spTree>
    <p:extLst>
      <p:ext uri="{BB962C8B-B14F-4D97-AF65-F5344CB8AC3E}">
        <p14:creationId xmlns:p14="http://schemas.microsoft.com/office/powerpoint/2010/main" val="2157235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0" y="-95533"/>
            <a:ext cx="12192000" cy="6247864"/>
          </a:xfrm>
          <a:prstGeom prst="rect">
            <a:avLst/>
          </a:prstGeom>
        </p:spPr>
        <p:txBody>
          <a:bodyPr wrap="square">
            <a:spAutoFit/>
          </a:bodyPr>
          <a:lstStyle/>
          <a:p>
            <a:r>
              <a:rPr lang="es-MX" sz="4400" dirty="0"/>
              <a:t>Organización Mundial de la Salud:  </a:t>
            </a:r>
          </a:p>
          <a:p>
            <a:r>
              <a:rPr lang="es-MX" sz="4400" b="1" dirty="0">
                <a:solidFill>
                  <a:srgbClr val="00B050"/>
                </a:solidFill>
              </a:rPr>
              <a:t>                            </a:t>
            </a:r>
          </a:p>
          <a:p>
            <a:r>
              <a:rPr lang="es-MX" sz="4400" b="1" dirty="0">
                <a:solidFill>
                  <a:srgbClr val="00B050"/>
                </a:solidFill>
              </a:rPr>
              <a:t>                         DISCAPACIDAD: </a:t>
            </a:r>
          </a:p>
          <a:p>
            <a:endParaRPr lang="es-MX" sz="4400" dirty="0"/>
          </a:p>
          <a:p>
            <a:r>
              <a:rPr lang="es-MX" sz="6000" i="1" dirty="0"/>
              <a:t>“La restricción o ausencia, temporal o</a:t>
            </a:r>
          </a:p>
          <a:p>
            <a:r>
              <a:rPr lang="es-MX" sz="6000" i="1" dirty="0"/>
              <a:t>permanente, de alguna de  facultades físicas, mentales o sensoriales.”</a:t>
            </a:r>
          </a:p>
          <a:p>
            <a:endParaRPr lang="es-MX" sz="4400" dirty="0"/>
          </a:p>
        </p:txBody>
      </p:sp>
    </p:spTree>
    <p:extLst>
      <p:ext uri="{BB962C8B-B14F-4D97-AF65-F5344CB8AC3E}">
        <p14:creationId xmlns:p14="http://schemas.microsoft.com/office/powerpoint/2010/main" val="10801029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9153" y="-114300"/>
            <a:ext cx="12092848" cy="4893647"/>
          </a:xfrm>
          <a:prstGeom prst="rect">
            <a:avLst/>
          </a:prstGeom>
        </p:spPr>
        <p:txBody>
          <a:bodyPr wrap="square">
            <a:spAutoFit/>
          </a:bodyPr>
          <a:lstStyle/>
          <a:p>
            <a:endParaRPr lang="es-MX" sz="4800" dirty="0"/>
          </a:p>
          <a:p>
            <a:r>
              <a:rPr lang="es-MX" sz="4400" dirty="0"/>
              <a:t>Para asegurar efectiva comprensión en las comparecencias y lograr obtener la mayor información posible, funcionario judicial utilizará lenguaje ajustado a la situación concreta de la persona </a:t>
            </a:r>
            <a:r>
              <a:rPr lang="es-MX" sz="4800" dirty="0"/>
              <a:t>(</a:t>
            </a:r>
            <a:r>
              <a:rPr lang="es-MX" sz="4000" dirty="0"/>
              <a:t>tipo de discapacidad, edad, nivel educativo, etc.)</a:t>
            </a:r>
          </a:p>
        </p:txBody>
      </p:sp>
    </p:spTree>
    <p:extLst>
      <p:ext uri="{BB962C8B-B14F-4D97-AF65-F5344CB8AC3E}">
        <p14:creationId xmlns:p14="http://schemas.microsoft.com/office/powerpoint/2010/main" val="7463628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88134" y="-77118"/>
            <a:ext cx="12103865" cy="6924973"/>
          </a:xfrm>
          <a:prstGeom prst="rect">
            <a:avLst/>
          </a:prstGeom>
        </p:spPr>
        <p:txBody>
          <a:bodyPr wrap="square">
            <a:spAutoFit/>
          </a:bodyPr>
          <a:lstStyle/>
          <a:p>
            <a:pPr algn="ctr"/>
            <a:r>
              <a:rPr lang="es-CR" sz="3600" b="1" dirty="0">
                <a:solidFill>
                  <a:srgbClr val="CC0099"/>
                </a:solidFill>
              </a:rPr>
              <a:t> </a:t>
            </a:r>
            <a:r>
              <a:rPr lang="es-CR" sz="4800" b="1" dirty="0">
                <a:solidFill>
                  <a:srgbClr val="CC0099"/>
                </a:solidFill>
              </a:rPr>
              <a:t>LA PROTECCIÓN DE LA INTIMIDAD</a:t>
            </a:r>
          </a:p>
          <a:p>
            <a:r>
              <a:rPr lang="es-CR" sz="4000" dirty="0"/>
              <a:t>siempre que la causa lo permita, guardar privacidad de la persona que participe diligencia, pueda sufrir mayor afectación psicológica debido a la interacción con el sistema judicial, independientemente de la etapa del proceso.</a:t>
            </a:r>
          </a:p>
          <a:p>
            <a:endParaRPr lang="es-CR" sz="4000" dirty="0"/>
          </a:p>
          <a:p>
            <a:r>
              <a:rPr lang="es-CR" sz="4000" dirty="0"/>
              <a:t>Funcionarios deberán adoptar  medidas  para que esta persona pueda participar privadamente y con garantías en dicha actuación o diligencia</a:t>
            </a:r>
            <a:r>
              <a:rPr lang="es-CR" sz="3600" dirty="0"/>
              <a:t>.</a:t>
            </a:r>
          </a:p>
          <a:p>
            <a:endParaRPr lang="es-CR" sz="3600" dirty="0"/>
          </a:p>
        </p:txBody>
      </p:sp>
    </p:spTree>
    <p:extLst>
      <p:ext uri="{BB962C8B-B14F-4D97-AF65-F5344CB8AC3E}">
        <p14:creationId xmlns:p14="http://schemas.microsoft.com/office/powerpoint/2010/main" val="12745348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76198"/>
            <a:ext cx="12192000" cy="5509200"/>
          </a:xfrm>
          <a:prstGeom prst="rect">
            <a:avLst/>
          </a:prstGeom>
        </p:spPr>
        <p:txBody>
          <a:bodyPr wrap="square">
            <a:spAutoFit/>
          </a:bodyPr>
          <a:lstStyle/>
          <a:p>
            <a:r>
              <a:rPr lang="es-CR" sz="4400" dirty="0"/>
              <a:t>En tales casos, únicas personas presentes en la actuación judicial deberían ser, además de la persona, las que por ley u obligación deban estarlo. </a:t>
            </a:r>
          </a:p>
          <a:p>
            <a:endParaRPr lang="es-CR" sz="4400" dirty="0"/>
          </a:p>
          <a:p>
            <a:r>
              <a:rPr lang="es-CR" sz="4400" dirty="0"/>
              <a:t>Precauciones que sean oportunas para proteger. </a:t>
            </a:r>
          </a:p>
          <a:p>
            <a:endParaRPr lang="es-CR" sz="4400" dirty="0"/>
          </a:p>
          <a:p>
            <a:r>
              <a:rPr lang="es-CR" sz="4400" dirty="0"/>
              <a:t>Prohibir tomar y difundir imágenes fotográficas o  vídeo, que puedan afectar la dignidad. </a:t>
            </a:r>
          </a:p>
        </p:txBody>
      </p:sp>
    </p:spTree>
    <p:extLst>
      <p:ext uri="{BB962C8B-B14F-4D97-AF65-F5344CB8AC3E}">
        <p14:creationId xmlns:p14="http://schemas.microsoft.com/office/powerpoint/2010/main" val="18217384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97456" y="495758"/>
            <a:ext cx="11567710" cy="4216539"/>
          </a:xfrm>
          <a:prstGeom prst="rect">
            <a:avLst/>
          </a:prstGeom>
        </p:spPr>
        <p:txBody>
          <a:bodyPr wrap="square">
            <a:spAutoFit/>
          </a:bodyPr>
          <a:lstStyle/>
          <a:p>
            <a:endParaRPr lang="es-CR" sz="4800" dirty="0"/>
          </a:p>
          <a:p>
            <a:r>
              <a:rPr lang="es-CR" sz="4400" dirty="0"/>
              <a:t>El funcionario  judicial deberá controlar que la dignidad de la persona  no sea lesionada por la publicación o difusión de su imagen, o de cualquier otro dato personal que permita su identificación.</a:t>
            </a:r>
          </a:p>
        </p:txBody>
      </p:sp>
    </p:spTree>
    <p:extLst>
      <p:ext uri="{BB962C8B-B14F-4D97-AF65-F5344CB8AC3E}">
        <p14:creationId xmlns:p14="http://schemas.microsoft.com/office/powerpoint/2010/main" val="272788165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108857"/>
            <a:ext cx="12191999" cy="6617196"/>
          </a:xfrm>
          <a:prstGeom prst="rect">
            <a:avLst/>
          </a:prstGeom>
        </p:spPr>
        <p:txBody>
          <a:bodyPr wrap="square">
            <a:spAutoFit/>
          </a:bodyPr>
          <a:lstStyle/>
          <a:p>
            <a:pPr algn="ctr"/>
            <a:r>
              <a:rPr lang="es-CR" sz="3600" b="1" dirty="0">
                <a:solidFill>
                  <a:srgbClr val="9900CC"/>
                </a:solidFill>
              </a:rPr>
              <a:t>TESTIMONIO, DECLARACIÓN O INTERROGATORIO DE </a:t>
            </a:r>
          </a:p>
          <a:p>
            <a:pPr algn="ctr"/>
            <a:r>
              <a:rPr lang="es-CR" sz="3600" b="1" dirty="0">
                <a:solidFill>
                  <a:srgbClr val="9900CC"/>
                </a:solidFill>
              </a:rPr>
              <a:t>LA PERSONA CON DISCAPACIDAD PSICOSOCIAL </a:t>
            </a:r>
          </a:p>
          <a:p>
            <a:r>
              <a:rPr lang="es-CR" sz="4400" dirty="0"/>
              <a:t>Se debe partir que toda persona con discapacidad psicosocial es capaz. </a:t>
            </a:r>
          </a:p>
          <a:p>
            <a:endParaRPr lang="es-CR" sz="4400" dirty="0"/>
          </a:p>
          <a:p>
            <a:r>
              <a:rPr lang="es-CR" sz="4400" dirty="0"/>
              <a:t>Su testimonio o declaración no se considerará </a:t>
            </a:r>
            <a:r>
              <a:rPr lang="es-CR" sz="4400" i="1" dirty="0"/>
              <a:t>a priori</a:t>
            </a:r>
            <a:r>
              <a:rPr lang="es-CR" sz="4400" dirty="0"/>
              <a:t>, carente de validez o de credibilidad, siempre que su edad cronológica y madurez le permita prestar testimonio o declaración de forma inteligible.</a:t>
            </a:r>
          </a:p>
        </p:txBody>
      </p:sp>
    </p:spTree>
    <p:extLst>
      <p:ext uri="{BB962C8B-B14F-4D97-AF65-F5344CB8AC3E}">
        <p14:creationId xmlns:p14="http://schemas.microsoft.com/office/powerpoint/2010/main" val="20873434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6571" y="1"/>
            <a:ext cx="11636829" cy="5632311"/>
          </a:xfrm>
          <a:prstGeom prst="rect">
            <a:avLst/>
          </a:prstGeom>
        </p:spPr>
        <p:txBody>
          <a:bodyPr wrap="square">
            <a:spAutoFit/>
          </a:bodyPr>
          <a:lstStyle/>
          <a:p>
            <a:endParaRPr lang="es-CR" sz="4000" dirty="0"/>
          </a:p>
          <a:p>
            <a:endParaRPr lang="es-CR" sz="4000" dirty="0"/>
          </a:p>
          <a:p>
            <a:r>
              <a:rPr lang="es-CR" sz="4000" dirty="0"/>
              <a:t>Durante el testimonio, declaración o interrogatorio, las preguntas que se le realicen deben ser claras y simples, tomando en cuenta su condición, edad, nivel educativo,  grado de madurez,  posibilidad de discernimiento,  grado de discapacidad, condiciones personales y socioculturales. </a:t>
            </a:r>
          </a:p>
          <a:p>
            <a:endParaRPr lang="es-CR" sz="4000" dirty="0"/>
          </a:p>
        </p:txBody>
      </p:sp>
    </p:spTree>
    <p:extLst>
      <p:ext uri="{BB962C8B-B14F-4D97-AF65-F5344CB8AC3E}">
        <p14:creationId xmlns:p14="http://schemas.microsoft.com/office/powerpoint/2010/main" val="26508947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39486" y="0"/>
            <a:ext cx="11734800" cy="5509200"/>
          </a:xfrm>
          <a:prstGeom prst="rect">
            <a:avLst/>
          </a:prstGeom>
        </p:spPr>
        <p:txBody>
          <a:bodyPr wrap="square">
            <a:spAutoFit/>
          </a:bodyPr>
          <a:lstStyle/>
          <a:p>
            <a:endParaRPr lang="es-CR" sz="4400" dirty="0"/>
          </a:p>
          <a:p>
            <a:r>
              <a:rPr lang="es-CR" sz="4400" dirty="0"/>
              <a:t>Debe otorgarse tiempo necesario que requiera para contestar, asegurando que ha comprendido la naturaleza de la prevención o pregunta. </a:t>
            </a:r>
          </a:p>
          <a:p>
            <a:endParaRPr lang="es-CR" sz="4400" dirty="0"/>
          </a:p>
          <a:p>
            <a:r>
              <a:rPr lang="es-CR" sz="4400" dirty="0"/>
              <a:t>No ignorar necesidad de acompañamiento o apoyo que pueda requerir durante testimonio,  declaración o interrogatorio.</a:t>
            </a:r>
          </a:p>
        </p:txBody>
      </p:sp>
    </p:spTree>
    <p:extLst>
      <p:ext uri="{BB962C8B-B14F-4D97-AF65-F5344CB8AC3E}">
        <p14:creationId xmlns:p14="http://schemas.microsoft.com/office/powerpoint/2010/main" val="1919045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019402" cy="6186309"/>
          </a:xfrm>
          <a:prstGeom prst="rect">
            <a:avLst/>
          </a:prstGeom>
        </p:spPr>
        <p:txBody>
          <a:bodyPr wrap="square">
            <a:spAutoFit/>
          </a:bodyPr>
          <a:lstStyle/>
          <a:p>
            <a:pPr algn="ctr"/>
            <a:r>
              <a:rPr lang="es-CR" sz="3600" b="1" dirty="0">
                <a:solidFill>
                  <a:srgbClr val="FF0000"/>
                </a:solidFill>
              </a:rPr>
              <a:t>PERSONA DISCAPACIDAD PSICOSOCIAL VÍCTIMA -TESTIGO</a:t>
            </a:r>
          </a:p>
          <a:p>
            <a:endParaRPr lang="es-CR" sz="3600" dirty="0"/>
          </a:p>
          <a:p>
            <a:r>
              <a:rPr lang="es-CR" sz="3600" dirty="0"/>
              <a:t>Recibir información sobre:</a:t>
            </a:r>
          </a:p>
          <a:p>
            <a:endParaRPr lang="es-CR" sz="3600" dirty="0"/>
          </a:p>
          <a:p>
            <a:r>
              <a:rPr lang="es-CR" sz="3600" dirty="0"/>
              <a:t>a) El lugar y modo como se presenta la denuncia o acción.</a:t>
            </a:r>
          </a:p>
          <a:p>
            <a:r>
              <a:rPr lang="es-CR" sz="3600" dirty="0"/>
              <a:t>b) El curso que se le da a denuncia o acción.</a:t>
            </a:r>
          </a:p>
          <a:p>
            <a:r>
              <a:rPr lang="es-CR" sz="3600" dirty="0"/>
              <a:t>c) Las posibilidades de obtener reparación del daño sufrido.</a:t>
            </a:r>
          </a:p>
          <a:p>
            <a:r>
              <a:rPr lang="es-CR" sz="3600" dirty="0"/>
              <a:t>d) La fases relevantes del proceso.</a:t>
            </a:r>
          </a:p>
          <a:p>
            <a:r>
              <a:rPr lang="es-CR" sz="3600" dirty="0"/>
              <a:t>e) Todas las decisiones judiciales que puedan afectar sus bienes jurídicos, como la seguridad y libertad.</a:t>
            </a:r>
          </a:p>
          <a:p>
            <a:r>
              <a:rPr lang="es-CR" sz="3600" dirty="0"/>
              <a:t>f) La resolución que dicta el  juez.</a:t>
            </a:r>
          </a:p>
        </p:txBody>
      </p:sp>
    </p:spTree>
    <p:extLst>
      <p:ext uri="{BB962C8B-B14F-4D97-AF65-F5344CB8AC3E}">
        <p14:creationId xmlns:p14="http://schemas.microsoft.com/office/powerpoint/2010/main" val="19425140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1256" y="0"/>
            <a:ext cx="11930743" cy="6678751"/>
          </a:xfrm>
          <a:prstGeom prst="rect">
            <a:avLst/>
          </a:prstGeom>
        </p:spPr>
        <p:txBody>
          <a:bodyPr wrap="square">
            <a:spAutoFit/>
          </a:bodyPr>
          <a:lstStyle/>
          <a:p>
            <a:pPr algn="ctr"/>
            <a:r>
              <a:rPr lang="es-CR" sz="4400" b="1" dirty="0">
                <a:solidFill>
                  <a:srgbClr val="FF0000"/>
                </a:solidFill>
              </a:rPr>
              <a:t>ANTICIPO JURISDICCIONAL DE LA PRUEBA </a:t>
            </a:r>
          </a:p>
          <a:p>
            <a:endParaRPr lang="es-CR" sz="2400" dirty="0"/>
          </a:p>
          <a:p>
            <a:r>
              <a:rPr lang="es-CR" sz="3600" dirty="0"/>
              <a:t>Se podrá acudir en casos que ley  permita, con el fin de evitar la revictimización de la persona.</a:t>
            </a:r>
          </a:p>
          <a:p>
            <a:endParaRPr lang="es-CR" sz="3600" dirty="0"/>
          </a:p>
          <a:p>
            <a:r>
              <a:rPr lang="es-CR" sz="3600" dirty="0"/>
              <a:t>en delitos de abuso sexual o violación, se deberá remitir la víctima, a la mayor brevedad, a la Oficina de Atención y Protección a la Víctima del Delito, sea  mayor de 18 años.</a:t>
            </a:r>
          </a:p>
          <a:p>
            <a:endParaRPr lang="es-CR" sz="3600" dirty="0"/>
          </a:p>
          <a:p>
            <a:r>
              <a:rPr lang="es-CR" sz="3600" dirty="0"/>
              <a:t>víctimas menores de edad, remisión se hará al Departamento de Trabajo Social y Psicología, con la misma premura. </a:t>
            </a:r>
          </a:p>
          <a:p>
            <a:endParaRPr lang="es-CR" sz="3600" dirty="0"/>
          </a:p>
        </p:txBody>
      </p:sp>
    </p:spTree>
    <p:extLst>
      <p:ext uri="{BB962C8B-B14F-4D97-AF65-F5344CB8AC3E}">
        <p14:creationId xmlns:p14="http://schemas.microsoft.com/office/powerpoint/2010/main" val="21102211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98304" y="154236"/>
            <a:ext cx="11993696" cy="5632311"/>
          </a:xfrm>
          <a:prstGeom prst="rect">
            <a:avLst/>
          </a:prstGeom>
        </p:spPr>
        <p:txBody>
          <a:bodyPr wrap="square">
            <a:spAutoFit/>
          </a:bodyPr>
          <a:lstStyle/>
          <a:p>
            <a:endParaRPr lang="es-CR" sz="4000" dirty="0"/>
          </a:p>
          <a:p>
            <a:endParaRPr lang="es-CR" sz="4000" dirty="0"/>
          </a:p>
          <a:p>
            <a:r>
              <a:rPr lang="es-CR" sz="4000" dirty="0"/>
              <a:t>juez tenga  conversación con la persona con discapacidad psicosocial, previa a la diligencia a desarrollar. Explicar naturaleza, propósito y forma de la diligencia,  en plena libertad de expresarse sin temor, quienes estarán presentes y la función que tendrá cada uno.  Que tiene libertad para pedir una explicación cuando no entiende algo o  guardar silencio si así lo desea.</a:t>
            </a:r>
          </a:p>
        </p:txBody>
      </p:sp>
    </p:spTree>
    <p:extLst>
      <p:ext uri="{BB962C8B-B14F-4D97-AF65-F5344CB8AC3E}">
        <p14:creationId xmlns:p14="http://schemas.microsoft.com/office/powerpoint/2010/main" val="93870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3286" y="-5417"/>
            <a:ext cx="11865428" cy="6186309"/>
          </a:xfrm>
          <a:prstGeom prst="rect">
            <a:avLst/>
          </a:prstGeom>
        </p:spPr>
        <p:txBody>
          <a:bodyPr wrap="square">
            <a:spAutoFit/>
          </a:bodyPr>
          <a:lstStyle/>
          <a:p>
            <a:r>
              <a:rPr lang="es-MX" sz="4400" b="1" dirty="0">
                <a:solidFill>
                  <a:srgbClr val="00B050"/>
                </a:solidFill>
              </a:rPr>
              <a:t>ARTÍCULO 1°  CONVENCIÓN SOBRE DERECHOS DE LAS PERSONAS CON DISCAPACIDAD</a:t>
            </a:r>
            <a:r>
              <a:rPr lang="es-MX" sz="4400" dirty="0"/>
              <a:t>:</a:t>
            </a:r>
          </a:p>
          <a:p>
            <a:endParaRPr lang="es-MX" sz="4400" dirty="0"/>
          </a:p>
          <a:p>
            <a:r>
              <a:rPr lang="es-MX" sz="4400" dirty="0"/>
              <a:t>“…</a:t>
            </a:r>
            <a:r>
              <a:rPr lang="es-MX" sz="4400" i="1" dirty="0"/>
              <a:t>las personas con discapacidad incluyen aquellas que tengan deficiencias físicas, mentales, intelectuales o sensoriales a largo plazo que, al interactuar con diversas barreras, pueden impedir su participación plena y efectiva en la sociedad, en igualdad de condiciones con los demás</a:t>
            </a:r>
            <a:r>
              <a:rPr lang="es-MX" sz="4400" dirty="0"/>
              <a:t>.”</a:t>
            </a:r>
          </a:p>
        </p:txBody>
      </p:sp>
    </p:spTree>
    <p:extLst>
      <p:ext uri="{BB962C8B-B14F-4D97-AF65-F5344CB8AC3E}">
        <p14:creationId xmlns:p14="http://schemas.microsoft.com/office/powerpoint/2010/main" val="30730414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9744" y="87085"/>
            <a:ext cx="11919856" cy="7355860"/>
          </a:xfrm>
          <a:prstGeom prst="rect">
            <a:avLst/>
          </a:prstGeom>
        </p:spPr>
        <p:txBody>
          <a:bodyPr wrap="square">
            <a:spAutoFit/>
          </a:bodyPr>
          <a:lstStyle/>
          <a:p>
            <a:pPr algn="ctr"/>
            <a:r>
              <a:rPr lang="es-CR" sz="4000" b="1" dirty="0">
                <a:solidFill>
                  <a:srgbClr val="FF0000"/>
                </a:solidFill>
              </a:rPr>
              <a:t>PERICIAS A PERSONAS DISCAPACIDAD PSICOSOCIAL</a:t>
            </a:r>
          </a:p>
          <a:p>
            <a:r>
              <a:rPr lang="es-CR" sz="3600" dirty="0"/>
              <a:t>valoraciones corporales víctimas de delitos sexuales, en  ambiente de respeto, intimidad, cálido, confianza, ayude  disminuir ansiedad o tensión, evitando revictimizar.</a:t>
            </a:r>
          </a:p>
          <a:p>
            <a:endParaRPr lang="es-CR" sz="3600" dirty="0"/>
          </a:p>
          <a:p>
            <a:r>
              <a:rPr lang="es-CR" sz="3600" dirty="0"/>
              <a:t>-deberá contarse con la presencia de un acompañante, familiar o persona de apoyo, siempre que la persona lo requiera y solicite. En ausencia de estos, podrá permitir acompañamiento de  otra persona de confianza de la  víctima.</a:t>
            </a:r>
          </a:p>
          <a:p>
            <a:endParaRPr lang="es-CR" sz="3600" dirty="0"/>
          </a:p>
          <a:p>
            <a:r>
              <a:rPr lang="es-CR" sz="3600" dirty="0"/>
              <a:t>-contar con el consentimiento informado de la persona con discapacidad para cualquier pericia médica. </a:t>
            </a:r>
          </a:p>
          <a:p>
            <a:endParaRPr lang="es-CR" sz="3600" dirty="0"/>
          </a:p>
        </p:txBody>
      </p:sp>
    </p:spTree>
    <p:extLst>
      <p:ext uri="{BB962C8B-B14F-4D97-AF65-F5344CB8AC3E}">
        <p14:creationId xmlns:p14="http://schemas.microsoft.com/office/powerpoint/2010/main" val="45534255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65253" y="76201"/>
            <a:ext cx="11907004" cy="6961388"/>
          </a:xfrm>
          <a:prstGeom prst="rect">
            <a:avLst/>
          </a:prstGeom>
        </p:spPr>
        <p:txBody>
          <a:bodyPr wrap="square">
            <a:spAutoFit/>
          </a:bodyPr>
          <a:lstStyle/>
          <a:p>
            <a:pPr algn="ctr"/>
            <a:r>
              <a:rPr lang="es-CR" sz="4400" b="1" dirty="0">
                <a:solidFill>
                  <a:srgbClr val="D60093"/>
                </a:solidFill>
              </a:rPr>
              <a:t>AL RESOLVER </a:t>
            </a:r>
          </a:p>
          <a:p>
            <a:r>
              <a:rPr lang="es-CR" sz="3600" dirty="0"/>
              <a:t>aplicar sistema de libre y lógica valoración de la prueba pericial. Juez tome en consideración los siguientes parámetros metodológicos:</a:t>
            </a:r>
          </a:p>
          <a:p>
            <a:endParaRPr lang="es-CR" sz="3600" dirty="0"/>
          </a:p>
          <a:p>
            <a:r>
              <a:rPr lang="es-CR" sz="3600" dirty="0"/>
              <a:t>a) Los conocimientos especializados del perito.</a:t>
            </a:r>
          </a:p>
          <a:p>
            <a:pPr marL="457200" indent="-457200">
              <a:buAutoNum type="alphaLcParenR"/>
            </a:pPr>
            <a:endParaRPr lang="es-CR" sz="3600" dirty="0"/>
          </a:p>
          <a:p>
            <a:pPr marL="457200" indent="-457200">
              <a:buAutoNum type="alphaLcParenR" startAt="2"/>
            </a:pPr>
            <a:r>
              <a:rPr lang="es-CR" sz="3600" dirty="0"/>
              <a:t>Si perito conoció  expediente  y los antecedentes generales de la persona.</a:t>
            </a:r>
          </a:p>
          <a:p>
            <a:pPr marL="457200" indent="-457200">
              <a:buAutoNum type="alphaLcParenR" startAt="2"/>
            </a:pPr>
            <a:endParaRPr lang="es-CR" sz="3600" dirty="0"/>
          </a:p>
          <a:p>
            <a:r>
              <a:rPr lang="es-CR" sz="3600" dirty="0"/>
              <a:t>c) Si hubo interacción previa  para establecer un ambiente de confianza.</a:t>
            </a:r>
          </a:p>
        </p:txBody>
      </p:sp>
    </p:spTree>
    <p:extLst>
      <p:ext uri="{BB962C8B-B14F-4D97-AF65-F5344CB8AC3E}">
        <p14:creationId xmlns:p14="http://schemas.microsoft.com/office/powerpoint/2010/main" val="15388821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74171" y="0"/>
            <a:ext cx="11898086" cy="6555641"/>
          </a:xfrm>
          <a:prstGeom prst="rect">
            <a:avLst/>
          </a:prstGeom>
        </p:spPr>
        <p:txBody>
          <a:bodyPr wrap="square">
            <a:spAutoFit/>
          </a:bodyPr>
          <a:lstStyle/>
          <a:p>
            <a:pPr algn="ctr"/>
            <a:r>
              <a:rPr lang="es-CR" sz="4000" b="1" dirty="0">
                <a:solidFill>
                  <a:srgbClr val="FF0000"/>
                </a:solidFill>
              </a:rPr>
              <a:t>ACTUACIÓN EN PROCESOS DE INTERDICCIÓN E INSANIA</a:t>
            </a:r>
          </a:p>
          <a:p>
            <a:pPr algn="ctr"/>
            <a:r>
              <a:rPr lang="es-CR" sz="2800" b="1" dirty="0">
                <a:solidFill>
                  <a:srgbClr val="CC0099"/>
                </a:solidFill>
              </a:rPr>
              <a:t>LEY PARA LA PROMOCIÓN DE LA AUTONOMÍA PERSONAL DE LAS </a:t>
            </a:r>
          </a:p>
          <a:p>
            <a:pPr algn="ctr"/>
            <a:r>
              <a:rPr lang="es-CR" sz="2800" b="1" dirty="0">
                <a:solidFill>
                  <a:srgbClr val="CC0099"/>
                </a:solidFill>
              </a:rPr>
              <a:t>PERSONAS CON DISCAPACIDAD.  Nº  9379 DEL 30 JUNIO DEL 2016</a:t>
            </a:r>
          </a:p>
          <a:p>
            <a:r>
              <a:rPr lang="es-CR" sz="3600" dirty="0"/>
              <a:t>Considerando derechos humanos, actuaciones en procesos de interdicción e insania habrán de tener en cuenta,  dignidad y las capacidades concretas de cada persona; a fin de promover la asistencia judicial en la toma de decisiones, en lugar de la sustitución de la voluntad. </a:t>
            </a:r>
          </a:p>
          <a:p>
            <a:endParaRPr lang="es-CR" sz="3600" dirty="0"/>
          </a:p>
          <a:p>
            <a:r>
              <a:rPr lang="es-CR" sz="3600" dirty="0"/>
              <a:t>Medidas de apoyo y acompañamiento que, respeten  autonomía, voluntad y preferencias. Dilucidar qué tipo de apoyo proporcionar para que pueda ejercer sus derechos. </a:t>
            </a:r>
          </a:p>
        </p:txBody>
      </p:sp>
    </p:spTree>
    <p:extLst>
      <p:ext uri="{BB962C8B-B14F-4D97-AF65-F5344CB8AC3E}">
        <p14:creationId xmlns:p14="http://schemas.microsoft.com/office/powerpoint/2010/main" val="18503963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08473" y="1"/>
            <a:ext cx="11883528" cy="6863417"/>
          </a:xfrm>
          <a:prstGeom prst="rect">
            <a:avLst/>
          </a:prstGeom>
        </p:spPr>
        <p:txBody>
          <a:bodyPr wrap="square">
            <a:spAutoFit/>
          </a:bodyPr>
          <a:lstStyle/>
          <a:p>
            <a:r>
              <a:rPr lang="es-CR" sz="4000" dirty="0"/>
              <a:t>Personas con discapacidad  tienen derecho al reconocimiento de su personalidad y capacidad jurídica en todos los aspectos de su vida.</a:t>
            </a:r>
          </a:p>
          <a:p>
            <a:endParaRPr lang="es-CR" sz="4000" dirty="0"/>
          </a:p>
          <a:p>
            <a:r>
              <a:rPr lang="es-CR" sz="4000" dirty="0"/>
              <a:t>Puede decidir y participar en sociedad en igualdad de condiciones que las demás. </a:t>
            </a:r>
          </a:p>
          <a:p>
            <a:endParaRPr lang="es-CR" sz="4000" dirty="0"/>
          </a:p>
          <a:p>
            <a:r>
              <a:rPr lang="es-CR" sz="4000" dirty="0"/>
              <a:t>Lo contrario contribuye a estereotipos, exclusión y deshumanización, conculcando derechos, las hacen más vulnerables a diversas formas de violencia, abusos y desatención. </a:t>
            </a:r>
          </a:p>
        </p:txBody>
      </p:sp>
    </p:spTree>
    <p:extLst>
      <p:ext uri="{BB962C8B-B14F-4D97-AF65-F5344CB8AC3E}">
        <p14:creationId xmlns:p14="http://schemas.microsoft.com/office/powerpoint/2010/main" val="1262095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63773" y="0"/>
            <a:ext cx="11887199" cy="6186309"/>
          </a:xfrm>
          <a:prstGeom prst="rect">
            <a:avLst/>
          </a:prstGeom>
        </p:spPr>
        <p:txBody>
          <a:bodyPr wrap="square">
            <a:spAutoFit/>
          </a:bodyPr>
          <a:lstStyle/>
          <a:p>
            <a:r>
              <a:rPr lang="es-MX" sz="4400" b="1" dirty="0">
                <a:solidFill>
                  <a:srgbClr val="00B050"/>
                </a:solidFill>
              </a:rPr>
              <a:t>LIMITACIONES DE LA CAPACIDAD</a:t>
            </a:r>
            <a:r>
              <a:rPr lang="es-MX" sz="4400" dirty="0"/>
              <a:t>. </a:t>
            </a:r>
          </a:p>
          <a:p>
            <a:r>
              <a:rPr lang="es-MX" sz="4400" dirty="0"/>
              <a:t>Condición humana de origen multi-causal: genética, pobreza, desnutrición,  hábitos de salud e higiene, enfermedad o accidente laboral, deportivo, recreativo y tránsito, contaminación ambiental, violencia.</a:t>
            </a:r>
          </a:p>
          <a:p>
            <a:endParaRPr lang="es-MX" sz="4400" dirty="0"/>
          </a:p>
          <a:p>
            <a:r>
              <a:rPr lang="es-MX" sz="4400" dirty="0"/>
              <a:t>No discrimina por edad, género, estrato social, etnia, religión o nivel educativo o de ingresos</a:t>
            </a:r>
            <a:endParaRPr lang="es-CR" sz="4400" dirty="0"/>
          </a:p>
        </p:txBody>
      </p:sp>
    </p:spTree>
    <p:extLst>
      <p:ext uri="{BB962C8B-B14F-4D97-AF65-F5344CB8AC3E}">
        <p14:creationId xmlns:p14="http://schemas.microsoft.com/office/powerpoint/2010/main" val="256939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12094029" cy="6617196"/>
          </a:xfrm>
          <a:prstGeom prst="rect">
            <a:avLst/>
          </a:prstGeom>
        </p:spPr>
        <p:txBody>
          <a:bodyPr wrap="square">
            <a:spAutoFit/>
          </a:bodyPr>
          <a:lstStyle/>
          <a:p>
            <a:pPr algn="ctr"/>
            <a:r>
              <a:rPr lang="es-CR" sz="4800" b="1" dirty="0">
                <a:solidFill>
                  <a:srgbClr val="00B050"/>
                </a:solidFill>
              </a:rPr>
              <a:t>TIPOS DE DISCAPACIDAD </a:t>
            </a:r>
          </a:p>
          <a:p>
            <a:r>
              <a:rPr lang="es-CR" sz="4800" dirty="0"/>
              <a:t>-física- motora</a:t>
            </a:r>
          </a:p>
          <a:p>
            <a:r>
              <a:rPr lang="es-CR" sz="4800" dirty="0"/>
              <a:t>-sensorial (</a:t>
            </a:r>
            <a:r>
              <a:rPr lang="es-CR" sz="4000" dirty="0"/>
              <a:t>visual y auditiva</a:t>
            </a:r>
            <a:r>
              <a:rPr lang="es-CR" sz="4800" dirty="0"/>
              <a:t>)</a:t>
            </a:r>
          </a:p>
          <a:p>
            <a:r>
              <a:rPr lang="es-CR" sz="4800" dirty="0"/>
              <a:t>-intelectual - cognitiva</a:t>
            </a:r>
          </a:p>
          <a:p>
            <a:r>
              <a:rPr lang="es-CR" sz="4800" dirty="0"/>
              <a:t>-psíquica - conductual</a:t>
            </a:r>
          </a:p>
          <a:p>
            <a:r>
              <a:rPr lang="es-CR" sz="4800" dirty="0"/>
              <a:t>-visceral - orgánica</a:t>
            </a:r>
          </a:p>
          <a:p>
            <a:r>
              <a:rPr lang="es-CR" sz="4800" dirty="0"/>
              <a:t>-múltiple- combinación. </a:t>
            </a:r>
          </a:p>
          <a:p>
            <a:r>
              <a:rPr lang="es-CR" sz="4800" dirty="0"/>
              <a:t>     </a:t>
            </a:r>
            <a:r>
              <a:rPr lang="es-CR" sz="4000" dirty="0"/>
              <a:t>ciego  con discapacidad intelectual, </a:t>
            </a:r>
          </a:p>
          <a:p>
            <a:r>
              <a:rPr lang="es-CR" sz="4000" dirty="0"/>
              <a:t>      parapléjico con sordera.</a:t>
            </a:r>
          </a:p>
        </p:txBody>
      </p:sp>
    </p:spTree>
    <p:extLst>
      <p:ext uri="{BB962C8B-B14F-4D97-AF65-F5344CB8AC3E}">
        <p14:creationId xmlns:p14="http://schemas.microsoft.com/office/powerpoint/2010/main" val="4112724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37457" y="293914"/>
            <a:ext cx="11963400" cy="5078313"/>
          </a:xfrm>
          <a:prstGeom prst="rect">
            <a:avLst/>
          </a:prstGeom>
        </p:spPr>
        <p:txBody>
          <a:bodyPr wrap="square">
            <a:spAutoFit/>
          </a:bodyPr>
          <a:lstStyle/>
          <a:p>
            <a:pPr algn="ctr"/>
            <a:r>
              <a:rPr lang="es-CR" sz="4800" b="1" dirty="0">
                <a:solidFill>
                  <a:srgbClr val="00B050"/>
                </a:solidFill>
              </a:rPr>
              <a:t>DISCAPACIDAD PSICO-SOCIAL.</a:t>
            </a:r>
          </a:p>
          <a:p>
            <a:endParaRPr lang="es-CR" dirty="0"/>
          </a:p>
          <a:p>
            <a:endParaRPr lang="es-CR" dirty="0"/>
          </a:p>
          <a:p>
            <a:r>
              <a:rPr lang="es-CR" sz="4800" dirty="0"/>
              <a:t>persona que tiene una patología mental, su forma de razonar y pensar es alterada, carece de habilidades para interactuar con otros de forma eficiente y congruente. Esto afecta su área social y psicológica.</a:t>
            </a:r>
          </a:p>
        </p:txBody>
      </p:sp>
    </p:spTree>
    <p:extLst>
      <p:ext uri="{BB962C8B-B14F-4D97-AF65-F5344CB8AC3E}">
        <p14:creationId xmlns:p14="http://schemas.microsoft.com/office/powerpoint/2010/main" val="3437523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54842" y="0"/>
            <a:ext cx="10849970" cy="5909310"/>
          </a:xfrm>
          <a:prstGeom prst="rect">
            <a:avLst/>
          </a:prstGeom>
        </p:spPr>
        <p:txBody>
          <a:bodyPr wrap="square">
            <a:spAutoFit/>
          </a:bodyPr>
          <a:lstStyle/>
          <a:p>
            <a:pPr algn="ctr"/>
            <a:r>
              <a:rPr lang="es-MX" sz="5400" b="1" dirty="0">
                <a:solidFill>
                  <a:srgbClr val="00B050"/>
                </a:solidFill>
              </a:rPr>
              <a:t>NECESIDADES:</a:t>
            </a:r>
          </a:p>
          <a:p>
            <a:r>
              <a:rPr lang="es-MX" sz="5400" dirty="0"/>
              <a:t>-estimulación temprana, </a:t>
            </a:r>
          </a:p>
          <a:p>
            <a:r>
              <a:rPr lang="es-MX" sz="5400" dirty="0"/>
              <a:t>-igualdad de oportunidades, </a:t>
            </a:r>
          </a:p>
          <a:p>
            <a:r>
              <a:rPr lang="es-MX" sz="5400" dirty="0"/>
              <a:t>-asistencia social, apoyo técnico, </a:t>
            </a:r>
          </a:p>
          <a:p>
            <a:r>
              <a:rPr lang="es-MX" sz="5400" dirty="0"/>
              <a:t>-necesidad educativa especial, </a:t>
            </a:r>
          </a:p>
          <a:p>
            <a:r>
              <a:rPr lang="es-MX" sz="5400" dirty="0"/>
              <a:t>-trabajo protegido, servicios de apoyo -pertenencia a organización.</a:t>
            </a:r>
            <a:endParaRPr lang="es-CR" sz="5400" dirty="0"/>
          </a:p>
        </p:txBody>
      </p:sp>
    </p:spTree>
    <p:extLst>
      <p:ext uri="{BB962C8B-B14F-4D97-AF65-F5344CB8AC3E}">
        <p14:creationId xmlns:p14="http://schemas.microsoft.com/office/powerpoint/2010/main" val="91983330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TotalTime>
  <Words>2696</Words>
  <Application>Microsoft Office PowerPoint</Application>
  <PresentationFormat>Panorámica</PresentationFormat>
  <Paragraphs>261</Paragraphs>
  <Slides>53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53</vt:i4>
      </vt:variant>
    </vt:vector>
  </HeadingPairs>
  <TitlesOfParts>
    <vt:vector size="58" baseType="lpstr">
      <vt:lpstr>Arial</vt:lpstr>
      <vt:lpstr>Calibri</vt:lpstr>
      <vt:lpstr>Calibri Light</vt:lpstr>
      <vt:lpstr>Copperplate Gothic Light</vt:lpstr>
      <vt:lpstr>Tema de Office</vt:lpstr>
      <vt:lpstr>          PERSONAS CON CAPACIDADES DIFERENTES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Personas con capacidades especiales</dc:title>
  <dc:creator>sanangel@racsa.co.cr</dc:creator>
  <cp:lastModifiedBy>Melissa Benavides Víquez</cp:lastModifiedBy>
  <cp:revision>54</cp:revision>
  <dcterms:created xsi:type="dcterms:W3CDTF">2018-10-24T14:27:26Z</dcterms:created>
  <dcterms:modified xsi:type="dcterms:W3CDTF">2019-02-27T17:54:43Z</dcterms:modified>
</cp:coreProperties>
</file>