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6" r:id="rId4"/>
    <p:sldId id="329" r:id="rId5"/>
    <p:sldId id="258" r:id="rId6"/>
    <p:sldId id="259" r:id="rId7"/>
    <p:sldId id="331" r:id="rId8"/>
    <p:sldId id="260" r:id="rId9"/>
    <p:sldId id="261" r:id="rId10"/>
    <p:sldId id="262" r:id="rId11"/>
    <p:sldId id="285" r:id="rId12"/>
    <p:sldId id="273" r:id="rId13"/>
    <p:sldId id="264" r:id="rId14"/>
    <p:sldId id="275" r:id="rId15"/>
    <p:sldId id="266" r:id="rId16"/>
    <p:sldId id="286" r:id="rId17"/>
    <p:sldId id="287" r:id="rId18"/>
    <p:sldId id="284" r:id="rId19"/>
    <p:sldId id="299" r:id="rId20"/>
    <p:sldId id="288" r:id="rId21"/>
    <p:sldId id="300" r:id="rId22"/>
    <p:sldId id="332" r:id="rId23"/>
    <p:sldId id="289" r:id="rId24"/>
    <p:sldId id="301" r:id="rId25"/>
    <p:sldId id="269" r:id="rId26"/>
    <p:sldId id="302" r:id="rId27"/>
    <p:sldId id="304" r:id="rId28"/>
    <p:sldId id="270" r:id="rId29"/>
    <p:sldId id="271" r:id="rId30"/>
    <p:sldId id="290" r:id="rId31"/>
    <p:sldId id="292" r:id="rId32"/>
    <p:sldId id="293" r:id="rId33"/>
    <p:sldId id="294" r:id="rId34"/>
    <p:sldId id="296" r:id="rId35"/>
    <p:sldId id="295" r:id="rId36"/>
    <p:sldId id="298" r:id="rId37"/>
    <p:sldId id="282" r:id="rId38"/>
    <p:sldId id="283" r:id="rId39"/>
    <p:sldId id="281" r:id="rId40"/>
    <p:sldId id="291" r:id="rId41"/>
    <p:sldId id="305" r:id="rId42"/>
    <p:sldId id="306" r:id="rId43"/>
    <p:sldId id="327" r:id="rId44"/>
    <p:sldId id="328" r:id="rId45"/>
    <p:sldId id="307" r:id="rId46"/>
    <p:sldId id="323" r:id="rId47"/>
    <p:sldId id="324" r:id="rId48"/>
    <p:sldId id="309" r:id="rId49"/>
    <p:sldId id="310" r:id="rId50"/>
    <p:sldId id="311" r:id="rId51"/>
    <p:sldId id="325" r:id="rId52"/>
    <p:sldId id="312" r:id="rId53"/>
    <p:sldId id="313" r:id="rId54"/>
    <p:sldId id="315" r:id="rId55"/>
    <p:sldId id="316" r:id="rId56"/>
    <p:sldId id="318" r:id="rId57"/>
    <p:sldId id="319" r:id="rId58"/>
    <p:sldId id="321" r:id="rId59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33CC"/>
    <a:srgbClr val="33CC33"/>
    <a:srgbClr val="FF330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968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8671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9712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980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4768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407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462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1174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0124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7001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351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B2A5-9A43-4C27-94E8-BAF7EF75DC60}" type="datetimeFigureOut">
              <a:rPr lang="es-CR" smtClean="0"/>
              <a:t>27/02/2019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6955-7A15-4455-A772-EFBD7B8F2618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8132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R" sz="6000" b="1" dirty="0">
                <a:solidFill>
                  <a:srgbClr val="CC0000"/>
                </a:solidFill>
              </a:rPr>
              <a:t>LA EDAD </a:t>
            </a:r>
            <a:br>
              <a:rPr lang="es-CR" sz="6000" b="1" dirty="0">
                <a:solidFill>
                  <a:srgbClr val="CC0000"/>
                </a:solidFill>
              </a:rPr>
            </a:br>
            <a:r>
              <a:rPr lang="es-CR" sz="6000" b="1" dirty="0">
                <a:solidFill>
                  <a:srgbClr val="CC0000"/>
                </a:solidFill>
              </a:rPr>
              <a:t>FACTOR DE VULNERABILIDAD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3917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0"/>
            <a:ext cx="89644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5400" b="1" dirty="0">
                <a:solidFill>
                  <a:srgbClr val="FF0000"/>
                </a:solidFill>
              </a:rPr>
              <a:t>EVOLUCION</a:t>
            </a:r>
          </a:p>
          <a:p>
            <a:endParaRPr lang="es-CR" sz="4800" b="1" dirty="0">
              <a:solidFill>
                <a:srgbClr val="00B050"/>
              </a:solidFill>
            </a:endParaRPr>
          </a:p>
          <a:p>
            <a:r>
              <a:rPr lang="es-CR" sz="4800" b="1" dirty="0">
                <a:solidFill>
                  <a:srgbClr val="00B050"/>
                </a:solidFill>
              </a:rPr>
              <a:t>Siglo XVIII: </a:t>
            </a:r>
          </a:p>
          <a:p>
            <a:r>
              <a:rPr lang="es-CR" sz="4800" dirty="0"/>
              <a:t>Se reconoce al niño como distinto al adulto. Es e</a:t>
            </a:r>
            <a:r>
              <a:rPr lang="es-MX" sz="4800" dirty="0"/>
              <a:t>tapa de crecimiento de seres humanos. Se comienza reconocer diferencias con los adultos. </a:t>
            </a:r>
          </a:p>
        </p:txBody>
      </p:sp>
    </p:spTree>
    <p:extLst>
      <p:ext uri="{BB962C8B-B14F-4D97-AF65-F5344CB8AC3E}">
        <p14:creationId xmlns:p14="http://schemas.microsoft.com/office/powerpoint/2010/main" val="75557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0"/>
            <a:ext cx="91439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800" b="1" dirty="0">
                <a:solidFill>
                  <a:srgbClr val="FF0000"/>
                </a:solidFill>
              </a:rPr>
              <a:t>EVOLUCION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sz="4800" b="1" dirty="0">
                <a:solidFill>
                  <a:srgbClr val="00B050"/>
                </a:solidFill>
              </a:rPr>
              <a:t>Siglo XVIII: </a:t>
            </a:r>
          </a:p>
          <a:p>
            <a:r>
              <a:rPr lang="es-MX" sz="4800" dirty="0"/>
              <a:t>La niñez es reconocida como una nueva categoría social, diferenciada de los mayores. Sin derechos.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4778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99391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FF0000"/>
                </a:solidFill>
              </a:rPr>
              <a:t>EVOLUCION</a:t>
            </a:r>
          </a:p>
          <a:p>
            <a:pPr lvl="1"/>
            <a:r>
              <a:rPr lang="es-MX" sz="4800" b="1" dirty="0">
                <a:solidFill>
                  <a:srgbClr val="00B050"/>
                </a:solidFill>
              </a:rPr>
              <a:t>Siglo XVIII: </a:t>
            </a:r>
          </a:p>
          <a:p>
            <a:pPr lvl="1"/>
            <a:r>
              <a:rPr lang="es-MX" sz="4800" dirty="0"/>
              <a:t>categoría construida se asocia a incapacidad, inhabilidad, torpeza, inutilidad e ineptitud. </a:t>
            </a:r>
          </a:p>
          <a:p>
            <a:endParaRPr lang="es-MX" sz="4800" dirty="0"/>
          </a:p>
          <a:p>
            <a:pPr lvl="1"/>
            <a:r>
              <a:rPr lang="es-MX" sz="4800" dirty="0"/>
              <a:t>No sabe, no puede  resolver problemas, tomar decisiones, argumentar. </a:t>
            </a:r>
          </a:p>
          <a:p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68154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800" b="1" dirty="0">
                <a:solidFill>
                  <a:srgbClr val="FF0000"/>
                </a:solidFill>
              </a:rPr>
              <a:t>EVOLUCION. </a:t>
            </a:r>
            <a:r>
              <a:rPr lang="es-CR" sz="4800" b="1" dirty="0">
                <a:solidFill>
                  <a:srgbClr val="00B050"/>
                </a:solidFill>
              </a:rPr>
              <a:t>finales del siglo XIX</a:t>
            </a:r>
            <a:r>
              <a:rPr lang="es-CR" sz="4800" dirty="0">
                <a:solidFill>
                  <a:srgbClr val="00B050"/>
                </a:solidFill>
              </a:rPr>
              <a:t>:</a:t>
            </a:r>
            <a:r>
              <a:rPr lang="es-CR" sz="4800" dirty="0"/>
              <a:t> </a:t>
            </a:r>
          </a:p>
          <a:p>
            <a:r>
              <a:rPr lang="es-CR" sz="4800" dirty="0"/>
              <a:t>Derecho comenzó a ocuparse forma diferenciada de niños y adultos (sobre todo en materia penal). </a:t>
            </a:r>
          </a:p>
          <a:p>
            <a:endParaRPr lang="es-CR" sz="4800" dirty="0"/>
          </a:p>
          <a:p>
            <a:r>
              <a:rPr lang="es-CR" sz="4800" dirty="0"/>
              <a:t>instituciones de reclusión eran las mismas para niños y adultos. A favor  separación institucional y normativa. </a:t>
            </a:r>
          </a:p>
        </p:txBody>
      </p:sp>
    </p:spTree>
    <p:extLst>
      <p:ext uri="{BB962C8B-B14F-4D97-AF65-F5344CB8AC3E}">
        <p14:creationId xmlns:p14="http://schemas.microsoft.com/office/powerpoint/2010/main" val="8969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16632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0000"/>
                </a:solidFill>
              </a:rPr>
              <a:t>EVOLUCION</a:t>
            </a:r>
          </a:p>
          <a:p>
            <a:r>
              <a:rPr lang="es-MX" sz="4000" dirty="0"/>
              <a:t> </a:t>
            </a:r>
            <a:r>
              <a:rPr lang="es-MX" sz="4800" b="1" dirty="0">
                <a:solidFill>
                  <a:srgbClr val="00B050"/>
                </a:solidFill>
              </a:rPr>
              <a:t>SIGLO XX</a:t>
            </a:r>
          </a:p>
          <a:p>
            <a:r>
              <a:rPr lang="es-MX" sz="4800" dirty="0"/>
              <a:t>Surgió y desarrolló derecho de los menores como derecho autónomo. </a:t>
            </a:r>
          </a:p>
          <a:p>
            <a:endParaRPr lang="es-MX" sz="4800" dirty="0"/>
          </a:p>
          <a:p>
            <a:r>
              <a:rPr lang="es-MX" sz="4800" dirty="0"/>
              <a:t>Legislación menores y tribunales especializados. Perspectiva paternalista y protectora de los adultos. </a:t>
            </a:r>
          </a:p>
        </p:txBody>
      </p:sp>
    </p:spTree>
    <p:extLst>
      <p:ext uri="{BB962C8B-B14F-4D97-AF65-F5344CB8AC3E}">
        <p14:creationId xmlns:p14="http://schemas.microsoft.com/office/powerpoint/2010/main" val="392958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640960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5400" b="1" dirty="0">
                <a:solidFill>
                  <a:srgbClr val="FF0000"/>
                </a:solidFill>
              </a:rPr>
              <a:t>MODELO TUTELAR</a:t>
            </a:r>
          </a:p>
          <a:p>
            <a:r>
              <a:rPr lang="es-CR" sz="4800" dirty="0"/>
              <a:t>derecho de menores permitía discrecionalidad y arbitrariedad. </a:t>
            </a:r>
          </a:p>
          <a:p>
            <a:endParaRPr lang="es-CR" sz="4800" dirty="0"/>
          </a:p>
          <a:p>
            <a:r>
              <a:rPr lang="es-CR" sz="4800" dirty="0"/>
              <a:t>Se impuso </a:t>
            </a:r>
            <a:r>
              <a:rPr lang="es-CR" sz="4800" b="1" i="1" dirty="0">
                <a:solidFill>
                  <a:srgbClr val="00B0F0"/>
                </a:solidFill>
              </a:rPr>
              <a:t>modelo tutelar </a:t>
            </a:r>
            <a:r>
              <a:rPr lang="es-CR" sz="4800" dirty="0"/>
              <a:t>que protege los niños, pero no a sus derechos.  Es un sujeto indefenso a cuidar y proteger.</a:t>
            </a:r>
            <a:r>
              <a:rPr lang="es-MX" sz="4800" dirty="0"/>
              <a:t> </a:t>
            </a:r>
          </a:p>
          <a:p>
            <a:endParaRPr lang="es-MX" sz="4800" dirty="0"/>
          </a:p>
          <a:p>
            <a:r>
              <a:rPr lang="es-MX" sz="4800" dirty="0"/>
              <a:t>Legislaciones se inspiraron en  la doctrina de la situación irregular.</a:t>
            </a:r>
            <a:r>
              <a:rPr lang="es-CR" sz="4800" dirty="0"/>
              <a:t> 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22697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0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0000"/>
                </a:solidFill>
              </a:rPr>
              <a:t>MODELO TUTELAR</a:t>
            </a:r>
          </a:p>
          <a:p>
            <a:r>
              <a:rPr lang="es-MX" sz="4800" dirty="0"/>
              <a:t>inicios </a:t>
            </a:r>
            <a:r>
              <a:rPr lang="es-MX" sz="4800" b="1" dirty="0">
                <a:solidFill>
                  <a:srgbClr val="00B050"/>
                </a:solidFill>
              </a:rPr>
              <a:t>siglo XX </a:t>
            </a:r>
            <a:r>
              <a:rPr lang="es-MX" sz="4800" dirty="0"/>
              <a:t>ni una sola Constitución en América se refiere derecho de menores.</a:t>
            </a:r>
          </a:p>
          <a:p>
            <a:endParaRPr lang="es-MX" sz="4800" dirty="0"/>
          </a:p>
          <a:p>
            <a:r>
              <a:rPr lang="es-MX" sz="4800" dirty="0"/>
              <a:t>Modelo autoritario, no es necesario explicar a quienes no tienen capacidad de discernir. </a:t>
            </a:r>
          </a:p>
        </p:txBody>
      </p:sp>
    </p:spTree>
    <p:extLst>
      <p:ext uri="{BB962C8B-B14F-4D97-AF65-F5344CB8AC3E}">
        <p14:creationId xmlns:p14="http://schemas.microsoft.com/office/powerpoint/2010/main" val="376047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2656"/>
            <a:ext cx="89644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0000"/>
                </a:solidFill>
              </a:rPr>
              <a:t>MODELO TUTELAR</a:t>
            </a:r>
          </a:p>
          <a:p>
            <a:endParaRPr lang="es-MX" sz="4800" dirty="0"/>
          </a:p>
          <a:p>
            <a:r>
              <a:rPr lang="es-MX" sz="4800" dirty="0"/>
              <a:t>al igual que una posesión material,  con niñas y niños se hace lo que se quiere. Actuar por ellos. </a:t>
            </a:r>
          </a:p>
          <a:p>
            <a:endParaRPr lang="es-MX" sz="4800" dirty="0"/>
          </a:p>
          <a:p>
            <a:r>
              <a:rPr lang="es-MX" sz="4800" dirty="0"/>
              <a:t>No tienen derecho a opinar como la gente adulta. Menos a decidir.</a:t>
            </a:r>
          </a:p>
        </p:txBody>
      </p:sp>
    </p:spTree>
    <p:extLst>
      <p:ext uri="{BB962C8B-B14F-4D97-AF65-F5344CB8AC3E}">
        <p14:creationId xmlns:p14="http://schemas.microsoft.com/office/powerpoint/2010/main" val="167056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-1"/>
            <a:ext cx="885698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</a:rPr>
              <a:t>DOCTRINA DE LA SITUACIÓN IRREGULAR</a:t>
            </a:r>
          </a:p>
          <a:p>
            <a:pPr algn="ctr"/>
            <a:endParaRPr lang="es-MX" sz="4000" b="1" dirty="0">
              <a:solidFill>
                <a:srgbClr val="FF0000"/>
              </a:solidFill>
            </a:endParaRPr>
          </a:p>
          <a:p>
            <a:r>
              <a:rPr lang="es-MX" sz="4800" dirty="0"/>
              <a:t>Diseñada para niños y niñas más vulnerables. Sin contradictorio, ni garantías procesales. No eran escuchados. </a:t>
            </a:r>
          </a:p>
          <a:p>
            <a:r>
              <a:rPr lang="es-MX" sz="4800" dirty="0"/>
              <a:t>Menor no es titular de derechos, sino objeto de abordaje por parte de la Justicia.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250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0"/>
            <a:ext cx="903649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DOCTRINA DE LA SITUACIÓN IRREGULAR</a:t>
            </a:r>
          </a:p>
          <a:p>
            <a:r>
              <a:rPr lang="es-MX" sz="4800" dirty="0"/>
              <a:t>Juez interviene considera que hay peligro, dispone del niño, toma medidas convenientes, duración no determinada.</a:t>
            </a:r>
          </a:p>
          <a:p>
            <a:r>
              <a:rPr lang="es-MX" sz="4800" dirty="0"/>
              <a:t> </a:t>
            </a:r>
          </a:p>
          <a:p>
            <a:r>
              <a:rPr lang="es-MX" sz="4800" dirty="0"/>
              <a:t>Juez interviene problemas jurídicos y económico-sociales, que ordena a los Patronatos.</a:t>
            </a:r>
          </a:p>
        </p:txBody>
      </p:sp>
    </p:spTree>
    <p:extLst>
      <p:ext uri="{BB962C8B-B14F-4D97-AF65-F5344CB8AC3E}">
        <p14:creationId xmlns:p14="http://schemas.microsoft.com/office/powerpoint/2010/main" val="239004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0"/>
            <a:ext cx="8892480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600" b="1" dirty="0">
                <a:solidFill>
                  <a:srgbClr val="FF0000"/>
                </a:solidFill>
              </a:rPr>
              <a:t> </a:t>
            </a:r>
            <a:r>
              <a:rPr lang="es-CR" sz="4400" b="1" dirty="0">
                <a:solidFill>
                  <a:srgbClr val="FF0000"/>
                </a:solidFill>
              </a:rPr>
              <a:t>ESTADO DE VULNERABILIDAD</a:t>
            </a:r>
          </a:p>
          <a:p>
            <a:r>
              <a:rPr lang="es-CR" sz="4800" dirty="0"/>
              <a:t>grupos circunstancias pobreza, origen étnico,  salud, edad, género, discapacidad, orientación sexual, condición migratoria, están en situación de mayor indefensión, para hacer frente a  vida. No cuentan  recursos, ni asistencia.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8531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DOCTRINA DE LA SITUACIÓN IRREGULAR</a:t>
            </a:r>
          </a:p>
          <a:p>
            <a:endParaRPr lang="es-MX" dirty="0"/>
          </a:p>
          <a:p>
            <a:endParaRPr lang="es-MX" sz="4400" dirty="0"/>
          </a:p>
          <a:p>
            <a:r>
              <a:rPr lang="es-MX" sz="5400" dirty="0"/>
              <a:t>Juez considera abandono, no solo  falta de padres, sino las situaciones generadas por la pobreza del grupo familiar, pudiendo separar al niño.</a:t>
            </a:r>
          </a:p>
          <a:p>
            <a:endParaRPr lang="es-MX" sz="4400" dirty="0"/>
          </a:p>
          <a:p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06331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88924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DOCTRINA DE LA SITUACIÓN IRREGULAR</a:t>
            </a:r>
          </a:p>
          <a:p>
            <a:endParaRPr lang="es-MX" sz="4800" dirty="0"/>
          </a:p>
          <a:p>
            <a:r>
              <a:rPr lang="es-MX" sz="5400" dirty="0"/>
              <a:t>Priva al niño de libertad por tiempo indeterminado, restringe sus derechos  por  riesgo, situación socio-económica, aduciendo peligro material o moral. </a:t>
            </a:r>
            <a:endParaRPr lang="es-CR" sz="5400" dirty="0"/>
          </a:p>
        </p:txBody>
      </p:sp>
    </p:spTree>
    <p:extLst>
      <p:ext uri="{BB962C8B-B14F-4D97-AF65-F5344CB8AC3E}">
        <p14:creationId xmlns:p14="http://schemas.microsoft.com/office/powerpoint/2010/main" val="356077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8892480" cy="664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Artículo 143 Código de Familia</a:t>
            </a:r>
            <a:r>
              <a:rPr lang="es-MX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MX" sz="32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“La autoridad paternal confiere los derechos e impone los deberes de educar, guardar, vigilar y en forma moderada, corregir al hijo. Faculta para pedir al Tribunal que autorice la adopción de medidas necesarias para coadyuvar a la orientación de menor, que pueden incluir </a:t>
            </a:r>
            <a:r>
              <a:rPr lang="es-MX" sz="3200" b="1" i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 internamiento </a:t>
            </a:r>
            <a:r>
              <a:rPr lang="es-MX" sz="32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un establecimiento adecuado </a:t>
            </a:r>
            <a:r>
              <a:rPr lang="es-MX" sz="3200" b="1" i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 un tiempo prudencial</a:t>
            </a:r>
            <a:r>
              <a:rPr lang="es-MX" sz="3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3968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DOCTRINA DE LA SITUACIÓN IRREGULAR</a:t>
            </a:r>
          </a:p>
          <a:p>
            <a:endParaRPr lang="es-MX" dirty="0"/>
          </a:p>
          <a:p>
            <a:r>
              <a:rPr lang="es-MX" sz="4800" dirty="0"/>
              <a:t>Niño cometió delito no es oído, no tiene derecho a  defensa.</a:t>
            </a:r>
          </a:p>
          <a:p>
            <a:r>
              <a:rPr lang="es-MX" sz="4800" dirty="0"/>
              <a:t>Declarado inocente puede ser privado de su libertad. </a:t>
            </a:r>
            <a:r>
              <a:rPr lang="es-MX" sz="2800" dirty="0"/>
              <a:t>(con otros nombres) </a:t>
            </a:r>
          </a:p>
          <a:p>
            <a:endParaRPr lang="es-MX" sz="4800" dirty="0"/>
          </a:p>
          <a:p>
            <a:r>
              <a:rPr lang="es-MX" sz="4800" dirty="0"/>
              <a:t>Juez toma medidas de internación por tiempo indeterminado, aún cuando no sea penal.</a:t>
            </a:r>
          </a:p>
        </p:txBody>
      </p:sp>
    </p:spTree>
    <p:extLst>
      <p:ext uri="{BB962C8B-B14F-4D97-AF65-F5344CB8AC3E}">
        <p14:creationId xmlns:p14="http://schemas.microsoft.com/office/powerpoint/2010/main" val="1199993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</a:rPr>
              <a:t>DOCTRINA DE LA SITUACION IRREGULAR</a:t>
            </a:r>
          </a:p>
          <a:p>
            <a:endParaRPr lang="es-MX" sz="4800" dirty="0"/>
          </a:p>
          <a:p>
            <a:r>
              <a:rPr lang="es-MX" sz="5400" dirty="0"/>
              <a:t>Visión paternalista Juez dispone de los niños. Intervención.</a:t>
            </a:r>
          </a:p>
          <a:p>
            <a:endParaRPr lang="es-MX" sz="5400" dirty="0"/>
          </a:p>
          <a:p>
            <a:r>
              <a:rPr lang="es-MX" sz="5400" dirty="0"/>
              <a:t>No es diferente abordaje niño autor de delito y niño víctima. Reciben el mismo tratamiento</a:t>
            </a:r>
            <a:endParaRPr lang="es-CR" sz="5400" dirty="0"/>
          </a:p>
        </p:txBody>
      </p:sp>
    </p:spTree>
    <p:extLst>
      <p:ext uri="{BB962C8B-B14F-4D97-AF65-F5344CB8AC3E}">
        <p14:creationId xmlns:p14="http://schemas.microsoft.com/office/powerpoint/2010/main" val="402135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b="1" dirty="0">
                <a:solidFill>
                  <a:srgbClr val="0070C0"/>
                </a:solidFill>
              </a:rPr>
              <a:t>DOCTRINA DE LA PROTECCIÓN INTEGRAL</a:t>
            </a:r>
            <a:r>
              <a:rPr lang="es-CR" sz="3600" b="1" dirty="0">
                <a:solidFill>
                  <a:srgbClr val="0070C0"/>
                </a:solidFill>
              </a:rPr>
              <a:t> </a:t>
            </a:r>
          </a:p>
          <a:p>
            <a:r>
              <a:rPr lang="es-CR" sz="4000" dirty="0"/>
              <a:t>20 noviembre 1989, la Asamblea General  ONU aprobó Convención sobre los Derechos del Niño.</a:t>
            </a:r>
          </a:p>
          <a:p>
            <a:endParaRPr lang="es-CR" sz="4800" dirty="0"/>
          </a:p>
          <a:p>
            <a:endParaRPr lang="es-CR" sz="4800" b="1" dirty="0">
              <a:solidFill>
                <a:srgbClr val="00B0F0"/>
              </a:solidFill>
            </a:endParaRPr>
          </a:p>
          <a:p>
            <a:r>
              <a:rPr lang="es-CR" sz="4800" b="1" dirty="0">
                <a:solidFill>
                  <a:srgbClr val="00B0F0"/>
                </a:solidFill>
              </a:rPr>
              <a:t>D</a:t>
            </a:r>
            <a:r>
              <a:rPr lang="es-MX" sz="4800" b="1" dirty="0">
                <a:solidFill>
                  <a:srgbClr val="00B0F0"/>
                </a:solidFill>
              </a:rPr>
              <a:t>iferencia fundamental</a:t>
            </a:r>
            <a:r>
              <a:rPr lang="es-MX" sz="4800" dirty="0"/>
              <a:t>. </a:t>
            </a:r>
            <a:r>
              <a:rPr lang="es-MX" sz="4400" dirty="0"/>
              <a:t>Reconoce todos los menores de 18 años como sujetos plenos de derechos y protege los derechos.  </a:t>
            </a:r>
            <a:endParaRPr lang="es-CR" sz="4000" dirty="0"/>
          </a:p>
          <a:p>
            <a:r>
              <a:rPr lang="es-C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260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-99392"/>
            <a:ext cx="88924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70C0"/>
                </a:solidFill>
              </a:rPr>
              <a:t>DOCTRINA DE LA PROTECCIÓN INTEGRAL</a:t>
            </a:r>
          </a:p>
          <a:p>
            <a:endParaRPr lang="es-MX" sz="4800" dirty="0"/>
          </a:p>
          <a:p>
            <a:r>
              <a:rPr lang="es-MX" sz="4800" dirty="0"/>
              <a:t>190 países (</a:t>
            </a:r>
            <a:r>
              <a:rPr lang="es-MX" sz="4000" dirty="0"/>
              <a:t>todos menos Estados Unidos y Sudán del Sur</a:t>
            </a:r>
            <a:r>
              <a:rPr lang="es-MX" sz="4800" dirty="0"/>
              <a:t>) han ratificado. </a:t>
            </a:r>
          </a:p>
          <a:p>
            <a:r>
              <a:rPr lang="es-MX" sz="4800" dirty="0"/>
              <a:t>Instrumento internacional de protección derechos humanos de mayor consenso. Es un esfuerzo más importante de codificación. Permea ordenamiento interno.</a:t>
            </a:r>
            <a:endParaRPr lang="es-CR" sz="4800" dirty="0"/>
          </a:p>
        </p:txBody>
      </p:sp>
    </p:spTree>
    <p:extLst>
      <p:ext uri="{BB962C8B-B14F-4D97-AF65-F5344CB8AC3E}">
        <p14:creationId xmlns:p14="http://schemas.microsoft.com/office/powerpoint/2010/main" val="73290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1"/>
            <a:ext cx="88924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0070C0"/>
                </a:solidFill>
              </a:rPr>
              <a:t>DOCTRINA DE LA PROTECCION INTEGRAL </a:t>
            </a:r>
          </a:p>
          <a:p>
            <a:endParaRPr lang="es-MX" sz="4800" dirty="0"/>
          </a:p>
          <a:p>
            <a:r>
              <a:rPr lang="es-MX" sz="4800" dirty="0"/>
              <a:t>Seres humanos en crecimiento. Menores de edad tienen mismos derechos fundamentales de adultas, más otros derechos específicos por su condición particular. </a:t>
            </a:r>
          </a:p>
        </p:txBody>
      </p:sp>
    </p:spTree>
    <p:extLst>
      <p:ext uri="{BB962C8B-B14F-4D97-AF65-F5344CB8AC3E}">
        <p14:creationId xmlns:p14="http://schemas.microsoft.com/office/powerpoint/2010/main" val="3329157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DOCTRINA DE LA PROTECCIÓN INTEGRAL </a:t>
            </a:r>
          </a:p>
          <a:p>
            <a:endParaRPr lang="es-CR" sz="4400" dirty="0"/>
          </a:p>
          <a:p>
            <a:r>
              <a:rPr lang="es-CR" sz="4400" dirty="0"/>
              <a:t>Diferencia menor infractor, victima, en estado abandono, situación de riesgo.</a:t>
            </a:r>
          </a:p>
          <a:p>
            <a:endParaRPr lang="es-CR" sz="4400" dirty="0"/>
          </a:p>
          <a:p>
            <a:r>
              <a:rPr lang="es-CR" sz="4400" dirty="0"/>
              <a:t>Conjunto de derechos y garantías fundamentales para niños y niñas que se traducen en un catálogo de obligaciones para la familia, la sociedad y el Estado. </a:t>
            </a:r>
          </a:p>
          <a:p>
            <a:endParaRPr lang="es-CR" sz="3200" dirty="0"/>
          </a:p>
          <a:p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1588056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889248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b="1" dirty="0">
                <a:solidFill>
                  <a:srgbClr val="0070C0"/>
                </a:solidFill>
              </a:rPr>
              <a:t>DOCTRINA DE LA PROTECCIÓN INTEGRAL</a:t>
            </a:r>
          </a:p>
          <a:p>
            <a:r>
              <a:rPr lang="es-CR" sz="4400" dirty="0"/>
              <a:t>-para todos niños y no sólo situación de precariedad.</a:t>
            </a:r>
            <a:r>
              <a:rPr lang="es-MX" sz="4400" dirty="0"/>
              <a:t> La infancia es una sola. Políticas para todos los niños.</a:t>
            </a:r>
            <a:endParaRPr lang="es-CR" sz="4400" dirty="0"/>
          </a:p>
          <a:p>
            <a:endParaRPr lang="es-CR" sz="4400" dirty="0"/>
          </a:p>
          <a:p>
            <a:r>
              <a:rPr lang="es-CR" sz="4400" dirty="0"/>
              <a:t>-órganos judiciales especializados en niños dirimen controversias jurídicas.</a:t>
            </a:r>
          </a:p>
          <a:p>
            <a:endParaRPr lang="es-CR" sz="4400" dirty="0"/>
          </a:p>
          <a:p>
            <a:r>
              <a:rPr lang="es-CR" sz="4400" dirty="0"/>
              <a:t>-principio de igualdad ante ley. </a:t>
            </a:r>
          </a:p>
          <a:p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374147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7458" y="-387424"/>
            <a:ext cx="14271458" cy="740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61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0"/>
            <a:ext cx="903649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DOCTRINA DE LA PROTECCIÓN INTEGRAL</a:t>
            </a:r>
          </a:p>
          <a:p>
            <a:endParaRPr lang="es-MX" dirty="0"/>
          </a:p>
          <a:p>
            <a:endParaRPr lang="es-MX" sz="4400" dirty="0"/>
          </a:p>
          <a:p>
            <a:r>
              <a:rPr lang="es-MX" sz="4800" dirty="0"/>
              <a:t>-reconoce que “</a:t>
            </a:r>
            <a:r>
              <a:rPr lang="es-MX" sz="4800" i="1" dirty="0"/>
              <a:t>internar” </a:t>
            </a:r>
            <a:r>
              <a:rPr lang="es-MX" sz="4800" dirty="0"/>
              <a:t>o “</a:t>
            </a:r>
            <a:r>
              <a:rPr lang="es-MX" sz="4800" i="1" dirty="0"/>
              <a:t>ubicar institucionalmente</a:t>
            </a:r>
            <a:r>
              <a:rPr lang="es-MX" sz="4800" dirty="0"/>
              <a:t>”  es una forma de privación de la libertad. </a:t>
            </a:r>
          </a:p>
          <a:p>
            <a:endParaRPr lang="es-MX" sz="4800" dirty="0"/>
          </a:p>
          <a:p>
            <a:r>
              <a:rPr lang="es-MX" sz="4800" dirty="0"/>
              <a:t>Se limita discrecionalidad Juez. </a:t>
            </a:r>
            <a:r>
              <a:rPr lang="es-CR" sz="4800" dirty="0"/>
              <a:t>No puede tomar cualquier medida con duración indeterminada.</a:t>
            </a:r>
          </a:p>
          <a:p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791967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889248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DOCTRINA DE LA PROTECCIÓN INTEGRAL</a:t>
            </a:r>
          </a:p>
          <a:p>
            <a:endParaRPr lang="es-MX" sz="4800" dirty="0"/>
          </a:p>
          <a:p>
            <a:r>
              <a:rPr lang="es-MX" sz="4800" dirty="0"/>
              <a:t>Juez principalmente interviene en resolver asuntos jurídicos. Considera otros aspectos.</a:t>
            </a:r>
          </a:p>
          <a:p>
            <a:endParaRPr lang="es-MX" sz="4800" dirty="0"/>
          </a:p>
          <a:p>
            <a:r>
              <a:rPr lang="es-MX" sz="4800" dirty="0"/>
              <a:t>Temas asistenciales: Estado, ONGs, iglesias y comunidad. Políticas asistenciales, protección especial.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77042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0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DOCTRINA DE LA PROTECCIÓN INTEGRAL</a:t>
            </a:r>
          </a:p>
          <a:p>
            <a:endParaRPr lang="es-MX" sz="4000" dirty="0"/>
          </a:p>
          <a:p>
            <a:r>
              <a:rPr lang="es-MX" sz="4800" dirty="0"/>
              <a:t>Situación socioeconómica no debe dar lugar a la separación del niño de su familia. </a:t>
            </a:r>
          </a:p>
          <a:p>
            <a:endParaRPr lang="es-MX" sz="4800" dirty="0"/>
          </a:p>
          <a:p>
            <a:r>
              <a:rPr lang="es-MX" sz="4800" dirty="0"/>
              <a:t>Debe tenerse en cuenta para apoyar a la familia en programas de salud, educación, vivienda.</a:t>
            </a:r>
          </a:p>
        </p:txBody>
      </p:sp>
    </p:spTree>
    <p:extLst>
      <p:ext uri="{BB962C8B-B14F-4D97-AF65-F5344CB8AC3E}">
        <p14:creationId xmlns:p14="http://schemas.microsoft.com/office/powerpoint/2010/main" val="662748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4624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DOCTRINA DE LA PROTECCIÓN INTEGRAL </a:t>
            </a:r>
          </a:p>
          <a:p>
            <a:pPr algn="ctr"/>
            <a:endParaRPr lang="es-CR" sz="3200" b="1" dirty="0">
              <a:solidFill>
                <a:srgbClr val="FF0000"/>
              </a:solidFill>
            </a:endParaRPr>
          </a:p>
          <a:p>
            <a:pPr algn="ctr"/>
            <a:r>
              <a:rPr lang="es-CR" sz="4000" b="1" dirty="0">
                <a:solidFill>
                  <a:srgbClr val="FF0000"/>
                </a:solidFill>
              </a:rPr>
              <a:t>PRINCIPIOS</a:t>
            </a:r>
            <a:r>
              <a:rPr lang="es-CR" sz="4000" dirty="0">
                <a:solidFill>
                  <a:srgbClr val="FF0000"/>
                </a:solidFill>
              </a:rPr>
              <a:t>:</a:t>
            </a:r>
          </a:p>
          <a:p>
            <a:r>
              <a:rPr lang="es-CR" sz="3600" b="1" dirty="0">
                <a:solidFill>
                  <a:srgbClr val="0070C0"/>
                </a:solidFill>
              </a:rPr>
              <a:t>1) UNIVERSALIDAD</a:t>
            </a:r>
            <a:r>
              <a:rPr lang="es-CR" sz="3600" dirty="0"/>
              <a:t>: Todos los niños son sujetos de derechos, sin distinción. Derechos Humanos son garantizados a todos menores de edad, tomando en cuenta especial condición.</a:t>
            </a:r>
          </a:p>
          <a:p>
            <a:endParaRPr lang="es-CR" sz="3600" b="1" dirty="0">
              <a:solidFill>
                <a:srgbClr val="0070C0"/>
              </a:solidFill>
            </a:endParaRPr>
          </a:p>
          <a:p>
            <a:r>
              <a:rPr lang="es-CR" sz="3600" b="1" dirty="0">
                <a:solidFill>
                  <a:srgbClr val="0070C0"/>
                </a:solidFill>
              </a:rPr>
              <a:t>2) INTEGRALIDAD DE LOS DERECHOS</a:t>
            </a:r>
            <a:r>
              <a:rPr lang="es-CR" sz="3600" dirty="0"/>
              <a:t>:  Derechos Humanos de las niñas son indivisibles, interdependientes, interrelacionados, inalienables, irrenunciables y misma jerarquía.</a:t>
            </a:r>
          </a:p>
          <a:p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3626336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600" b="1" dirty="0">
                <a:solidFill>
                  <a:srgbClr val="0070C0"/>
                </a:solidFill>
              </a:rPr>
              <a:t>3) AUTONOMÍA PROGRESIVA: </a:t>
            </a:r>
            <a:r>
              <a:rPr lang="es-CR" sz="4000" dirty="0"/>
              <a:t>recibir apoyo y  protección integral de los adultos y Estado, adquiriendo su autonomía forma progresiva, según su grado de evolución y madurez</a:t>
            </a:r>
            <a:r>
              <a:rPr lang="es-CR" sz="3600" dirty="0"/>
              <a:t>.</a:t>
            </a:r>
            <a:r>
              <a:rPr lang="es-MX" sz="3600" dirty="0"/>
              <a:t> </a:t>
            </a:r>
          </a:p>
          <a:p>
            <a:endParaRPr lang="es-MX" sz="3600" dirty="0"/>
          </a:p>
          <a:p>
            <a:r>
              <a:rPr lang="es-MX" sz="3600" b="1" dirty="0">
                <a:solidFill>
                  <a:srgbClr val="0070C0"/>
                </a:solidFill>
              </a:rPr>
              <a:t>4) PARTICIPACIÓN</a:t>
            </a:r>
            <a:r>
              <a:rPr lang="es-MX" sz="3600" dirty="0"/>
              <a:t>:  </a:t>
            </a:r>
            <a:r>
              <a:rPr lang="es-MX" sz="4000" dirty="0"/>
              <a:t>expresar por sí mismos propia opinión, según edad y madurez emocional. Autoridades administrativas y judiciales deben de tomarla en cuenta para la toma de decisiones.</a:t>
            </a:r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2422977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600" b="1" dirty="0">
                <a:solidFill>
                  <a:srgbClr val="0070C0"/>
                </a:solidFill>
              </a:rPr>
              <a:t>5) IGUALDAD DE OPORTUNIDADES:  </a:t>
            </a:r>
            <a:r>
              <a:rPr lang="es-CR" sz="4400" dirty="0"/>
              <a:t>reconocer diferencias entre personas menores de edad,  igualdad de acceso a oportunidades para desarrollo integral. </a:t>
            </a:r>
          </a:p>
          <a:p>
            <a:endParaRPr lang="es-MX" sz="3600" b="1" dirty="0">
              <a:solidFill>
                <a:srgbClr val="0070C0"/>
              </a:solidFill>
            </a:endParaRPr>
          </a:p>
          <a:p>
            <a:r>
              <a:rPr lang="es-MX" sz="3600" b="1" dirty="0">
                <a:solidFill>
                  <a:srgbClr val="0070C0"/>
                </a:solidFill>
              </a:rPr>
              <a:t>6) NO DISCRIMINACIÓN: </a:t>
            </a:r>
          </a:p>
          <a:p>
            <a:r>
              <a:rPr lang="es-MX" sz="4400" dirty="0"/>
              <a:t>edad, sexo, raza, nacionalidad, etnia, situación económica, idioma, religión, discapacidad, orientación sexual, etc. </a:t>
            </a:r>
          </a:p>
          <a:p>
            <a:endParaRPr lang="es-CR" sz="4400" dirty="0"/>
          </a:p>
          <a:p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2559238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0"/>
            <a:ext cx="871296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4400" dirty="0"/>
              <a:t> </a:t>
            </a:r>
            <a:r>
              <a:rPr lang="es-CR" sz="4400" b="1" dirty="0">
                <a:solidFill>
                  <a:srgbClr val="7030A0"/>
                </a:solidFill>
              </a:rPr>
              <a:t>EL INTERÉS SUPERIOR DEL NIÑO </a:t>
            </a:r>
          </a:p>
          <a:p>
            <a:r>
              <a:rPr lang="es-CR" sz="4800" dirty="0"/>
              <a:t>Premisa fundamental de doctrina de la protección integral. Principio rector y guía para interpretación y aplicación de normativa. </a:t>
            </a:r>
          </a:p>
          <a:p>
            <a:endParaRPr lang="es-CR" sz="4800" dirty="0"/>
          </a:p>
          <a:p>
            <a:r>
              <a:rPr lang="es-CR" sz="4800" dirty="0"/>
              <a:t>Las autoridades se encuentran guiadas y limitadas por este principio.</a:t>
            </a:r>
          </a:p>
        </p:txBody>
      </p:sp>
    </p:spTree>
    <p:extLst>
      <p:ext uri="{BB962C8B-B14F-4D97-AF65-F5344CB8AC3E}">
        <p14:creationId xmlns:p14="http://schemas.microsoft.com/office/powerpoint/2010/main" val="2795534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3584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7030A0"/>
                </a:solidFill>
              </a:rPr>
              <a:t>EL INTERES SUPERIOR DEL NIÑO</a:t>
            </a:r>
          </a:p>
          <a:p>
            <a:r>
              <a:rPr lang="es-MX" sz="3200" dirty="0"/>
              <a:t>Convención sobre los Derechos del  Niño, artículo 3°:  </a:t>
            </a:r>
          </a:p>
          <a:p>
            <a:endParaRPr lang="es-MX" sz="3600" dirty="0"/>
          </a:p>
          <a:p>
            <a:r>
              <a:rPr lang="es-MX" sz="4000" dirty="0"/>
              <a:t>“</a:t>
            </a:r>
            <a:r>
              <a:rPr lang="es-MX" sz="4000" i="1" dirty="0"/>
              <a:t>En todas las medidas concernientes a los niños que tomen las instituciones públicas o privadas de bienestar social, los tribunales, las autoridades administrativas o los órganos legislativos, una </a:t>
            </a:r>
            <a:r>
              <a:rPr lang="es-MX" sz="4000" i="1" dirty="0">
                <a:latin typeface="+mj-lt"/>
              </a:rPr>
              <a:t>consideración primordial a que se atenderá será</a:t>
            </a:r>
            <a:r>
              <a:rPr lang="es-MX" sz="4000" dirty="0">
                <a:latin typeface="+mj-lt"/>
              </a:rPr>
              <a:t> </a:t>
            </a:r>
            <a:r>
              <a:rPr lang="es-MX" sz="4000" b="1" i="1" dirty="0">
                <a:solidFill>
                  <a:srgbClr val="FF0000"/>
                </a:solidFill>
                <a:latin typeface="+mj-lt"/>
              </a:rPr>
              <a:t>el interés superior del niño”</a:t>
            </a:r>
            <a:endParaRPr lang="es-MX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1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0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7030A0"/>
                </a:solidFill>
              </a:rPr>
              <a:t>EL INTERES SUPERIOR DEL NIÑO</a:t>
            </a:r>
          </a:p>
          <a:p>
            <a:r>
              <a:rPr lang="es-MX" sz="4000" dirty="0"/>
              <a:t>derecho subjetivo:</a:t>
            </a:r>
          </a:p>
          <a:p>
            <a:endParaRPr lang="es-MX" sz="4000" dirty="0"/>
          </a:p>
          <a:p>
            <a:r>
              <a:rPr lang="es-MX" sz="4000" dirty="0"/>
              <a:t>“…</a:t>
            </a:r>
            <a:r>
              <a:rPr lang="es-MX" sz="4800" i="1" dirty="0"/>
              <a:t>los niños tienen derecho a que antes de tomar una medida respecto de ellos se adopten aquellas que promuevan y protejan sus derechos y no las que los conculquen</a:t>
            </a:r>
            <a:r>
              <a:rPr lang="es-MX" sz="4000" dirty="0"/>
              <a:t>”</a:t>
            </a:r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4140755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260648"/>
            <a:ext cx="878497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7030A0"/>
                </a:solidFill>
              </a:rPr>
              <a:t>EL INTERÉS SUPERIOR DEL NIÑO </a:t>
            </a:r>
          </a:p>
          <a:p>
            <a:endParaRPr lang="es-MX" dirty="0"/>
          </a:p>
          <a:p>
            <a:r>
              <a:rPr lang="es-MX" sz="4000" dirty="0"/>
              <a:t>concepto triple; </a:t>
            </a:r>
            <a:r>
              <a:rPr lang="es-MX" sz="4400" b="1" dirty="0">
                <a:solidFill>
                  <a:srgbClr val="D60093"/>
                </a:solidFill>
              </a:rPr>
              <a:t>derecho</a:t>
            </a:r>
            <a:r>
              <a:rPr lang="es-MX" sz="4400" dirty="0"/>
              <a:t>,</a:t>
            </a:r>
            <a:r>
              <a:rPr lang="es-MX" sz="4400" b="1" dirty="0"/>
              <a:t>  </a:t>
            </a:r>
            <a:r>
              <a:rPr lang="es-MX" sz="4400" b="1" dirty="0">
                <a:solidFill>
                  <a:srgbClr val="33CC33"/>
                </a:solidFill>
              </a:rPr>
              <a:t>principio</a:t>
            </a:r>
            <a:r>
              <a:rPr lang="es-MX" sz="4400" b="1" dirty="0"/>
              <a:t> </a:t>
            </a:r>
            <a:r>
              <a:rPr lang="es-MX" sz="4000" dirty="0"/>
              <a:t>y</a:t>
            </a:r>
            <a:r>
              <a:rPr lang="es-MX" sz="4000" b="1" dirty="0">
                <a:solidFill>
                  <a:srgbClr val="FF3300"/>
                </a:solidFill>
              </a:rPr>
              <a:t> </a:t>
            </a:r>
            <a:r>
              <a:rPr lang="es-MX" sz="4400" b="1" dirty="0">
                <a:solidFill>
                  <a:srgbClr val="3333CC"/>
                </a:solidFill>
              </a:rPr>
              <a:t>norma de procedimiento</a:t>
            </a:r>
            <a:r>
              <a:rPr lang="es-MX" sz="4000" b="1" dirty="0">
                <a:solidFill>
                  <a:srgbClr val="FF3300"/>
                </a:solidFill>
              </a:rPr>
              <a:t>.</a:t>
            </a:r>
          </a:p>
          <a:p>
            <a:endParaRPr lang="es-MX" sz="4000" b="1" dirty="0">
              <a:solidFill>
                <a:srgbClr val="FF3300"/>
              </a:solidFill>
            </a:endParaRPr>
          </a:p>
          <a:p>
            <a:r>
              <a:rPr lang="es-MX" sz="4000" dirty="0"/>
              <a:t>garantizar desarrollo integral, vida digna, que medidas se adopten promuevan y protejan sus derechos. </a:t>
            </a:r>
          </a:p>
          <a:p>
            <a:endParaRPr lang="es-MX" sz="4000" dirty="0"/>
          </a:p>
          <a:p>
            <a:r>
              <a:rPr lang="es-MX" sz="4000" dirty="0"/>
              <a:t>superar dos posiciones extremas: el </a:t>
            </a:r>
            <a:r>
              <a:rPr lang="es-MX" sz="4000" b="1" dirty="0">
                <a:solidFill>
                  <a:srgbClr val="33CC33"/>
                </a:solidFill>
              </a:rPr>
              <a:t>autoritarismo</a:t>
            </a:r>
            <a:r>
              <a:rPr lang="es-MX" sz="4000" dirty="0"/>
              <a:t>  y  el </a:t>
            </a:r>
            <a:r>
              <a:rPr lang="es-MX" sz="4000" b="1" dirty="0">
                <a:solidFill>
                  <a:srgbClr val="D60093"/>
                </a:solidFill>
              </a:rPr>
              <a:t>paternalismo</a:t>
            </a:r>
          </a:p>
        </p:txBody>
      </p:sp>
    </p:spTree>
    <p:extLst>
      <p:ext uri="{BB962C8B-B14F-4D97-AF65-F5344CB8AC3E}">
        <p14:creationId xmlns:p14="http://schemas.microsoft.com/office/powerpoint/2010/main" val="19786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5400" b="1" dirty="0">
                <a:solidFill>
                  <a:srgbClr val="FF0000"/>
                </a:solidFill>
              </a:rPr>
              <a:t> MAYORÍA DE EDAD  </a:t>
            </a:r>
          </a:p>
          <a:p>
            <a:endParaRPr lang="es-CR" dirty="0"/>
          </a:p>
          <a:p>
            <a:r>
              <a:rPr lang="es-CR" sz="3600" dirty="0"/>
              <a:t>condición determinar capacidad de actuar alcanzado tiempo cronológico a partir de  nacimiento. Presume ha adquirido madurez intelectual y física.</a:t>
            </a:r>
          </a:p>
          <a:p>
            <a:endParaRPr lang="es-CR" sz="3600" dirty="0"/>
          </a:p>
          <a:p>
            <a:r>
              <a:rPr lang="es-CR" sz="3600" dirty="0"/>
              <a:t>Comprendida entre los 18 y los 21. En  África 13 años. Juventud              adulto 30 años</a:t>
            </a:r>
          </a:p>
          <a:p>
            <a:endParaRPr lang="es-CR" sz="3600" dirty="0"/>
          </a:p>
          <a:p>
            <a:r>
              <a:rPr lang="es-CR" sz="3600" dirty="0"/>
              <a:t>Se adquieren responsabilidades y obligaciones, y también otros derechos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3158164" y="44828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55531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0"/>
            <a:ext cx="864096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7030A0"/>
                </a:solidFill>
              </a:rPr>
              <a:t>EL INTERÉS SUPERIOR  DEL NIÑO</a:t>
            </a:r>
          </a:p>
          <a:p>
            <a:endParaRPr lang="es-MX" dirty="0">
              <a:solidFill>
                <a:srgbClr val="7030A0"/>
              </a:solidFill>
            </a:endParaRPr>
          </a:p>
          <a:p>
            <a:r>
              <a:rPr lang="es-MX" sz="4800" dirty="0"/>
              <a:t>Juez sopesar distintos intereses para decidir y estimar posibles repercusiones de decisión respecto de menores. </a:t>
            </a:r>
          </a:p>
          <a:p>
            <a:endParaRPr lang="es-MX" sz="4800" dirty="0"/>
          </a:p>
          <a:p>
            <a:r>
              <a:rPr lang="es-MX" sz="4800" dirty="0"/>
              <a:t>Interpretación que satisfaga  el interés superior del niño.</a:t>
            </a:r>
          </a:p>
          <a:p>
            <a:endParaRPr lang="es-MX" sz="3600" dirty="0"/>
          </a:p>
          <a:p>
            <a:r>
              <a:rPr lang="es-MX" sz="36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50301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400" b="1" dirty="0">
                <a:solidFill>
                  <a:srgbClr val="D60093"/>
                </a:solidFill>
              </a:rPr>
              <a:t>DERECHOS PROCESO PENAL</a:t>
            </a:r>
          </a:p>
          <a:p>
            <a:r>
              <a:rPr lang="es-CR" sz="4000" dirty="0"/>
              <a:t>-información de derechos.  Juez,  Fiscal,  defensor, policía.</a:t>
            </a:r>
          </a:p>
          <a:p>
            <a:endParaRPr lang="es-CR" sz="4000" dirty="0"/>
          </a:p>
          <a:p>
            <a:r>
              <a:rPr lang="es-CR" sz="4000" dirty="0"/>
              <a:t>-a la defensa todo el proceso</a:t>
            </a:r>
          </a:p>
          <a:p>
            <a:endParaRPr lang="es-CR" sz="4000" dirty="0"/>
          </a:p>
          <a:p>
            <a:r>
              <a:rPr lang="es-CR" sz="4000" dirty="0"/>
              <a:t>-entrevistarse privado con defensor.</a:t>
            </a:r>
          </a:p>
          <a:p>
            <a:endParaRPr lang="es-CR" sz="4000" dirty="0"/>
          </a:p>
          <a:p>
            <a:r>
              <a:rPr lang="es-CR" sz="4000" dirty="0"/>
              <a:t>-intervenir en diligencias que se practiquen durante la investigación y en el proceso, </a:t>
            </a:r>
          </a:p>
          <a:p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3105493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96125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600" dirty="0"/>
              <a:t> </a:t>
            </a:r>
            <a:r>
              <a:rPr lang="es-CR" sz="4400" b="1" dirty="0">
                <a:solidFill>
                  <a:srgbClr val="D60093"/>
                </a:solidFill>
              </a:rPr>
              <a:t>DERECHOS PROCESO PENAL</a:t>
            </a:r>
          </a:p>
          <a:p>
            <a:r>
              <a:rPr lang="es-MX" sz="4000" dirty="0"/>
              <a:t>-proponer y solicitar pruebas.</a:t>
            </a:r>
          </a:p>
          <a:p>
            <a:endParaRPr lang="es-MX" sz="4000" dirty="0"/>
          </a:p>
          <a:p>
            <a:r>
              <a:rPr lang="es-MX" sz="4000" dirty="0"/>
              <a:t>-ser oído por el juez antes de resolución.</a:t>
            </a:r>
          </a:p>
          <a:p>
            <a:endParaRPr lang="es-CR" sz="4000" dirty="0"/>
          </a:p>
          <a:p>
            <a:r>
              <a:rPr lang="es-CR" sz="4000" dirty="0"/>
              <a:t>-ser evaluado por los servicios de un equipo técnico interdisciplinar.</a:t>
            </a:r>
          </a:p>
          <a:p>
            <a:endParaRPr lang="es-CR" sz="4000" dirty="0"/>
          </a:p>
          <a:p>
            <a:r>
              <a:rPr lang="es-CR" sz="4000" dirty="0"/>
              <a:t>-interponer recursos.</a:t>
            </a:r>
          </a:p>
          <a:p>
            <a:endParaRPr lang="es-CR" sz="4000" dirty="0"/>
          </a:p>
          <a:p>
            <a:r>
              <a:rPr lang="es-CR" sz="4000" dirty="0"/>
              <a:t>-proponer la sustitución de medidas.</a:t>
            </a:r>
          </a:p>
        </p:txBody>
      </p:sp>
    </p:spTree>
    <p:extLst>
      <p:ext uri="{BB962C8B-B14F-4D97-AF65-F5344CB8AC3E}">
        <p14:creationId xmlns:p14="http://schemas.microsoft.com/office/powerpoint/2010/main" val="465241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16632"/>
            <a:ext cx="892899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400" b="1" dirty="0">
                <a:solidFill>
                  <a:srgbClr val="D60093"/>
                </a:solidFill>
              </a:rPr>
              <a:t>FAMILIA</a:t>
            </a:r>
          </a:p>
          <a:p>
            <a:endParaRPr lang="es-CR" dirty="0"/>
          </a:p>
          <a:p>
            <a:r>
              <a:rPr lang="es-CR" sz="4000" dirty="0"/>
              <a:t>-acceso a la justicia </a:t>
            </a:r>
          </a:p>
          <a:p>
            <a:r>
              <a:rPr lang="es-CR" sz="4000" dirty="0"/>
              <a:t>-ser oído las decisiones que le afecte</a:t>
            </a:r>
          </a:p>
          <a:p>
            <a:r>
              <a:rPr lang="es-CR" sz="4000" dirty="0"/>
              <a:t>-expresar su opinión en proceso.</a:t>
            </a:r>
          </a:p>
          <a:p>
            <a:r>
              <a:rPr lang="es-CR" sz="4000" dirty="0"/>
              <a:t>-a la intimidad y privacidad</a:t>
            </a:r>
          </a:p>
          <a:p>
            <a:r>
              <a:rPr lang="es-CR" sz="4000" dirty="0"/>
              <a:t>-patrocinio letrado privado o público</a:t>
            </a:r>
          </a:p>
          <a:p>
            <a:r>
              <a:rPr lang="es-CR" sz="4000" dirty="0"/>
              <a:t>-a medidas preventivas</a:t>
            </a:r>
          </a:p>
          <a:p>
            <a:endParaRPr lang="es-CR" sz="4000" dirty="0"/>
          </a:p>
          <a:p>
            <a:r>
              <a:rPr lang="es-CR" sz="4000" dirty="0"/>
              <a:t>-Código Procesal de Familia, desarrollo.</a:t>
            </a:r>
          </a:p>
          <a:p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3448938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89644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b="1" dirty="0">
                <a:solidFill>
                  <a:srgbClr val="D60093"/>
                </a:solidFill>
              </a:rPr>
              <a:t>CONSTITUCIONAL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r>
              <a:rPr lang="es-CR" dirty="0"/>
              <a:t> </a:t>
            </a:r>
            <a:r>
              <a:rPr lang="es-CR" sz="4000" dirty="0"/>
              <a:t>intervenir directamente, actuando como parte recurrente, coadyuvante, tercero interesado o interviniente. </a:t>
            </a:r>
          </a:p>
        </p:txBody>
      </p:sp>
    </p:spTree>
    <p:extLst>
      <p:ext uri="{BB962C8B-B14F-4D97-AF65-F5344CB8AC3E}">
        <p14:creationId xmlns:p14="http://schemas.microsoft.com/office/powerpoint/2010/main" val="1710904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600" b="1" dirty="0">
                <a:solidFill>
                  <a:srgbClr val="D60093"/>
                </a:solidFill>
              </a:rPr>
              <a:t>MEDIDAS ALTERNATIVAS AL INTERNAMIENTO</a:t>
            </a:r>
          </a:p>
          <a:p>
            <a:endParaRPr lang="es-CR" sz="3600" b="1" u="sng" dirty="0">
              <a:solidFill>
                <a:srgbClr val="0070C0"/>
              </a:solidFill>
            </a:endParaRPr>
          </a:p>
          <a:p>
            <a:pPr marL="742950" indent="-742950">
              <a:buAutoNum type="alphaLcPeriod"/>
            </a:pPr>
            <a:r>
              <a:rPr lang="es-CR" sz="3600" b="1" u="sng" dirty="0">
                <a:solidFill>
                  <a:srgbClr val="0070C0"/>
                </a:solidFill>
              </a:rPr>
              <a:t>Libertad vigilada o libertad asistida. </a:t>
            </a:r>
          </a:p>
          <a:p>
            <a:endParaRPr lang="es-CR" sz="3600" b="1" u="sng" dirty="0">
              <a:solidFill>
                <a:srgbClr val="0070C0"/>
              </a:solidFill>
            </a:endParaRPr>
          </a:p>
          <a:p>
            <a:r>
              <a:rPr lang="es-CR" sz="4400" dirty="0"/>
              <a:t>seguimiento a las actividades, asistencia  escuela,  trabajo o centro respectivo, asociada a determinadas reglas de conducta señaladas por el juez. Plan con  programas formativos a los que  puede asistir.</a:t>
            </a:r>
          </a:p>
        </p:txBody>
      </p:sp>
    </p:spTree>
    <p:extLst>
      <p:ext uri="{BB962C8B-B14F-4D97-AF65-F5344CB8AC3E}">
        <p14:creationId xmlns:p14="http://schemas.microsoft.com/office/powerpoint/2010/main" val="1108165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0"/>
            <a:ext cx="9036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dirty="0"/>
          </a:p>
          <a:p>
            <a:r>
              <a:rPr lang="es-CR" sz="3600" b="1" u="sng" dirty="0">
                <a:solidFill>
                  <a:srgbClr val="0070C0"/>
                </a:solidFill>
              </a:rPr>
              <a:t>b. Prestación de servicios a la comunidad</a:t>
            </a:r>
            <a:r>
              <a:rPr lang="es-CR" sz="4400" dirty="0"/>
              <a:t>. </a:t>
            </a:r>
          </a:p>
          <a:p>
            <a:r>
              <a:rPr lang="es-CR" sz="4400" dirty="0"/>
              <a:t>actividades no retribuidas, interés social, en beneficio entidades sin ánimo de lucro.  Lo ideal es relacionar actividad con la naturaleza del bien jurídico lesionado por la infracción. </a:t>
            </a:r>
          </a:p>
          <a:p>
            <a:endParaRPr lang="es-CR" sz="4400" dirty="0"/>
          </a:p>
          <a:p>
            <a:r>
              <a:rPr lang="es-CR" sz="4400" dirty="0"/>
              <a:t>Actividades   horarios compatibles con escuela o  trabajo del adolescente. </a:t>
            </a:r>
          </a:p>
        </p:txBody>
      </p:sp>
    </p:spTree>
    <p:extLst>
      <p:ext uri="{BB962C8B-B14F-4D97-AF65-F5344CB8AC3E}">
        <p14:creationId xmlns:p14="http://schemas.microsoft.com/office/powerpoint/2010/main" val="1926698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16632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600" b="1" u="sng" dirty="0">
                <a:solidFill>
                  <a:srgbClr val="0070C0"/>
                </a:solidFill>
              </a:rPr>
              <a:t>c. Amonestación y advertencia</a:t>
            </a:r>
            <a:r>
              <a:rPr lang="es-CR" sz="4000" dirty="0"/>
              <a:t>. </a:t>
            </a:r>
          </a:p>
          <a:p>
            <a:endParaRPr lang="es-CR" sz="4400" dirty="0"/>
          </a:p>
          <a:p>
            <a:r>
              <a:rPr lang="es-CR" sz="4400" dirty="0"/>
              <a:t>El juez reprende, haciendo ver gravedad de los hechos cometidos e instándole a no repetir en el futuro. </a:t>
            </a:r>
          </a:p>
          <a:p>
            <a:r>
              <a:rPr lang="es-CR" sz="4400" dirty="0"/>
              <a:t>El juez  forma clara y concreta previene que de  continuar con su conducta se le podrían aplicar sanciones más severas. </a:t>
            </a:r>
          </a:p>
        </p:txBody>
      </p:sp>
    </p:spTree>
    <p:extLst>
      <p:ext uri="{BB962C8B-B14F-4D97-AF65-F5344CB8AC3E}">
        <p14:creationId xmlns:p14="http://schemas.microsoft.com/office/powerpoint/2010/main" val="1375474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/>
              <a:t> </a:t>
            </a:r>
            <a:r>
              <a:rPr lang="es-CR" sz="3600" b="1" u="sng" dirty="0">
                <a:solidFill>
                  <a:srgbClr val="0070C0"/>
                </a:solidFill>
              </a:rPr>
              <a:t>d. Obligación de reparar el daño</a:t>
            </a:r>
            <a:r>
              <a:rPr lang="es-CR" sz="3600" dirty="0"/>
              <a:t>. </a:t>
            </a:r>
          </a:p>
          <a:p>
            <a:endParaRPr lang="es-CR" sz="3600" dirty="0"/>
          </a:p>
          <a:p>
            <a:r>
              <a:rPr lang="es-CR" sz="4000" dirty="0"/>
              <a:t>Medida socio-educativa, no excluye el proceso. Contenido patrimonial, el juez puede determinar que restituya la cosa, promueva el resarcimiento o otra forma compensar a la víctima.</a:t>
            </a:r>
          </a:p>
          <a:p>
            <a:endParaRPr lang="es-CR" sz="4000" dirty="0"/>
          </a:p>
          <a:p>
            <a:r>
              <a:rPr lang="es-CR" sz="4000" dirty="0"/>
              <a:t>No se provoque un traslado de responsabilidad del infractor hacia sus padres o responsables</a:t>
            </a:r>
            <a:r>
              <a:rPr lang="es-C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007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400" b="1" dirty="0">
                <a:solidFill>
                  <a:srgbClr val="FF0000"/>
                </a:solidFill>
              </a:rPr>
              <a:t>RECOMENDACIONES</a:t>
            </a:r>
          </a:p>
          <a:p>
            <a:pPr marL="742950" indent="-742950">
              <a:buAutoNum type="arabicPeriod"/>
            </a:pPr>
            <a:r>
              <a:rPr lang="es-CR" sz="4400" b="1" dirty="0">
                <a:solidFill>
                  <a:srgbClr val="3333CC"/>
                </a:solidFill>
              </a:rPr>
              <a:t>formación y especialización de los jueces y fiscales. </a:t>
            </a:r>
          </a:p>
          <a:p>
            <a:pPr marL="742950" indent="-742950">
              <a:buAutoNum type="arabicPeriod"/>
            </a:pPr>
            <a:endParaRPr lang="es-CR" sz="4400" b="1" dirty="0">
              <a:solidFill>
                <a:srgbClr val="3333CC"/>
              </a:solidFill>
            </a:endParaRPr>
          </a:p>
          <a:p>
            <a:r>
              <a:rPr lang="es-CR" sz="4800" dirty="0"/>
              <a:t>velar por el cumplimiento de los derechos fundamentales de los</a:t>
            </a:r>
          </a:p>
          <a:p>
            <a:r>
              <a:rPr lang="es-CR" sz="4800" dirty="0"/>
              <a:t>sujetos a un proceso del que pueden derivarse medidas restrictivas de su libertad. </a:t>
            </a:r>
          </a:p>
        </p:txBody>
      </p:sp>
    </p:spTree>
    <p:extLst>
      <p:ext uri="{BB962C8B-B14F-4D97-AF65-F5344CB8AC3E}">
        <p14:creationId xmlns:p14="http://schemas.microsoft.com/office/powerpoint/2010/main" val="183576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400" b="1" dirty="0">
                <a:solidFill>
                  <a:srgbClr val="FF0000"/>
                </a:solidFill>
              </a:rPr>
              <a:t>LAS PERSONAS MENORES DE EDAD</a:t>
            </a:r>
          </a:p>
          <a:p>
            <a:endParaRPr lang="es-CR" sz="4000" dirty="0"/>
          </a:p>
          <a:p>
            <a:pPr lvl="3"/>
            <a:r>
              <a:rPr lang="es-CR" sz="5400" b="1" dirty="0">
                <a:solidFill>
                  <a:srgbClr val="00B050"/>
                </a:solidFill>
              </a:rPr>
              <a:t>Amenazas: </a:t>
            </a:r>
          </a:p>
          <a:p>
            <a:pPr lvl="3"/>
            <a:r>
              <a:rPr lang="es-CR" sz="4800" dirty="0"/>
              <a:t>-pobreza, abandono</a:t>
            </a:r>
          </a:p>
          <a:p>
            <a:pPr lvl="3"/>
            <a:r>
              <a:rPr lang="es-CR" sz="4800" dirty="0"/>
              <a:t>-desintegración familiar </a:t>
            </a:r>
          </a:p>
          <a:p>
            <a:pPr lvl="3"/>
            <a:r>
              <a:rPr lang="es-CR" sz="4800" dirty="0"/>
              <a:t>-salud, enfermedades </a:t>
            </a:r>
          </a:p>
          <a:p>
            <a:pPr lvl="3"/>
            <a:r>
              <a:rPr lang="es-CR" sz="4800" dirty="0"/>
              <a:t>-violencia, agresión, acoso  </a:t>
            </a:r>
          </a:p>
          <a:p>
            <a:pPr lvl="3"/>
            <a:r>
              <a:rPr lang="es-CR" sz="4800" dirty="0"/>
              <a:t>-comercio sexual</a:t>
            </a:r>
          </a:p>
          <a:p>
            <a:pPr lvl="3"/>
            <a:r>
              <a:rPr lang="es-CR" sz="4800" dirty="0"/>
              <a:t>-conflictos armados</a:t>
            </a:r>
          </a:p>
          <a:p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777906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"/>
            <a:ext cx="91440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/>
              <a:t> </a:t>
            </a:r>
            <a:r>
              <a:rPr lang="es-CR" sz="4400" b="1" dirty="0">
                <a:solidFill>
                  <a:srgbClr val="3333CC"/>
                </a:solidFill>
              </a:rPr>
              <a:t>2. Creación de equipos técnicos especializados </a:t>
            </a:r>
            <a:r>
              <a:rPr lang="es-CR" sz="4400" dirty="0"/>
              <a:t>para informes complementarios para el trámite procesal.</a:t>
            </a:r>
          </a:p>
          <a:p>
            <a:endParaRPr lang="es-CR" sz="4400" dirty="0"/>
          </a:p>
          <a:p>
            <a:r>
              <a:rPr lang="es-CR" sz="4400" b="1" dirty="0">
                <a:solidFill>
                  <a:srgbClr val="3333CC"/>
                </a:solidFill>
              </a:rPr>
              <a:t>3. abogados o defensores públicos </a:t>
            </a:r>
            <a:r>
              <a:rPr lang="es-CR" sz="4400" dirty="0"/>
              <a:t>especializados en todos los juzgados.</a:t>
            </a:r>
          </a:p>
          <a:p>
            <a:endParaRPr lang="es-CR" sz="4400" dirty="0"/>
          </a:p>
          <a:p>
            <a:r>
              <a:rPr lang="es-CR" sz="4400" b="1" dirty="0">
                <a:solidFill>
                  <a:srgbClr val="3333CC"/>
                </a:solidFill>
              </a:rPr>
              <a:t>4. Formación de la policía </a:t>
            </a:r>
            <a:r>
              <a:rPr lang="es-CR" sz="4400" dirty="0"/>
              <a:t>y del resto del personal vinculado.</a:t>
            </a:r>
          </a:p>
          <a:p>
            <a:r>
              <a:rPr lang="es-CR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2692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rgbClr val="3333CC"/>
                </a:solidFill>
              </a:rPr>
              <a:t>5. Ejecución de las medidas </a:t>
            </a:r>
            <a:r>
              <a:rPr lang="es-MX" sz="4400" dirty="0"/>
              <a:t>socio-educativas y de orientación  llegar a acuerdos con las entidades municipales, empresas públicas y con asociaciones sin ánimo de lucro  diseño de   programas y planes de trabajo individualizados</a:t>
            </a:r>
          </a:p>
          <a:p>
            <a:endParaRPr lang="es-MX" sz="4400" dirty="0"/>
          </a:p>
          <a:p>
            <a:r>
              <a:rPr lang="es-MX" sz="4400" b="1" dirty="0">
                <a:solidFill>
                  <a:srgbClr val="3333CC"/>
                </a:solidFill>
              </a:rPr>
              <a:t>6. Promover el conocimiento de la psicología infantil</a:t>
            </a:r>
            <a:r>
              <a:rPr lang="es-MX" sz="4400" dirty="0"/>
              <a:t>.</a:t>
            </a:r>
          </a:p>
          <a:p>
            <a:endParaRPr lang="es-MX" sz="3600" dirty="0"/>
          </a:p>
          <a:p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3916558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99392"/>
            <a:ext cx="91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4000" b="1" dirty="0">
                <a:solidFill>
                  <a:srgbClr val="3333CC"/>
                </a:solidFill>
              </a:rPr>
              <a:t>7. Valoración probatoria</a:t>
            </a:r>
            <a:r>
              <a:rPr lang="es-CR" sz="4000" dirty="0"/>
              <a:t>. Muchos casos una sola prueba: el relato de la víctima.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484784"/>
            <a:ext cx="89257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rgbClr val="3333CC"/>
                </a:solidFill>
              </a:rPr>
              <a:t>8. Información. </a:t>
            </a:r>
            <a:r>
              <a:rPr lang="es-MX" sz="4000" dirty="0"/>
              <a:t>materiales informativos  sobre:</a:t>
            </a:r>
          </a:p>
          <a:p>
            <a:endParaRPr lang="es-MX" sz="4000" dirty="0"/>
          </a:p>
          <a:p>
            <a:r>
              <a:rPr lang="es-MX" sz="4000" dirty="0"/>
              <a:t>-Derechos, funcionamiento de tribunales,  requisitos y características de los distintos procedimientos, en lenguaje sencillo. Informar existencia de medios y procesos alternativos de resolución de conflictos.</a:t>
            </a:r>
          </a:p>
        </p:txBody>
      </p:sp>
    </p:spTree>
    <p:extLst>
      <p:ext uri="{BB962C8B-B14F-4D97-AF65-F5344CB8AC3E}">
        <p14:creationId xmlns:p14="http://schemas.microsoft.com/office/powerpoint/2010/main" val="1448376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8847"/>
            <a:ext cx="92525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/>
              <a:t>-</a:t>
            </a:r>
            <a:r>
              <a:rPr lang="es-CR" sz="3600" dirty="0"/>
              <a:t>P</a:t>
            </a:r>
            <a:r>
              <a:rPr lang="es-MX" sz="3600" dirty="0"/>
              <a:t>rotección y seguridad  víctimas y testigos</a:t>
            </a:r>
          </a:p>
          <a:p>
            <a:endParaRPr lang="es-MX" sz="3600" dirty="0"/>
          </a:p>
          <a:p>
            <a:r>
              <a:rPr lang="es-MX" sz="3600" dirty="0"/>
              <a:t>- Información </a:t>
            </a:r>
            <a:r>
              <a:rPr lang="es-CR" sz="3600" dirty="0"/>
              <a:t>específica para mayores de 15 años que participan en procesos penales.</a:t>
            </a:r>
          </a:p>
          <a:p>
            <a:endParaRPr lang="es-CR" sz="3600" dirty="0"/>
          </a:p>
          <a:p>
            <a:r>
              <a:rPr lang="es-MX" sz="3600" dirty="0"/>
              <a:t>-Naturaleza de la actuación judicial, del rol  en proceso, resultados, consecuencias y  tipo de apoyo que brinda.</a:t>
            </a:r>
          </a:p>
          <a:p>
            <a:endParaRPr lang="es-MX" sz="3600" dirty="0"/>
          </a:p>
          <a:p>
            <a:r>
              <a:rPr lang="es-MX" sz="3600" dirty="0"/>
              <a:t>-Responsabilidad la participación en los procesos judiciales ya sea como usuarias, afectadas, víctimas, testigos, parte.</a:t>
            </a:r>
          </a:p>
          <a:p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1696501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27809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AGILIDAD DE LAS ACTUACIONES JUDICIALES</a:t>
            </a:r>
          </a:p>
        </p:txBody>
      </p:sp>
    </p:spTree>
    <p:extLst>
      <p:ext uri="{BB962C8B-B14F-4D97-AF65-F5344CB8AC3E}">
        <p14:creationId xmlns:p14="http://schemas.microsoft.com/office/powerpoint/2010/main" val="1948983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204864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dirty="0"/>
              <a:t> </a:t>
            </a:r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PARTICIPACIÓN  EN TODAS LAS </a:t>
            </a: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ETAPAS DEL PROCESO JUDICIAL</a:t>
            </a:r>
          </a:p>
        </p:txBody>
      </p:sp>
    </p:spTree>
    <p:extLst>
      <p:ext uri="{BB962C8B-B14F-4D97-AF65-F5344CB8AC3E}">
        <p14:creationId xmlns:p14="http://schemas.microsoft.com/office/powerpoint/2010/main" val="4212712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56793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ASISTENCIA TÉCNICO-JURÍDICA ESPECIALIZADA EN</a:t>
            </a: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MATERIA DE NIÑEZ Y ADOLESCENCIA</a:t>
            </a:r>
          </a:p>
        </p:txBody>
      </p:sp>
    </p:spTree>
    <p:extLst>
      <p:ext uri="{BB962C8B-B14F-4D97-AF65-F5344CB8AC3E}">
        <p14:creationId xmlns:p14="http://schemas.microsoft.com/office/powerpoint/2010/main" val="3354435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9675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R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JUSTICIA RESTAURATIVA </a:t>
            </a: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Y </a:t>
            </a: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RESOLUCIÓN ALTERNA DE CONFLICTOS</a:t>
            </a:r>
          </a:p>
        </p:txBody>
      </p:sp>
    </p:spTree>
    <p:extLst>
      <p:ext uri="{BB962C8B-B14F-4D97-AF65-F5344CB8AC3E}">
        <p14:creationId xmlns:p14="http://schemas.microsoft.com/office/powerpoint/2010/main" val="2294033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R" sz="4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CAPACITACIÓN </a:t>
            </a: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Y </a:t>
            </a: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SENSIBILIZACIÓN</a:t>
            </a:r>
          </a:p>
          <a:p>
            <a:pPr algn="ctr"/>
            <a:r>
              <a:rPr lang="es-CR" sz="4000" b="1" dirty="0">
                <a:solidFill>
                  <a:schemeClr val="accent5">
                    <a:lumMod val="75000"/>
                  </a:schemeClr>
                </a:solidFill>
              </a:rPr>
              <a:t> FUNCIONARIOS JUDICALES</a:t>
            </a:r>
          </a:p>
          <a:p>
            <a:endParaRPr lang="es-C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0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6000" b="1" dirty="0">
                <a:solidFill>
                  <a:srgbClr val="FF0000"/>
                </a:solidFill>
              </a:rPr>
              <a:t>POBREZA</a:t>
            </a:r>
          </a:p>
          <a:p>
            <a:r>
              <a:rPr lang="es-CR" sz="4400" dirty="0"/>
              <a:t>Derecho más vulnerado. Niega vida, salud, crecimiento, educación, oportunidades.  Los más afectados. </a:t>
            </a:r>
          </a:p>
          <a:p>
            <a:endParaRPr lang="es-CR" sz="4400" dirty="0"/>
          </a:p>
          <a:p>
            <a:r>
              <a:rPr lang="es-CR" sz="4400" dirty="0"/>
              <a:t>Derecho supervivencia y desarrollo </a:t>
            </a:r>
          </a:p>
          <a:p>
            <a:r>
              <a:rPr lang="es-CR" sz="4400" dirty="0"/>
              <a:t>de millones de niños y niñas es inexistente. </a:t>
            </a:r>
          </a:p>
        </p:txBody>
      </p:sp>
    </p:spTree>
    <p:extLst>
      <p:ext uri="{BB962C8B-B14F-4D97-AF65-F5344CB8AC3E}">
        <p14:creationId xmlns:p14="http://schemas.microsoft.com/office/powerpoint/2010/main" val="106650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88640"/>
            <a:ext cx="89644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0000"/>
                </a:solidFill>
              </a:rPr>
              <a:t>EVOLUCION</a:t>
            </a:r>
          </a:p>
          <a:p>
            <a:r>
              <a:rPr lang="es-MX" sz="4400" dirty="0"/>
              <a:t>En la Antigüedad nadie pensaba en ofrecer protección especial a los niños.</a:t>
            </a:r>
          </a:p>
          <a:p>
            <a:endParaRPr lang="es-MX" sz="4400" dirty="0"/>
          </a:p>
          <a:p>
            <a:r>
              <a:rPr lang="es-MX" sz="4400" dirty="0"/>
              <a:t>En la Edad Media, los niños eran considerados “adultos pequeños”.</a:t>
            </a:r>
          </a:p>
        </p:txBody>
      </p:sp>
    </p:spTree>
    <p:extLst>
      <p:ext uri="{BB962C8B-B14F-4D97-AF65-F5344CB8AC3E}">
        <p14:creationId xmlns:p14="http://schemas.microsoft.com/office/powerpoint/2010/main" val="359013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16632"/>
            <a:ext cx="8748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6000" b="1" dirty="0">
                <a:solidFill>
                  <a:srgbClr val="FF0000"/>
                </a:solidFill>
              </a:rPr>
              <a:t>EVOLUCION</a:t>
            </a:r>
          </a:p>
          <a:p>
            <a:endParaRPr lang="es-CR" sz="4800" dirty="0"/>
          </a:p>
          <a:p>
            <a:r>
              <a:rPr lang="es-CR" sz="5400" dirty="0"/>
              <a:t>antes del </a:t>
            </a:r>
            <a:r>
              <a:rPr lang="es-CR" sz="5400" b="1" dirty="0">
                <a:solidFill>
                  <a:srgbClr val="00B050"/>
                </a:solidFill>
              </a:rPr>
              <a:t>siglo XVI </a:t>
            </a:r>
            <a:r>
              <a:rPr lang="es-CR" sz="5400" dirty="0"/>
              <a:t>la infancia </a:t>
            </a:r>
          </a:p>
          <a:p>
            <a:r>
              <a:rPr lang="es-CR" sz="5400" dirty="0"/>
              <a:t>no existía como una categoría distinta a los adultos.</a:t>
            </a:r>
          </a:p>
        </p:txBody>
      </p:sp>
    </p:spTree>
    <p:extLst>
      <p:ext uri="{BB962C8B-B14F-4D97-AF65-F5344CB8AC3E}">
        <p14:creationId xmlns:p14="http://schemas.microsoft.com/office/powerpoint/2010/main" val="315888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88640"/>
            <a:ext cx="81003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6000" dirty="0"/>
              <a:t> </a:t>
            </a:r>
            <a:r>
              <a:rPr lang="es-CR" sz="6000" b="1" dirty="0">
                <a:solidFill>
                  <a:srgbClr val="FF0000"/>
                </a:solidFill>
              </a:rPr>
              <a:t>EVOLUCION</a:t>
            </a:r>
          </a:p>
          <a:p>
            <a:endParaRPr lang="es-CR" sz="4400" dirty="0"/>
          </a:p>
          <a:p>
            <a:r>
              <a:rPr lang="es-CR" sz="4800" b="1" dirty="0">
                <a:solidFill>
                  <a:srgbClr val="00B050"/>
                </a:solidFill>
              </a:rPr>
              <a:t>Siglo XVII:</a:t>
            </a:r>
          </a:p>
          <a:p>
            <a:r>
              <a:rPr lang="es-CR" sz="4800" dirty="0"/>
              <a:t>Occidente comienza a construir el concepto de infancia. </a:t>
            </a:r>
          </a:p>
        </p:txBody>
      </p:sp>
    </p:spTree>
    <p:extLst>
      <p:ext uri="{BB962C8B-B14F-4D97-AF65-F5344CB8AC3E}">
        <p14:creationId xmlns:p14="http://schemas.microsoft.com/office/powerpoint/2010/main" val="1171713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2101</Words>
  <Application>Microsoft Office PowerPoint</Application>
  <PresentationFormat>Presentación en pantalla (4:3)</PresentationFormat>
  <Paragraphs>284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2" baseType="lpstr">
      <vt:lpstr>Arial</vt:lpstr>
      <vt:lpstr>Calibri</vt:lpstr>
      <vt:lpstr>Microsoft Sans Serif</vt:lpstr>
      <vt:lpstr>Tema de Office</vt:lpstr>
      <vt:lpstr>LA EDAD  FACTOR DE VULNERABILIDAD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EDAD factor vulnerabilidad</dc:title>
  <dc:creator>Gonzalo</dc:creator>
  <cp:lastModifiedBy>Melissa Benavides Víquez</cp:lastModifiedBy>
  <cp:revision>74</cp:revision>
  <dcterms:created xsi:type="dcterms:W3CDTF">2018-10-23T10:01:05Z</dcterms:created>
  <dcterms:modified xsi:type="dcterms:W3CDTF">2019-02-27T17:58:32Z</dcterms:modified>
</cp:coreProperties>
</file>