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74" r:id="rId5"/>
    <p:sldId id="448" r:id="rId6"/>
    <p:sldId id="449" r:id="rId7"/>
    <p:sldId id="450" r:id="rId8"/>
    <p:sldId id="277" r:id="rId9"/>
    <p:sldId id="451" r:id="rId10"/>
    <p:sldId id="452" r:id="rId11"/>
    <p:sldId id="279" r:id="rId12"/>
    <p:sldId id="289" r:id="rId13"/>
    <p:sldId id="301" r:id="rId14"/>
    <p:sldId id="302" r:id="rId15"/>
    <p:sldId id="303" r:id="rId16"/>
    <p:sldId id="305" r:id="rId17"/>
    <p:sldId id="306" r:id="rId18"/>
    <p:sldId id="304" r:id="rId19"/>
    <p:sldId id="276" r:id="rId20"/>
    <p:sldId id="442" r:id="rId21"/>
    <p:sldId id="443" r:id="rId22"/>
    <p:sldId id="440" r:id="rId23"/>
    <p:sldId id="441" r:id="rId24"/>
    <p:sldId id="444" r:id="rId25"/>
    <p:sldId id="445" r:id="rId26"/>
    <p:sldId id="446" r:id="rId27"/>
    <p:sldId id="447" r:id="rId28"/>
    <p:sldId id="298" r:id="rId29"/>
  </p:sldIdLst>
  <p:sldSz cx="12192000" cy="6858000"/>
  <p:notesSz cx="6858000" cy="9144000"/>
  <p:custDataLst>
    <p:tags r:id="rId31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66"/>
    <a:srgbClr val="DBD445"/>
    <a:srgbClr val="D0AE50"/>
    <a:srgbClr val="0033A0"/>
    <a:srgbClr val="001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86418"/>
  </p:normalViewPr>
  <p:slideViewPr>
    <p:cSldViewPr snapToGrid="0" snapToObjects="1">
      <p:cViewPr varScale="1">
        <p:scale>
          <a:sx n="98" d="100"/>
          <a:sy n="98" d="100"/>
        </p:scale>
        <p:origin x="135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B74DB-BB14-0549-932A-8E295EC00509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23CC8-AFAD-CE4D-A9C6-54616C9F9D5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“c) La captación, el transporte, el traslado, la acogida o la recepción de un niño con fines de explotación se considerará “trata de personas” incluso cuando no se recurra a ninguno de los medios enunciados en el apartado a) del presente artículo;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Por ‘niño’ se entenderá toda persona menor de 18 años.”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4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60755E3-E38A-7746-B350-B2B27EB51D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66" y="5662253"/>
            <a:ext cx="2165867" cy="1080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482996B8-7758-924F-95A7-EA63DDAB7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146" y="1031563"/>
            <a:ext cx="996970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FD3C252-914E-9945-8B43-6C3ECB129E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11146" y="2357126"/>
            <a:ext cx="9969708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 </a:t>
            </a:r>
          </a:p>
        </p:txBody>
      </p:sp>
    </p:spTree>
    <p:extLst>
      <p:ext uri="{BB962C8B-B14F-4D97-AF65-F5344CB8AC3E}">
        <p14:creationId xmlns:p14="http://schemas.microsoft.com/office/powerpoint/2010/main" val="18664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1875"/>
            <a:ext cx="12192000" cy="6170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CAA1689-C07E-BF4E-A678-768B607FE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A100D752-4660-364F-8192-DAEA4BED2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B43293-C0FA-2244-8FA3-75ADC8627E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65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182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6626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6626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A406E9-BDBA-F242-811F-8BFC4DD3CD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22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8DF5BA7-04D4-DF48-9230-5E261088F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1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DAAE9EE-5CC9-1E49-8C69-38DC128B57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9"/>
          </a:xfrm>
          <a:prstGeom prst="rect">
            <a:avLst/>
          </a:prstGeom>
        </p:spPr>
      </p:pic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F71DDF9B-7F04-BD4A-B0B7-0ED76E378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91938"/>
            <a:ext cx="5157787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E99B60-6C3E-9D4A-A88B-B459B2ED8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91938"/>
            <a:ext cx="5183188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E0A582B-5D35-2D4E-913F-8ADA140BB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7882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C1BB9-6455-E145-91B9-D4B2B698F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2C7FD4-33D8-3648-BA68-32730B136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137189-CEDA-0547-8741-371F77C22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8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FD6D3-5F3F-0C4B-BB45-EA233823B7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673CAF2-56B5-5E40-9BAF-D3D120DCC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189EC70-CD90-A243-9D22-146F01B2DEA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93456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4949B8A-D5C6-534C-9C33-C53B816160D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7129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256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65126"/>
            <a:ext cx="5157787" cy="5824538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365126"/>
            <a:ext cx="5157787" cy="5824537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512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31CBA-B20B-3B44-92AD-C4C1538BE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836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7FD40D-CD9E-B346-A121-7FD5CB441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142FA6-4661-C647-8BD5-D71B25FDAD3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690688"/>
            <a:ext cx="10547195" cy="4397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822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S 3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81890"/>
            <a:ext cx="10655526" cy="4868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9C59DD-81CC-D64B-B88B-C5A1B3664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70CD4834-D61F-BE42-9FB3-AC0D67700F5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071356"/>
            <a:ext cx="10655526" cy="567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D36377A0-B2FC-254C-B4EF-774D513C878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535014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F356E3C4-9C77-D243-8888-15D21EA3F41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230240" y="4719150"/>
            <a:ext cx="3336327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Espace réservé de l’image 2">
            <a:extLst>
              <a:ext uri="{FF2B5EF4-FFF2-40B4-BE49-F238E27FC236}">
                <a16:creationId xmlns:a16="http://schemas.microsoft.com/office/drawing/2014/main" id="{27317210-FA97-8749-A8C5-095DB53F4D60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30241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14" name="Espace réservé de l’image 2">
            <a:extLst>
              <a:ext uri="{FF2B5EF4-FFF2-40B4-BE49-F238E27FC236}">
                <a16:creationId xmlns:a16="http://schemas.microsoft.com/office/drawing/2014/main" id="{C858CE35-B425-0E4A-B5C1-C67DB99544F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535014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08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938847E-E6A3-5343-8CEC-B52DD40203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81105880-5E6B-6E4A-B5C9-CBC0DE9DFD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49337" y="702527"/>
            <a:ext cx="6936057" cy="5166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3D1123D-9FE3-614F-B1DF-38815C374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02527"/>
            <a:ext cx="3375374" cy="1137424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802082E6-4899-044F-92CE-0470567E9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37537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78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85970F-249C-E843-9EEF-B8D3A87D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itre 7">
            <a:extLst>
              <a:ext uri="{FF2B5EF4-FFF2-40B4-BE49-F238E27FC236}">
                <a16:creationId xmlns:a16="http://schemas.microsoft.com/office/drawing/2014/main" id="{B98E281D-7976-CF46-98CA-4B5AAEEF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2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62" r:id="rId5"/>
    <p:sldLayoutId id="2147483661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DE5B00F-AD5B-CC4C-848A-48CDD9EBE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CONTEXTO MESOAMERICANO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46E6403-E7B9-B84E-9EC4-577D18E94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5121" y="2117640"/>
            <a:ext cx="9969708" cy="1500187"/>
          </a:xfrm>
        </p:spPr>
        <p:txBody>
          <a:bodyPr/>
          <a:lstStyle/>
          <a:p>
            <a:r>
              <a:rPr lang="en-US" dirty="0"/>
              <a:t>Los </a:t>
            </a:r>
            <a:r>
              <a:rPr lang="en-US" dirty="0" err="1"/>
              <a:t>grandes</a:t>
            </a:r>
            <a:r>
              <a:rPr lang="en-US" dirty="0"/>
              <a:t> </a:t>
            </a:r>
            <a:r>
              <a:rPr lang="en-US" dirty="0" err="1"/>
              <a:t>retos</a:t>
            </a:r>
            <a:r>
              <a:rPr lang="en-US" dirty="0"/>
              <a:t> para la </a:t>
            </a:r>
            <a:r>
              <a:rPr lang="en-US" dirty="0" err="1"/>
              <a:t>protección</a:t>
            </a:r>
            <a:r>
              <a:rPr lang="en-US" dirty="0"/>
              <a:t>, </a:t>
            </a:r>
            <a:r>
              <a:rPr lang="en-US" dirty="0" err="1"/>
              <a:t>seguridad</a:t>
            </a:r>
            <a:r>
              <a:rPr lang="en-US" dirty="0"/>
              <a:t> e </a:t>
            </a:r>
            <a:r>
              <a:rPr lang="en-US" dirty="0" err="1"/>
              <a:t>integración</a:t>
            </a:r>
            <a:r>
              <a:rPr lang="en-US" dirty="0"/>
              <a:t> de </a:t>
            </a:r>
            <a:r>
              <a:rPr lang="en-US" dirty="0" err="1"/>
              <a:t>niños</a:t>
            </a:r>
            <a:r>
              <a:rPr lang="en-US" dirty="0"/>
              <a:t>, </a:t>
            </a:r>
            <a:r>
              <a:rPr lang="en-US" dirty="0" err="1"/>
              <a:t>niñas</a:t>
            </a:r>
            <a:r>
              <a:rPr lang="en-US" dirty="0"/>
              <a:t> y </a:t>
            </a:r>
            <a:r>
              <a:rPr lang="en-US" dirty="0" err="1"/>
              <a:t>adolescentes</a:t>
            </a:r>
            <a:r>
              <a:rPr lang="en-US" dirty="0"/>
              <a:t> en </a:t>
            </a:r>
            <a:r>
              <a:rPr lang="en-US" dirty="0" err="1"/>
              <a:t>contextos</a:t>
            </a:r>
            <a:r>
              <a:rPr lang="en-US" dirty="0"/>
              <a:t> de </a:t>
            </a:r>
            <a:r>
              <a:rPr lang="en-US" dirty="0" err="1"/>
              <a:t>migración</a:t>
            </a:r>
            <a:r>
              <a:rPr lang="en-US" dirty="0"/>
              <a:t> y </a:t>
            </a:r>
            <a:r>
              <a:rPr lang="en-US" dirty="0" err="1"/>
              <a:t>refugio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58E95-CC7A-48DE-89CF-B6C1DFA2FA28}"/>
              </a:ext>
            </a:extLst>
          </p:cNvPr>
          <p:cNvSpPr txBox="1"/>
          <p:nvPr/>
        </p:nvSpPr>
        <p:spPr>
          <a:xfrm>
            <a:off x="7837715" y="6042788"/>
            <a:ext cx="404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>
                <a:solidFill>
                  <a:schemeClr val="bg1"/>
                </a:solidFill>
              </a:rPr>
              <a:t>Graciela Incer, Especialista Técnica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673AA0-B63E-4D6D-96C1-3E96BD5AE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866" y="3033484"/>
            <a:ext cx="3920218" cy="26134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0299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E02CC-38B7-43ED-8A28-430A1333D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tx1"/>
                </a:solidFill>
              </a:rPr>
              <a:t>Proteger a NNA de explotación y violencia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8DFC3-3BC4-4877-9511-D6982D9592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45" r="23436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1E6B-333F-48B3-90C7-2EEEBDB7684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200">
                <a:latin typeface="+mn-lt"/>
              </a:rPr>
              <a:t>Introducir medidas para fortalecer los sistemas de protección infantil (colaboración con profesionales y ONGS)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200">
                <a:latin typeface="+mn-lt"/>
              </a:rPr>
              <a:t>Frenar la trata de personas (mejorar la aplicación de leyes, designación de tutores calificados, mejora del acceso a asistencia jurídica)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200">
                <a:latin typeface="+mn-lt"/>
              </a:rPr>
              <a:t>Garantizar que NNA y sus familias no vuelvan a ser perseguidos o se expongan a la violencia (los gobiernos deberían establecer directrices más claras para los funcionarios cuando tienen que establecer el estatuto de migración de los niños)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61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E02CC-38B7-43ED-8A28-430A1333D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tx1"/>
                </a:solidFill>
              </a:rPr>
              <a:t>Acabar con la detención de NNA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1E6B-333F-48B3-90C7-2EEEBDB7684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825625"/>
            <a:ext cx="671474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</a:rPr>
              <a:t>Introducir alternativas prácticas a la detención: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</a:rPr>
              <a:t>La entrega de pasaportes en combinación con la obligación de realizar informes asiduos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</a:rPr>
              <a:t>El nombramiento de garantes o consignatarios que podrían ser familiares o colaboradores de su comunidad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</a:rPr>
              <a:t>La provisión de atención de guarda y alojamiento independiente tutelado a los niños separados y no acompañados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</a:rPr>
              <a:t>El registro obligatorio con las autoridades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1A510-69F6-4B60-BBAA-69BDF261EB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59" r="26019" b="3"/>
          <a:stretch/>
        </p:blipFill>
        <p:spPr>
          <a:xfrm>
            <a:off x="8037576" y="1904281"/>
            <a:ext cx="3374810" cy="42726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656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E02CC-38B7-43ED-8A28-430A1333D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tx1"/>
                </a:solidFill>
              </a:rPr>
              <a:t>Mantener unidas a las familias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AD930-2D28-43AC-90B8-CFC0E24640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23" r="14457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1E6B-333F-48B3-90C7-2EEEBDB7684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n-lt"/>
              </a:rPr>
              <a:t>Elaborar</a:t>
            </a:r>
            <a:r>
              <a:rPr lang="en-US" sz="2400" dirty="0">
                <a:latin typeface="+mn-lt"/>
              </a:rPr>
              <a:t> una </a:t>
            </a:r>
            <a:r>
              <a:rPr lang="en-US" sz="2400" dirty="0" err="1">
                <a:latin typeface="+mn-lt"/>
              </a:rPr>
              <a:t>orientación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normativa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clara</a:t>
            </a:r>
            <a:r>
              <a:rPr lang="en-US" sz="2400" dirty="0">
                <a:latin typeface="+mn-lt"/>
              </a:rPr>
              <a:t> para </a:t>
            </a:r>
            <a:r>
              <a:rPr lang="en-US" sz="2400" dirty="0" err="1">
                <a:latin typeface="+mn-lt"/>
              </a:rPr>
              <a:t>evitar</a:t>
            </a:r>
            <a:r>
              <a:rPr lang="en-US" sz="2400" dirty="0">
                <a:latin typeface="+mn-lt"/>
              </a:rPr>
              <a:t> la </a:t>
            </a:r>
            <a:r>
              <a:rPr lang="en-US" sz="2400" dirty="0" err="1">
                <a:latin typeface="+mn-lt"/>
              </a:rPr>
              <a:t>separación</a:t>
            </a:r>
            <a:r>
              <a:rPr lang="en-US" sz="2400" dirty="0">
                <a:latin typeface="+mn-lt"/>
              </a:rPr>
              <a:t> de los </a:t>
            </a:r>
            <a:r>
              <a:rPr lang="en-US" sz="2400" dirty="0" err="1">
                <a:latin typeface="+mn-lt"/>
              </a:rPr>
              <a:t>niños</a:t>
            </a:r>
            <a:r>
              <a:rPr lang="en-US" sz="2400" dirty="0">
                <a:latin typeface="+mn-lt"/>
              </a:rPr>
              <a:t> y sus padres </a:t>
            </a:r>
            <a:r>
              <a:rPr lang="en-US" sz="2400" dirty="0" err="1">
                <a:latin typeface="+mn-lt"/>
              </a:rPr>
              <a:t>durante</a:t>
            </a:r>
            <a:r>
              <a:rPr lang="en-US" sz="2400" dirty="0">
                <a:latin typeface="+mn-lt"/>
              </a:rPr>
              <a:t> los </a:t>
            </a:r>
            <a:r>
              <a:rPr lang="en-US" sz="2400" dirty="0" err="1">
                <a:latin typeface="+mn-lt"/>
              </a:rPr>
              <a:t>controles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fronterizos</a:t>
            </a:r>
            <a:r>
              <a:rPr lang="en-US" sz="2400" dirty="0">
                <a:latin typeface="+mn-lt"/>
              </a:rPr>
              <a:t> 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n-lt"/>
              </a:rPr>
              <a:t>Acelerar</a:t>
            </a:r>
            <a:r>
              <a:rPr lang="en-US" sz="2400" dirty="0">
                <a:latin typeface="+mn-lt"/>
              </a:rPr>
              <a:t> los </a:t>
            </a:r>
            <a:r>
              <a:rPr lang="en-US" sz="2400" dirty="0" err="1">
                <a:latin typeface="+mn-lt"/>
              </a:rPr>
              <a:t>trámites</a:t>
            </a:r>
            <a:r>
              <a:rPr lang="en-US" sz="2400" dirty="0">
                <a:latin typeface="+mn-lt"/>
              </a:rPr>
              <a:t> y </a:t>
            </a:r>
            <a:r>
              <a:rPr lang="en-US" sz="2400" dirty="0" err="1">
                <a:latin typeface="+mn-lt"/>
              </a:rPr>
              <a:t>facilitar</a:t>
            </a:r>
            <a:r>
              <a:rPr lang="en-US" sz="2400" dirty="0">
                <a:latin typeface="+mn-lt"/>
              </a:rPr>
              <a:t> la </a:t>
            </a:r>
            <a:r>
              <a:rPr lang="en-US" sz="2400" dirty="0" err="1">
                <a:latin typeface="+mn-lt"/>
              </a:rPr>
              <a:t>reunificación</a:t>
            </a:r>
            <a:r>
              <a:rPr lang="en-US" sz="2400" dirty="0">
                <a:latin typeface="+mn-lt"/>
              </a:rPr>
              <a:t> de los </a:t>
            </a:r>
            <a:r>
              <a:rPr lang="en-US" sz="2400" dirty="0" err="1">
                <a:latin typeface="+mn-lt"/>
              </a:rPr>
              <a:t>niños</a:t>
            </a:r>
            <a:r>
              <a:rPr lang="en-US" sz="2400" dirty="0">
                <a:latin typeface="+mn-lt"/>
              </a:rPr>
              <a:t> con sus </a:t>
            </a:r>
            <a:r>
              <a:rPr lang="en-US" sz="2400" dirty="0" err="1">
                <a:latin typeface="+mn-lt"/>
              </a:rPr>
              <a:t>familias</a:t>
            </a:r>
            <a:r>
              <a:rPr lang="en-US" sz="2400" dirty="0">
                <a:latin typeface="+mn-lt"/>
              </a:rPr>
              <a:t> 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n-lt"/>
              </a:rPr>
              <a:t>Brindar</a:t>
            </a:r>
            <a:r>
              <a:rPr lang="en-US" sz="2400" dirty="0">
                <a:latin typeface="+mn-lt"/>
              </a:rPr>
              <a:t> una </a:t>
            </a:r>
            <a:r>
              <a:rPr lang="en-US" sz="2400" dirty="0" err="1">
                <a:latin typeface="+mn-lt"/>
              </a:rPr>
              <a:t>identificación</a:t>
            </a:r>
            <a:r>
              <a:rPr lang="en-US" sz="2400" dirty="0">
                <a:latin typeface="+mn-lt"/>
              </a:rPr>
              <a:t> a NNA de padres </a:t>
            </a:r>
            <a:r>
              <a:rPr lang="en-US" sz="2400" dirty="0" err="1">
                <a:latin typeface="+mn-lt"/>
              </a:rPr>
              <a:t>migrantes</a:t>
            </a:r>
            <a:r>
              <a:rPr lang="en-US" sz="2400" dirty="0">
                <a:latin typeface="+mn-lt"/>
              </a:rPr>
              <a:t> (para acceder a los </a:t>
            </a:r>
            <a:r>
              <a:rPr lang="en-US" sz="2400" dirty="0" err="1">
                <a:latin typeface="+mn-lt"/>
              </a:rPr>
              <a:t>servicios</a:t>
            </a:r>
            <a:r>
              <a:rPr lang="en-US" sz="2400" dirty="0">
                <a:latin typeface="+mn-lt"/>
              </a:rPr>
              <a:t> y no ser </a:t>
            </a:r>
            <a:r>
              <a:rPr lang="en-US" sz="2400" dirty="0" err="1">
                <a:latin typeface="+mn-lt"/>
              </a:rPr>
              <a:t>apátridas</a:t>
            </a:r>
            <a:r>
              <a:rPr lang="en-US" sz="2400" dirty="0">
                <a:latin typeface="+mn-lt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774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9E02CC-38B7-43ED-8A28-430A1333D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>
                <a:solidFill>
                  <a:srgbClr val="000000"/>
                </a:solidFill>
              </a:rPr>
              <a:t>Proveer educación, salud y otros servicios de calidad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F9C9B-D913-499F-965B-8C949FF193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2763" r="29640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1E6B-333F-48B3-90C7-2EEEBDB7684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+mn-lt"/>
              </a:rPr>
              <a:t>Proporcionar educación, salud, refugio, nutrición, agua y saneamiento y acceso a ayuda jurídica y psicosocial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  <a:latin typeface="+mn-lt"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+mn-lt"/>
              </a:rPr>
              <a:t>La condición de migrante de un niño, incluso cuando vive en una comunidad de acogida, no debería suponer un obstáculo para poder acceder a servicios esenciales.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826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E02CC-38B7-43ED-8A28-430A1333D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tx1"/>
                </a:solidFill>
              </a:rPr>
              <a:t>Abordar las causas subyacentes de la migración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A0279C-F24C-4E09-A389-B5276CA16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82" r="3169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1E6B-333F-48B3-90C7-2EEEBDB7684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200">
                <a:latin typeface="+mn-lt"/>
              </a:rPr>
              <a:t>Violencia, pobreza y falta de oportunidades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200">
                <a:latin typeface="+mn-lt"/>
              </a:rPr>
              <a:t>Aumentar el acceso a la educación y a la protección social 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200">
                <a:latin typeface="+mn-lt"/>
              </a:rPr>
              <a:t>Incrementar las posibilidades de que las familias tengan ingresos y los jóvenes encuentren empleo 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200">
                <a:latin typeface="+mn-lt"/>
              </a:rPr>
              <a:t>Fortalecer el Estado de Derecho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200">
                <a:latin typeface="+mn-lt"/>
              </a:rPr>
              <a:t>Los gobiernos deberían facilitar el diálogo comunitario y su compromiso para lograr una sociedad más inclusiva y tolerante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200">
                <a:latin typeface="+mn-lt"/>
              </a:rPr>
              <a:t>Medidas contra la violencia de las pandillas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94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2439-5A63-4DA1-B68A-20146F14F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>
                <a:solidFill>
                  <a:schemeClr val="tx1"/>
                </a:solidFill>
              </a:rPr>
              <a:t>Combatir la xenofobia, la discriminación y la marginación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CA5E7-90CD-4F3F-A45B-EA651D2FFC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8" r="2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4A4AF-6CB8-4658-B4A2-DBB33B5D315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200">
                <a:latin typeface="+mn-lt"/>
              </a:rPr>
              <a:t>Estados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200">
                <a:latin typeface="+mn-lt"/>
              </a:rPr>
              <a:t>Comunidades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200">
                <a:latin typeface="+mn-lt"/>
              </a:rPr>
              <a:t>ONGs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200">
                <a:latin typeface="+mn-lt"/>
              </a:rPr>
              <a:t>Sector privado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200">
                <a:latin typeface="+mn-lt"/>
              </a:rPr>
              <a:t>Líderes políticos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200">
                <a:latin typeface="+mn-lt"/>
              </a:rPr>
              <a:t>Grupos religiosos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200">
              <a:latin typeface="+mn-lt"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200">
                <a:latin typeface="+mn-lt"/>
              </a:rPr>
              <a:t>Campañas de concientización, sensibilización y prevención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02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A4A495-AC07-4CC4-AC44-C9433DB46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858" y="163500"/>
            <a:ext cx="10515600" cy="1106836"/>
          </a:xfrm>
        </p:spPr>
        <p:txBody>
          <a:bodyPr>
            <a:normAutofit/>
          </a:bodyPr>
          <a:lstStyle/>
          <a:p>
            <a:r>
              <a:rPr lang="es-CR" dirty="0"/>
              <a:t>Definición y vínculo con la migración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2E603D-ABCD-4554-8C58-5C2374C42A5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22031" y="1250285"/>
            <a:ext cx="7948246" cy="4890797"/>
          </a:xfrm>
        </p:spPr>
        <p:txBody>
          <a:bodyPr>
            <a:normAutofit lnSpcReduction="10000"/>
          </a:bodyPr>
          <a:lstStyle/>
          <a:p>
            <a:r>
              <a:rPr lang="es-CR" sz="3200" b="1" dirty="0">
                <a:solidFill>
                  <a:schemeClr val="accent3">
                    <a:lumMod val="50000"/>
                  </a:schemeClr>
                </a:solidFill>
              </a:rPr>
              <a:t>TRATA DE PERSONAS EN NNA (TDP)</a:t>
            </a:r>
          </a:p>
          <a:p>
            <a:r>
              <a:rPr lang="es-CR" dirty="0"/>
              <a:t>La captación, el transporte, el traslado, la acogida o la recepción de personas, </a:t>
            </a:r>
          </a:p>
          <a:p>
            <a:endParaRPr lang="es-CR" dirty="0"/>
          </a:p>
          <a:p>
            <a:r>
              <a:rPr lang="es-CR" dirty="0"/>
              <a:t>recurriendo a la amenaza o al uso de la fuerza u otras formas de coacción, al rapto, al fraude, al engaño, al abuso de poder o de una situación de vulnerabilidad o a la concesión o recepción de pagos o beneficios para obtener el consentimiento de una persona que tenga autoridad sobre otra,</a:t>
            </a:r>
          </a:p>
          <a:p>
            <a:endParaRPr lang="es-CR" dirty="0"/>
          </a:p>
          <a:p>
            <a:r>
              <a:rPr lang="es-CR" dirty="0"/>
              <a:t> con fines de explotación.</a:t>
            </a:r>
          </a:p>
          <a:p>
            <a:endParaRPr lang="es-CR" dirty="0"/>
          </a:p>
          <a:p>
            <a:endParaRPr lang="es-CR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604646-7C7B-48AF-A624-85FBF61DC5B9}"/>
              </a:ext>
            </a:extLst>
          </p:cNvPr>
          <p:cNvSpPr/>
          <p:nvPr/>
        </p:nvSpPr>
        <p:spPr>
          <a:xfrm>
            <a:off x="8470760" y="1557495"/>
            <a:ext cx="3054699" cy="1004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9F5E8A-BBE8-4541-88D5-ABFAA3886C93}"/>
              </a:ext>
            </a:extLst>
          </p:cNvPr>
          <p:cNvSpPr txBox="1"/>
          <p:nvPr/>
        </p:nvSpPr>
        <p:spPr>
          <a:xfrm>
            <a:off x="8721969" y="1678075"/>
            <a:ext cx="263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600" dirty="0">
                <a:solidFill>
                  <a:schemeClr val="bg1"/>
                </a:solidFill>
              </a:rPr>
              <a:t>ACTOS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2BF776-419A-46E2-8D1B-E836722B6B40}"/>
              </a:ext>
            </a:extLst>
          </p:cNvPr>
          <p:cNvSpPr/>
          <p:nvPr/>
        </p:nvSpPr>
        <p:spPr>
          <a:xfrm>
            <a:off x="8470759" y="3304104"/>
            <a:ext cx="3054699" cy="100483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13A974-145F-4E52-A9EC-C513F126AB47}"/>
              </a:ext>
            </a:extLst>
          </p:cNvPr>
          <p:cNvSpPr txBox="1"/>
          <p:nvPr/>
        </p:nvSpPr>
        <p:spPr>
          <a:xfrm>
            <a:off x="8721969" y="3483355"/>
            <a:ext cx="2532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600" dirty="0">
                <a:solidFill>
                  <a:schemeClr val="bg1"/>
                </a:solidFill>
              </a:rPr>
              <a:t>MEDIOS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D1678DD-875D-495C-AD30-BA2C4A81B012}"/>
              </a:ext>
            </a:extLst>
          </p:cNvPr>
          <p:cNvSpPr/>
          <p:nvPr/>
        </p:nvSpPr>
        <p:spPr>
          <a:xfrm>
            <a:off x="8510534" y="5050713"/>
            <a:ext cx="3054699" cy="1004835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A40A3D-23FB-448A-9991-31A152653B2B}"/>
              </a:ext>
            </a:extLst>
          </p:cNvPr>
          <p:cNvSpPr txBox="1"/>
          <p:nvPr/>
        </p:nvSpPr>
        <p:spPr>
          <a:xfrm>
            <a:off x="8681775" y="5179925"/>
            <a:ext cx="2532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600" dirty="0">
                <a:solidFill>
                  <a:schemeClr val="bg1"/>
                </a:solidFill>
              </a:rPr>
              <a:t>FINES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6A10DB-C0B4-4960-AC52-CF0029AA9F00}"/>
              </a:ext>
            </a:extLst>
          </p:cNvPr>
          <p:cNvSpPr txBox="1"/>
          <p:nvPr/>
        </p:nvSpPr>
        <p:spPr>
          <a:xfrm>
            <a:off x="7084194" y="6217920"/>
            <a:ext cx="5107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000" dirty="0"/>
              <a:t>Protocolo para prevenir, reprimir y sancionar la trata de personas, especialmente mujeres y niños, que complementa la Convención de las Naciones Unidas contra la Delincuencia Organizada Transnacional (2000)</a:t>
            </a:r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D21993FF-799A-4E9A-8E76-0555630550FC}"/>
              </a:ext>
            </a:extLst>
          </p:cNvPr>
          <p:cNvSpPr/>
          <p:nvPr/>
        </p:nvSpPr>
        <p:spPr>
          <a:xfrm>
            <a:off x="8996971" y="3031688"/>
            <a:ext cx="1901792" cy="154966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35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43A9E-A6BE-4863-AE40-D8D753F4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b="1" dirty="0"/>
              <a:t>Estadísticas mundiales y regionales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9AD9AC-FF02-4811-8763-7E2354A68814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/>
          <a:stretch>
            <a:fillRect/>
          </a:stretch>
        </p:blipFill>
        <p:spPr>
          <a:xfrm>
            <a:off x="634198" y="1577458"/>
            <a:ext cx="3832524" cy="30426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8680C6-D2C6-4938-BF2A-61E39301E658}"/>
              </a:ext>
            </a:extLst>
          </p:cNvPr>
          <p:cNvSpPr txBox="1"/>
          <p:nvPr/>
        </p:nvSpPr>
        <p:spPr>
          <a:xfrm>
            <a:off x="634198" y="5062871"/>
            <a:ext cx="3966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b="1" dirty="0"/>
              <a:t>30% de las víctimas de trata detectadas a nivel mundial son NNA (23% niñas y 7% niños)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975C45-91C7-4B82-B897-32992A8CA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544" y="1471962"/>
            <a:ext cx="6536255" cy="3320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323D3F-5FD7-42C7-8794-406F303B6E7C}"/>
              </a:ext>
            </a:extLst>
          </p:cNvPr>
          <p:cNvSpPr txBox="1"/>
          <p:nvPr/>
        </p:nvSpPr>
        <p:spPr>
          <a:xfrm>
            <a:off x="5575599" y="5062872"/>
            <a:ext cx="5982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En comparación con otras regiones, en CA y El Caribe predominan las niñas, de forma sobresaliente (aprox. 55%)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469F1A-52E9-4F1F-872A-D99AF46F1966}"/>
              </a:ext>
            </a:extLst>
          </p:cNvPr>
          <p:cNvSpPr txBox="1"/>
          <p:nvPr/>
        </p:nvSpPr>
        <p:spPr>
          <a:xfrm>
            <a:off x="7344076" y="6112042"/>
            <a:ext cx="4446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dirty="0"/>
              <a:t>Fuente: UNODC (2018) Reporte global sobre trata de personas.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2196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15F252-E350-42B7-B5C7-CB22CCA00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348" y="0"/>
            <a:ext cx="9945303" cy="58121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0B94DF-2460-40AC-9B63-D4DAC7421EE6}"/>
              </a:ext>
            </a:extLst>
          </p:cNvPr>
          <p:cNvSpPr txBox="1"/>
          <p:nvPr/>
        </p:nvSpPr>
        <p:spPr>
          <a:xfrm>
            <a:off x="6602930" y="5158019"/>
            <a:ext cx="5197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dirty="0"/>
              <a:t>En AL, la mayoría de víctimas detectadas son mujeres, tratadas con fines de explotación sexual.  En CA hay gran concentración de niñas.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DFA6C-06BA-4508-85F1-E6D5A45E85BE}"/>
              </a:ext>
            </a:extLst>
          </p:cNvPr>
          <p:cNvSpPr txBox="1"/>
          <p:nvPr/>
        </p:nvSpPr>
        <p:spPr>
          <a:xfrm>
            <a:off x="7353701" y="6389041"/>
            <a:ext cx="4446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dirty="0"/>
              <a:t>Fuente: UNODC (2018) Reporte global sobre trata de personas.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D3D344-6F31-4CA5-A5F4-AFFC8175883C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/>
          <a:stretch>
            <a:fillRect/>
          </a:stretch>
        </p:blipFill>
        <p:spPr>
          <a:xfrm>
            <a:off x="312852" y="1007500"/>
            <a:ext cx="3762747" cy="2537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F4D21A-1E62-47B6-9753-FDB60ACCB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876" y="1042316"/>
            <a:ext cx="3611417" cy="25370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B53997-282B-4A28-8D0B-118424F347D9}"/>
              </a:ext>
            </a:extLst>
          </p:cNvPr>
          <p:cNvSpPr txBox="1"/>
          <p:nvPr/>
        </p:nvSpPr>
        <p:spPr>
          <a:xfrm>
            <a:off x="721895" y="4176244"/>
            <a:ext cx="106319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R" sz="2400" dirty="0"/>
              <a:t>En CA y Caribe, la mayoría de víctimas detectadas fueron niñas (junto con las mujeres, representan el 80% de las víctimas en la región) (2016)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R" sz="2400" dirty="0"/>
              <a:t>Los NNA representan el 66% de las víctimas de trata </a:t>
            </a:r>
            <a:r>
              <a:rPr lang="es-CR" sz="2400" dirty="0" err="1"/>
              <a:t>detectadasen</a:t>
            </a:r>
            <a:r>
              <a:rPr lang="es-CR" sz="2400" dirty="0"/>
              <a:t> CA y Caribe, una de las tasas más altas del mundo (2016)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R" sz="2400" dirty="0"/>
              <a:t>En América del Sur, 37% de las víctimas de trata detectadas son NNA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9E80E7-F6EA-4C16-96B6-921F0030B17F}"/>
              </a:ext>
            </a:extLst>
          </p:cNvPr>
          <p:cNvSpPr txBox="1"/>
          <p:nvPr/>
        </p:nvSpPr>
        <p:spPr>
          <a:xfrm>
            <a:off x="2521819" y="1042316"/>
            <a:ext cx="155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CA y Caribe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37D266-B7E6-4E20-B021-EDD3CD41022A}"/>
              </a:ext>
            </a:extLst>
          </p:cNvPr>
          <p:cNvSpPr txBox="1"/>
          <p:nvPr/>
        </p:nvSpPr>
        <p:spPr>
          <a:xfrm>
            <a:off x="6133236" y="1126156"/>
            <a:ext cx="158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Norteamérica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E3D742-C46E-405F-A737-133E4D1411BC}"/>
              </a:ext>
            </a:extLst>
          </p:cNvPr>
          <p:cNvSpPr txBox="1"/>
          <p:nvPr/>
        </p:nvSpPr>
        <p:spPr>
          <a:xfrm>
            <a:off x="9914021" y="2042421"/>
            <a:ext cx="185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América del Sur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6B8A600-8926-4CD8-9439-2FD1DBC24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9815" y="1007500"/>
            <a:ext cx="3689446" cy="26193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4A88F7-3370-4FF5-9271-60D6406795BB}"/>
              </a:ext>
            </a:extLst>
          </p:cNvPr>
          <p:cNvSpPr txBox="1"/>
          <p:nvPr/>
        </p:nvSpPr>
        <p:spPr>
          <a:xfrm>
            <a:off x="9914021" y="1102094"/>
            <a:ext cx="171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América del Sur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D341FA-DA11-4DC0-8D79-72DE74D69E95}"/>
              </a:ext>
            </a:extLst>
          </p:cNvPr>
          <p:cNvSpPr txBox="1"/>
          <p:nvPr/>
        </p:nvSpPr>
        <p:spPr>
          <a:xfrm>
            <a:off x="7561102" y="6250541"/>
            <a:ext cx="4446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dirty="0"/>
              <a:t>Fuente: UNODC (2018) Reporte global sobre trata de personas.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AFCEF8-8AEE-4D1A-ABC5-EBB43467579A}"/>
              </a:ext>
            </a:extLst>
          </p:cNvPr>
          <p:cNvSpPr txBox="1"/>
          <p:nvPr/>
        </p:nvSpPr>
        <p:spPr>
          <a:xfrm>
            <a:off x="2723949" y="96252"/>
            <a:ext cx="665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>
                <a:solidFill>
                  <a:schemeClr val="tx2"/>
                </a:solidFill>
              </a:rPr>
              <a:t>Estadísticas en Las Américas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25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y in white and red V-neck shirt in front of black backpack">
            <a:extLst>
              <a:ext uri="{FF2B5EF4-FFF2-40B4-BE49-F238E27FC236}">
                <a16:creationId xmlns:a16="http://schemas.microsoft.com/office/drawing/2014/main" id="{00E28790-F789-4827-9E94-C027B31A5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2" r="15631" b="-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F0140C-A1B5-434C-870D-77195F743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000000"/>
                </a:solidFill>
              </a:rPr>
              <a:t>CONCEPTOS BÁSICOS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860E8-F2D4-4D3A-ACE7-BCEDC53E740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  <a:latin typeface="+mn-lt"/>
              </a:rPr>
              <a:t>Niños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+mn-lt"/>
              </a:rPr>
              <a:t>niñas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 y </a:t>
            </a:r>
            <a:r>
              <a:rPr lang="en-US" sz="2000" b="1" dirty="0" err="1">
                <a:solidFill>
                  <a:srgbClr val="000000"/>
                </a:solidFill>
                <a:latin typeface="+mn-lt"/>
              </a:rPr>
              <a:t>adolescentes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 no </a:t>
            </a:r>
            <a:r>
              <a:rPr lang="en-US" sz="2000" b="1" dirty="0" err="1">
                <a:solidFill>
                  <a:srgbClr val="000000"/>
                </a:solidFill>
                <a:latin typeface="+mn-lt"/>
              </a:rPr>
              <a:t>acompañados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: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quienes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al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desplazarse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están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separados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de ambos padres y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otros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parientes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y no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están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al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cuidado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de un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adulto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al que, por ley o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costumbre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incumbe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esa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responsabilidad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  <a:latin typeface="+mn-lt"/>
              </a:rPr>
              <a:t>Niños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+mn-lt"/>
              </a:rPr>
              <a:t>niñas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 y </a:t>
            </a:r>
            <a:r>
              <a:rPr lang="en-US" sz="2000" b="1" dirty="0" err="1">
                <a:solidFill>
                  <a:srgbClr val="000000"/>
                </a:solidFill>
                <a:latin typeface="+mn-lt"/>
              </a:rPr>
              <a:t>adolescentes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+mn-lt"/>
              </a:rPr>
              <a:t>separados</a:t>
            </a:r>
            <a:r>
              <a:rPr lang="en-US" sz="2000" b="1" dirty="0">
                <a:solidFill>
                  <a:srgbClr val="000000"/>
                </a:solidFill>
                <a:latin typeface="+mn-lt"/>
              </a:rPr>
              <a:t>: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quienes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están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separados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de ambos padres o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tutores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legales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habituales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pero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no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necesariamente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otros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parientes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en el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proceso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migratorio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512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0F3AF5-8B85-41CE-ADB9-87EB15992128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/>
          <a:stretch>
            <a:fillRect/>
          </a:stretch>
        </p:blipFill>
        <p:spPr>
          <a:xfrm>
            <a:off x="1379274" y="312414"/>
            <a:ext cx="4059000" cy="39792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673F9B-83AD-44A5-B184-A40671358746}"/>
              </a:ext>
            </a:extLst>
          </p:cNvPr>
          <p:cNvSpPr txBox="1"/>
          <p:nvPr/>
        </p:nvSpPr>
        <p:spPr>
          <a:xfrm>
            <a:off x="327259" y="4112180"/>
            <a:ext cx="116561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La mayoría del 87% de las víctimas detectadas de explotación sexual, fueron mujeres (con mujeres y niñas en igual proporción)</a:t>
            </a:r>
          </a:p>
          <a:p>
            <a:endParaRPr lang="es-CR" dirty="0"/>
          </a:p>
          <a:p>
            <a:r>
              <a:rPr lang="es-CR" dirty="0"/>
              <a:t>Las relativamente pocas víctimas detectadas en trabajo forzado fueron principalmente adultos/as. </a:t>
            </a:r>
          </a:p>
          <a:p>
            <a:endParaRPr lang="es-CR" dirty="0"/>
          </a:p>
          <a:p>
            <a:r>
              <a:rPr lang="es-CR" dirty="0"/>
              <a:t>NNA también fueron tratados/as con fines de: mendicidad forzada, actividades criminales forzadas y adopción ilegal.</a:t>
            </a:r>
          </a:p>
          <a:p>
            <a:endParaRPr lang="es-CR" dirty="0"/>
          </a:p>
          <a:p>
            <a:r>
              <a:rPr lang="es-CR" dirty="0"/>
              <a:t>En América del Norte baja la tasa de niñas víctimas de explotación sexual (1/4 del 70% de víctimas en general).</a:t>
            </a:r>
          </a:p>
          <a:p>
            <a:endParaRPr lang="es-CR" dirty="0"/>
          </a:p>
          <a:p>
            <a:endParaRPr lang="es-C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612BEC-7AE5-44CA-9C27-8D561E218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530" y="624744"/>
            <a:ext cx="4148639" cy="34629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7F53F6-9F21-4CC8-B039-02525F5967AD}"/>
              </a:ext>
            </a:extLst>
          </p:cNvPr>
          <p:cNvSpPr txBox="1"/>
          <p:nvPr/>
        </p:nvSpPr>
        <p:spPr>
          <a:xfrm>
            <a:off x="6391175" y="77002"/>
            <a:ext cx="5293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>
                <a:solidFill>
                  <a:schemeClr val="tx2"/>
                </a:solidFill>
              </a:rPr>
              <a:t>Por forma de explotación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BEC5A-80DB-459D-A422-60BCF9CE772C}"/>
              </a:ext>
            </a:extLst>
          </p:cNvPr>
          <p:cNvSpPr txBox="1"/>
          <p:nvPr/>
        </p:nvSpPr>
        <p:spPr>
          <a:xfrm>
            <a:off x="7834964" y="6427542"/>
            <a:ext cx="4446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dirty="0"/>
              <a:t>Fuente: UNODC (2018) Reporte global sobre trata de personas.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757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6C025-02DC-4EE2-A834-649F22145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b="1" dirty="0"/>
              <a:t>DESAFÍOS PARA LOS ESTADOS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DDFCC-632E-4DAE-BD6D-D9CAC0E72B3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280160"/>
            <a:ext cx="10547195" cy="4808406"/>
          </a:xfrm>
        </p:spPr>
        <p:txBody>
          <a:bodyPr/>
          <a:lstStyle/>
          <a:p>
            <a:r>
              <a:rPr lang="es-CR" b="1" dirty="0"/>
              <a:t>1. Compromiso gubernamental para satisfacer los derechos de protección: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s-CR" dirty="0"/>
              <a:t>Ratificar el Derecho Internacional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s-CR" dirty="0"/>
              <a:t>Priorizar la prevención y el mejoramiento de las causas estructurales 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s-CR" dirty="0"/>
              <a:t>Coordinar entre países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s-CR" dirty="0"/>
              <a:t>Desarrollar las capacidades institucionales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s-CR" dirty="0"/>
              <a:t>Asignar fondos para programas contra la trata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s-CR" dirty="0"/>
              <a:t>Implementar medidas contra la trata durante crisis humanitarias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5523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699D9-D324-4562-8E1E-548E5CF580D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462013"/>
            <a:ext cx="10547195" cy="5794408"/>
          </a:xfrm>
        </p:spPr>
        <p:txBody>
          <a:bodyPr>
            <a:normAutofit fontScale="92500" lnSpcReduction="20000"/>
          </a:bodyPr>
          <a:lstStyle/>
          <a:p>
            <a:r>
              <a:rPr lang="es-CR" dirty="0"/>
              <a:t>2</a:t>
            </a:r>
            <a:r>
              <a:rPr lang="es-CR" b="1" dirty="0"/>
              <a:t>. Legislación y cumplimiento de la Ley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R" dirty="0"/>
              <a:t>Fortalecer las leyes penales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R" dirty="0"/>
              <a:t>Mejorar la aplicación de la ley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R" dirty="0"/>
              <a:t>(Fortalecer y mejorar la aplicación de) leyes relacionadas: migratorias, laborales, etc.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CR" dirty="0"/>
          </a:p>
          <a:p>
            <a:r>
              <a:rPr lang="es-CR" b="1" dirty="0"/>
              <a:t>3. Actitudes, tradiciones y prácticas: sobre género, explotación sexual y trabajo infantil.</a:t>
            </a:r>
          </a:p>
          <a:p>
            <a:endParaRPr lang="es-CR" b="1" dirty="0"/>
          </a:p>
          <a:p>
            <a:r>
              <a:rPr lang="es-CR" b="1" dirty="0"/>
              <a:t>4. Colaborar con otros actores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R" dirty="0"/>
              <a:t>Movilizar, dialogar y coordinar con sociedad civil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R" dirty="0"/>
              <a:t>Diálogos dentro y fuera de los parlamentos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R" dirty="0"/>
              <a:t>Colaboración de medios de comunicación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R" dirty="0"/>
              <a:t>Involucrar al sector privado</a:t>
            </a:r>
          </a:p>
          <a:p>
            <a:endParaRPr lang="es-CR" dirty="0"/>
          </a:p>
        </p:txBody>
      </p:sp>
      <p:pic>
        <p:nvPicPr>
          <p:cNvPr id="5124" name="Picture 4" descr="well-arranged rolling chairs and desks">
            <a:extLst>
              <a:ext uri="{FF2B5EF4-FFF2-40B4-BE49-F238E27FC236}">
                <a16:creationId xmlns:a16="http://schemas.microsoft.com/office/drawing/2014/main" id="{A6800410-872E-4FDB-B76D-9126EFD90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685" y="3513221"/>
            <a:ext cx="3723983" cy="247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2967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9D19-D877-42AD-990D-3B76584AE27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308008"/>
            <a:ext cx="10547195" cy="5780558"/>
          </a:xfrm>
        </p:spPr>
        <p:txBody>
          <a:bodyPr/>
          <a:lstStyle/>
          <a:p>
            <a:r>
              <a:rPr lang="es-CR" b="1" dirty="0"/>
              <a:t>5. Mejorar las capacidades de la comunidades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R" dirty="0"/>
              <a:t>Apoyo a iniciativas y asociaciones locales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R" dirty="0"/>
              <a:t>Apoyar los esfuerzos de prevención a través de las escuelas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R" dirty="0"/>
              <a:t>Fortalecimiento de capacidades para asegurar un mayor apoyo a los NNA desamparados</a:t>
            </a:r>
          </a:p>
          <a:p>
            <a:r>
              <a:rPr lang="es-CR" b="1" dirty="0"/>
              <a:t>6. Participación de NNA en los procesos/Determinar el Interés Superior del NNA</a:t>
            </a:r>
          </a:p>
          <a:p>
            <a:r>
              <a:rPr lang="es-CR" b="1" dirty="0"/>
              <a:t>7. Monitoreo y denuncia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R" dirty="0"/>
              <a:t>Recolección de datos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R" dirty="0"/>
              <a:t>Monitoreo y generación de informes</a:t>
            </a:r>
          </a:p>
          <a:p>
            <a:endParaRPr lang="es-CR" dirty="0"/>
          </a:p>
        </p:txBody>
      </p:sp>
      <p:pic>
        <p:nvPicPr>
          <p:cNvPr id="6152" name="Picture 8" descr="Resultado de imagen para caminos de luces y sombras">
            <a:extLst>
              <a:ext uri="{FF2B5EF4-FFF2-40B4-BE49-F238E27FC236}">
                <a16:creationId xmlns:a16="http://schemas.microsoft.com/office/drawing/2014/main" id="{C6EDED05-3786-4570-82E9-DE4483439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472" y="3429000"/>
            <a:ext cx="2647335" cy="28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8730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39ED7-D678-47CD-B72C-EFBDE840E6C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298383"/>
            <a:ext cx="7314399" cy="5790183"/>
          </a:xfrm>
        </p:spPr>
        <p:txBody>
          <a:bodyPr>
            <a:normAutofit fontScale="92500" lnSpcReduction="20000"/>
          </a:bodyPr>
          <a:lstStyle/>
          <a:p>
            <a:r>
              <a:rPr lang="es-CR" dirty="0"/>
              <a:t>8</a:t>
            </a:r>
            <a:r>
              <a:rPr lang="es-CR" b="1" dirty="0"/>
              <a:t>. Servicios para la asistencia a NNA víctimas de trata: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R" dirty="0"/>
              <a:t>Mejorar el proceso de asistencia a </a:t>
            </a:r>
            <a:r>
              <a:rPr lang="es-CR" dirty="0" err="1"/>
              <a:t>VdT</a:t>
            </a:r>
            <a:r>
              <a:rPr lang="es-CR" dirty="0"/>
              <a:t>: identificación, rescate, asignación de custodio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R" dirty="0"/>
              <a:t>Mejorar los servicios para NNA víctimas de trata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R" dirty="0"/>
              <a:t>Mejorar los procesos de retorno y reintegración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R" dirty="0"/>
              <a:t>Crear procedimientos legales para NNA víctimas de trata y protocolos para los distintos procesos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R" dirty="0"/>
              <a:t>Brindar información accesible para NNA sobre la trata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CR" dirty="0"/>
          </a:p>
          <a:p>
            <a:pPr marL="514350" indent="-514350">
              <a:buAutoNum type="arabicPeriod" startAt="9"/>
            </a:pPr>
            <a:r>
              <a:rPr lang="es-CR" b="1" dirty="0"/>
              <a:t>Prevenir la migración irregular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R" dirty="0"/>
              <a:t>Realizar campañas de prevención contra la trata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R" dirty="0"/>
              <a:t>Brindar información accesible a NNA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R" dirty="0"/>
              <a:t>A través del registro de nacimientos y otorgar documentación</a:t>
            </a:r>
          </a:p>
        </p:txBody>
      </p:sp>
      <p:pic>
        <p:nvPicPr>
          <p:cNvPr id="7170" name="Picture 2" descr="two boy riding on red step-through bicycle during daytime">
            <a:extLst>
              <a:ext uri="{FF2B5EF4-FFF2-40B4-BE49-F238E27FC236}">
                <a16:creationId xmlns:a16="http://schemas.microsoft.com/office/drawing/2014/main" id="{BCB28B82-FC1F-4D4B-BF93-96113D5A6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432" y="2188419"/>
            <a:ext cx="3719881" cy="248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1667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3ACC0-A0FF-495B-A637-58A324D51E9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365126"/>
            <a:ext cx="10547195" cy="4397878"/>
          </a:xfrm>
        </p:spPr>
        <p:txBody>
          <a:bodyPr>
            <a:normAutofit/>
          </a:bodyPr>
          <a:lstStyle/>
          <a:p>
            <a:pPr algn="ctr"/>
            <a:endParaRPr lang="es-CR" sz="4000" dirty="0"/>
          </a:p>
          <a:p>
            <a:pPr algn="ctr"/>
            <a:r>
              <a:rPr lang="es-CR" sz="4000" dirty="0"/>
              <a:t>¡Gracias!</a:t>
            </a:r>
            <a:endParaRPr lang="en-US" sz="4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7C9C3CA-867F-4FED-906F-79F6F8CB9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767013"/>
            <a:ext cx="49053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3814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4BD7-BAB0-46DA-84ED-8B84BEB12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PRINCIPIOS ORIENTADORES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B569A-3A7E-42CA-BDA2-C2B6D0627BF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483113"/>
            <a:ext cx="5257800" cy="469385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CR" b="1" dirty="0"/>
              <a:t>Interés superior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s-CR" b="1" dirty="0"/>
              <a:t>Reconocimiento de NNA como titulares de derechos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s-CR" b="1" dirty="0"/>
              <a:t>Unidad familiar</a:t>
            </a:r>
            <a:r>
              <a:rPr lang="es-CR" dirty="0"/>
              <a:t> 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s-CR" b="1" dirty="0"/>
              <a:t>Igualdad ante la ley y derecho de no discriminación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s-CR" b="1" dirty="0"/>
              <a:t>Derecho a la vida, a la supervivencia y al desarrollo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s-CR" b="1" dirty="0"/>
              <a:t>Acceso a los procedimientos de protección y garantías procesales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s-CR" b="1" dirty="0"/>
              <a:t>Participación y derecho de opinión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s-CR" b="1" dirty="0"/>
              <a:t>Confidencialidad</a:t>
            </a:r>
            <a:r>
              <a:rPr lang="es-CR" dirty="0"/>
              <a:t> 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3677A4-37EF-450C-824B-7DCC91E05FE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23104" y="1393903"/>
            <a:ext cx="5107258" cy="469385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CR" b="1" dirty="0"/>
              <a:t>No detención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R" b="1" dirty="0"/>
              <a:t>No devolución</a:t>
            </a:r>
            <a:r>
              <a:rPr lang="es-CR" dirty="0"/>
              <a:t> 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s-CR" b="1" dirty="0"/>
              <a:t>Presunción de minoría de edad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R" b="1" dirty="0"/>
              <a:t>Principio de no </a:t>
            </a:r>
            <a:r>
              <a:rPr lang="es-CR" b="1" dirty="0" err="1"/>
              <a:t>re-victimización</a:t>
            </a:r>
            <a:r>
              <a:rPr lang="es-CR" dirty="0"/>
              <a:t> 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s-CR" b="1" dirty="0"/>
              <a:t>Principio de autonomía progresiva</a:t>
            </a:r>
            <a:r>
              <a:rPr lang="es-CR" dirty="0"/>
              <a:t> 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s-CR" b="1" dirty="0"/>
              <a:t>Principio de protección y asistencia consular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s-CR" b="1" dirty="0"/>
              <a:t>Principio de no limitación en la atribución de derechos</a:t>
            </a:r>
            <a:r>
              <a:rPr lang="es-CR" dirty="0"/>
              <a:t> 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s-CR" b="1" dirty="0"/>
              <a:t>Principio de atención prioritaria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11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8374C2B-B1F2-4A16-AED2-BF7C80F44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934" y="43489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>
                <a:solidFill>
                  <a:schemeClr val="tx1"/>
                </a:solidFill>
              </a:rPr>
              <a:t>PRINCIPIOS ORIENTADORES</a:t>
            </a:r>
          </a:p>
        </p:txBody>
      </p:sp>
      <p:pic>
        <p:nvPicPr>
          <p:cNvPr id="1026" name="Picture 2" descr="A group of people standing next to a person posing for a picture&#10;&#10;Description automatically generated">
            <a:extLst>
              <a:ext uri="{FF2B5EF4-FFF2-40B4-BE49-F238E27FC236}">
                <a16:creationId xmlns:a16="http://schemas.microsoft.com/office/drawing/2014/main" id="{46A76611-874C-4F04-B4B5-949A4F3CD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0" r="22081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8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2E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309F6E-7A40-4AA7-9B9B-66FA08790BF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65431" y="1915428"/>
            <a:ext cx="6586489" cy="4507674"/>
          </a:xfrm>
        </p:spPr>
        <p:txBody>
          <a:bodyPr vert="horz" lIns="91440" tIns="45720" rIns="91440" bIns="45720" rtlCol="0">
            <a:normAutofit/>
          </a:bodyPr>
          <a:lstStyle/>
          <a:p>
            <a:pPr marL="57150" indent="-285750">
              <a:buFont typeface="Wingdings" panose="05000000000000000000" pitchFamily="2" charset="2"/>
              <a:buChar char="ü"/>
            </a:pPr>
            <a:r>
              <a:rPr lang="en-US" sz="2000" b="1" dirty="0" err="1">
                <a:latin typeface="+mn-lt"/>
              </a:rPr>
              <a:t>Interés</a:t>
            </a:r>
            <a:r>
              <a:rPr lang="en-US" sz="2000" b="1" dirty="0">
                <a:latin typeface="+mn-lt"/>
              </a:rPr>
              <a:t> Superior del Niño</a:t>
            </a:r>
            <a:r>
              <a:rPr lang="en-US" sz="2000" dirty="0">
                <a:latin typeface="+mn-lt"/>
              </a:rPr>
              <a:t>: </a:t>
            </a:r>
            <a:r>
              <a:rPr lang="es-ES" sz="2000" dirty="0">
                <a:latin typeface="+mn-lt"/>
              </a:rPr>
              <a:t>El interés superior del niño “es un derecho, un principio y una norma de procedimiento”.</a:t>
            </a:r>
            <a:endParaRPr lang="en-US" sz="2000" dirty="0">
              <a:latin typeface="+mn-lt"/>
            </a:endParaRPr>
          </a:p>
          <a:p>
            <a:pPr marL="571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+mn-lt"/>
              </a:rPr>
              <a:t>No </a:t>
            </a:r>
            <a:r>
              <a:rPr lang="en-US" sz="2000" b="1" dirty="0" err="1">
                <a:latin typeface="+mn-lt"/>
              </a:rPr>
              <a:t>detención</a:t>
            </a:r>
            <a:r>
              <a:rPr lang="en-US" sz="2000" b="1" dirty="0">
                <a:latin typeface="+mn-lt"/>
              </a:rPr>
              <a:t>: </a:t>
            </a:r>
            <a:r>
              <a:rPr lang="en-US" sz="2000" dirty="0">
                <a:latin typeface="+mn-lt"/>
              </a:rPr>
              <a:t>debe ser una </a:t>
            </a:r>
            <a:r>
              <a:rPr lang="en-US" sz="2000" dirty="0" err="1">
                <a:latin typeface="+mn-lt"/>
              </a:rPr>
              <a:t>medida</a:t>
            </a:r>
            <a:r>
              <a:rPr lang="en-US" sz="2000" dirty="0">
                <a:latin typeface="+mn-lt"/>
              </a:rPr>
              <a:t> de </a:t>
            </a:r>
            <a:r>
              <a:rPr lang="en-US" sz="2000" dirty="0" err="1">
                <a:latin typeface="+mn-lt"/>
              </a:rPr>
              <a:t>último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recurso</a:t>
            </a:r>
            <a:r>
              <a:rPr lang="en-US" sz="2000" dirty="0">
                <a:latin typeface="+mn-lt"/>
              </a:rPr>
              <a:t> que </a:t>
            </a:r>
            <a:r>
              <a:rPr lang="en-US" sz="2000" dirty="0" err="1">
                <a:latin typeface="+mn-lt"/>
              </a:rPr>
              <a:t>deber</a:t>
            </a:r>
            <a:r>
              <a:rPr lang="en-US" sz="2000" dirty="0">
                <a:latin typeface="+mn-lt"/>
              </a:rPr>
              <a:t> ser </a:t>
            </a:r>
            <a:r>
              <a:rPr lang="en-US" sz="2000" dirty="0" err="1">
                <a:latin typeface="+mn-lt"/>
              </a:rPr>
              <a:t>solamente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aplicada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cuando</a:t>
            </a:r>
            <a:r>
              <a:rPr lang="en-US" sz="2000" dirty="0">
                <a:latin typeface="+mn-lt"/>
              </a:rPr>
              <a:t> se </a:t>
            </a:r>
            <a:r>
              <a:rPr lang="en-US" sz="2000" dirty="0" err="1">
                <a:latin typeface="+mn-lt"/>
              </a:rPr>
              <a:t>haya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determinado</a:t>
            </a:r>
            <a:r>
              <a:rPr lang="en-US" sz="2000" dirty="0">
                <a:latin typeface="+mn-lt"/>
              </a:rPr>
              <a:t> que es </a:t>
            </a:r>
            <a:r>
              <a:rPr lang="en-US" sz="2000" dirty="0" err="1">
                <a:latin typeface="+mn-lt"/>
              </a:rPr>
              <a:t>absolutamente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necesaria</a:t>
            </a:r>
            <a:r>
              <a:rPr lang="en-US" sz="2000" dirty="0">
                <a:latin typeface="+mn-lt"/>
              </a:rPr>
              <a:t>. </a:t>
            </a:r>
          </a:p>
          <a:p>
            <a:pPr marL="571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+mn-lt"/>
              </a:rPr>
              <a:t>No </a:t>
            </a:r>
            <a:r>
              <a:rPr lang="en-US" sz="2000" b="1" dirty="0" err="1">
                <a:latin typeface="+mn-lt"/>
              </a:rPr>
              <a:t>devolución</a:t>
            </a:r>
            <a:r>
              <a:rPr lang="en-US" sz="2000" b="1" dirty="0">
                <a:latin typeface="+mn-lt"/>
              </a:rPr>
              <a:t>: </a:t>
            </a:r>
            <a:r>
              <a:rPr lang="en-US" sz="2000" dirty="0">
                <a:latin typeface="+mn-lt"/>
              </a:rPr>
              <a:t>los </a:t>
            </a:r>
            <a:r>
              <a:rPr lang="en-US" sz="2000" dirty="0" err="1">
                <a:latin typeface="+mn-lt"/>
              </a:rPr>
              <a:t>instrumentos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internacionales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hacen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valer</a:t>
            </a:r>
            <a:r>
              <a:rPr lang="en-US" sz="2000" dirty="0">
                <a:latin typeface="+mn-lt"/>
              </a:rPr>
              <a:t> que </a:t>
            </a:r>
            <a:r>
              <a:rPr lang="en-US" sz="2000" dirty="0" err="1">
                <a:latin typeface="+mn-lt"/>
              </a:rPr>
              <a:t>ninguna</a:t>
            </a:r>
            <a:r>
              <a:rPr lang="en-US" sz="2000" dirty="0">
                <a:latin typeface="+mn-lt"/>
              </a:rPr>
              <a:t> persona, </a:t>
            </a:r>
            <a:r>
              <a:rPr lang="en-US" sz="2000" dirty="0" err="1">
                <a:latin typeface="+mn-lt"/>
              </a:rPr>
              <a:t>adulta</a:t>
            </a:r>
            <a:r>
              <a:rPr lang="en-US" sz="2000" dirty="0">
                <a:latin typeface="+mn-lt"/>
              </a:rPr>
              <a:t> o </a:t>
            </a:r>
            <a:r>
              <a:rPr lang="en-US" sz="2000" dirty="0" err="1">
                <a:latin typeface="+mn-lt"/>
              </a:rPr>
              <a:t>menor</a:t>
            </a:r>
            <a:r>
              <a:rPr lang="en-US" sz="2000" dirty="0">
                <a:latin typeface="+mn-lt"/>
              </a:rPr>
              <a:t> de </a:t>
            </a:r>
            <a:r>
              <a:rPr lang="en-US" sz="2000" dirty="0" err="1">
                <a:latin typeface="+mn-lt"/>
              </a:rPr>
              <a:t>edad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puede</a:t>
            </a:r>
            <a:r>
              <a:rPr lang="en-US" sz="2000" dirty="0">
                <a:latin typeface="+mn-lt"/>
              </a:rPr>
              <a:t> ser </a:t>
            </a:r>
            <a:r>
              <a:rPr lang="en-US" sz="2000" dirty="0" err="1">
                <a:latin typeface="+mn-lt"/>
              </a:rPr>
              <a:t>devuelta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su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país</a:t>
            </a:r>
            <a:r>
              <a:rPr lang="en-US" sz="2000" dirty="0">
                <a:latin typeface="+mn-lt"/>
              </a:rPr>
              <a:t> de </a:t>
            </a:r>
            <a:r>
              <a:rPr lang="en-US" sz="2000" dirty="0" err="1">
                <a:latin typeface="+mn-lt"/>
              </a:rPr>
              <a:t>origen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si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dicha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devolución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pusiera</a:t>
            </a:r>
            <a:r>
              <a:rPr lang="en-US" sz="2000" dirty="0">
                <a:latin typeface="+mn-lt"/>
              </a:rPr>
              <a:t> en </a:t>
            </a:r>
            <a:r>
              <a:rPr lang="en-US" sz="2000" dirty="0" err="1">
                <a:latin typeface="+mn-lt"/>
              </a:rPr>
              <a:t>condición</a:t>
            </a:r>
            <a:r>
              <a:rPr lang="en-US" sz="2000" dirty="0">
                <a:latin typeface="+mn-lt"/>
              </a:rPr>
              <a:t> de </a:t>
            </a:r>
            <a:r>
              <a:rPr lang="en-US" sz="2000" dirty="0" err="1">
                <a:latin typeface="+mn-lt"/>
              </a:rPr>
              <a:t>riesgo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vida</a:t>
            </a:r>
            <a:r>
              <a:rPr lang="en-US" sz="2000" dirty="0">
                <a:latin typeface="+mn-lt"/>
              </a:rPr>
              <a:t> o </a:t>
            </a:r>
            <a:r>
              <a:rPr lang="en-US" sz="2000" dirty="0" err="1">
                <a:latin typeface="+mn-lt"/>
              </a:rPr>
              <a:t>libertad</a:t>
            </a:r>
            <a:r>
              <a:rPr lang="en-US" sz="2000" dirty="0">
                <a:latin typeface="+mn-lt"/>
              </a:rPr>
              <a:t>.</a:t>
            </a:r>
          </a:p>
          <a:p>
            <a:pPr marL="57150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latin typeface="+mn-lt"/>
              </a:rPr>
              <a:t>Principio de </a:t>
            </a:r>
            <a:r>
              <a:rPr lang="en-US" sz="2000" b="1" dirty="0" err="1">
                <a:latin typeface="+mn-lt"/>
              </a:rPr>
              <a:t>autonomía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progresiva</a:t>
            </a:r>
            <a:r>
              <a:rPr lang="en-US" sz="2000" b="1" dirty="0">
                <a:latin typeface="+mn-lt"/>
              </a:rPr>
              <a:t>: </a:t>
            </a:r>
            <a:r>
              <a:rPr lang="es-ES" sz="2000" dirty="0">
                <a:latin typeface="+mn-lt"/>
              </a:rPr>
              <a:t>conforme los NNA van creciendo, su capacidad para expresarse y para ejercer sus derechos se va consolidando de manera siempre progresiva y con mayor autonomía.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129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82AA1E-DDF3-4A60-8AE3-CD8BDE18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Estadísticas en América Latina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D1756B3-384B-4833-A5ED-0EF98AB07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434518"/>
            <a:ext cx="5702980" cy="475514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/>
              <a:t>4 de cada 5 niños migrantes viven solamente en tres países: Estados Unidos, México y Canadá.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/>
              <a:t>1 de cada 10 migrantes es un niño (8%, el 15% y el 15% en América del Norte, América del Sur y el Caribe y 43% en América Central)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/>
              <a:t>Los NNA no acompañados y separados siguen en aumento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/>
              <a:t>Mas de 1,1 millones de NNA venezolanos en necesidad de protección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60B62A-35CB-4DE0-BD72-FE6B107166A7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3"/>
          <a:stretch>
            <a:fillRect/>
          </a:stretch>
        </p:blipFill>
        <p:spPr>
          <a:xfrm>
            <a:off x="6246846" y="1353734"/>
            <a:ext cx="5056121" cy="4394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7A97F3-A1E0-46C4-93C9-BE9E9AC06A49}"/>
              </a:ext>
            </a:extLst>
          </p:cNvPr>
          <p:cNvSpPr txBox="1"/>
          <p:nvPr/>
        </p:nvSpPr>
        <p:spPr>
          <a:xfrm>
            <a:off x="6595189" y="5747934"/>
            <a:ext cx="5259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dirty="0"/>
              <a:t>Fuente: UNICEF (2017) Desarraigados: una crisis creciente para los niños refugiados y migrantes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002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8A587-9759-41B9-BF65-FE646775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ALGUNAS CIFRAS EN MESOAMÉRICA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E67B4B6-7DA8-41F8-A74E-BF4966148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r="1388" b="2"/>
          <a:stretch/>
        </p:blipFill>
        <p:spPr bwMode="auto">
          <a:xfrm>
            <a:off x="480060" y="2254558"/>
            <a:ext cx="3425957" cy="234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EDA04-90D5-478A-A2B8-98A5BDFEBB3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66145" y="1750674"/>
            <a:ext cx="7161017" cy="4154361"/>
          </a:xfrm>
        </p:spPr>
        <p:txBody>
          <a:bodyPr vert="horz" lIns="91440" tIns="45720" rIns="91440" bIns="45720" rtlCol="0">
            <a:noAutofit/>
          </a:bodyPr>
          <a:lstStyle/>
          <a:p>
            <a:pPr marL="457200" lvl="0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En el </a:t>
            </a:r>
            <a:r>
              <a:rPr lang="en-US" sz="2400" dirty="0" err="1">
                <a:latin typeface="+mn-lt"/>
              </a:rPr>
              <a:t>periodo</a:t>
            </a:r>
            <a:r>
              <a:rPr lang="en-US" sz="2400" dirty="0">
                <a:latin typeface="+mn-lt"/>
              </a:rPr>
              <a:t> 2015-2016, al </a:t>
            </a:r>
            <a:r>
              <a:rPr lang="en-US" sz="2400" dirty="0" err="1">
                <a:latin typeface="+mn-lt"/>
              </a:rPr>
              <a:t>menos</a:t>
            </a:r>
            <a:r>
              <a:rPr lang="en-US" sz="2400" dirty="0">
                <a:latin typeface="+mn-lt"/>
              </a:rPr>
              <a:t> 300.000 </a:t>
            </a:r>
            <a:r>
              <a:rPr lang="en-US" sz="2400" dirty="0" err="1">
                <a:latin typeface="+mn-lt"/>
              </a:rPr>
              <a:t>niñas</a:t>
            </a:r>
            <a:r>
              <a:rPr lang="en-US" sz="2400" dirty="0">
                <a:latin typeface="+mn-lt"/>
              </a:rPr>
              <a:t>/</a:t>
            </a:r>
            <a:r>
              <a:rPr lang="en-US" sz="2400" dirty="0" err="1">
                <a:latin typeface="+mn-lt"/>
              </a:rPr>
              <a:t>niños</a:t>
            </a:r>
            <a:r>
              <a:rPr lang="en-US" sz="2400" dirty="0">
                <a:latin typeface="+mn-lt"/>
              </a:rPr>
              <a:t> sin </a:t>
            </a:r>
            <a:r>
              <a:rPr lang="en-US" sz="2400" dirty="0" err="1">
                <a:latin typeface="+mn-lt"/>
              </a:rPr>
              <a:t>acompañamiento</a:t>
            </a:r>
            <a:r>
              <a:rPr lang="en-US" sz="2400" dirty="0">
                <a:latin typeface="+mn-lt"/>
              </a:rPr>
              <a:t> o </a:t>
            </a:r>
            <a:r>
              <a:rPr lang="en-US" sz="2400" dirty="0" err="1">
                <a:latin typeface="+mn-lt"/>
              </a:rPr>
              <a:t>separados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fueron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identificados</a:t>
            </a:r>
            <a:r>
              <a:rPr lang="en-US" sz="2400" dirty="0">
                <a:latin typeface="+mn-lt"/>
              </a:rPr>
              <a:t>.</a:t>
            </a:r>
          </a:p>
          <a:p>
            <a:pPr marL="457200" lvl="0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En 2015 y 2016, </a:t>
            </a:r>
            <a:r>
              <a:rPr lang="en-US" sz="2400" dirty="0" err="1">
                <a:latin typeface="+mn-lt"/>
              </a:rPr>
              <a:t>más</a:t>
            </a:r>
            <a:r>
              <a:rPr lang="en-US" sz="2400" dirty="0">
                <a:latin typeface="+mn-lt"/>
              </a:rPr>
              <a:t> de 100.000 </a:t>
            </a:r>
            <a:r>
              <a:rPr lang="en-US" sz="2400" dirty="0" err="1">
                <a:latin typeface="+mn-lt"/>
              </a:rPr>
              <a:t>niñas</a:t>
            </a:r>
            <a:r>
              <a:rPr lang="en-US" sz="2400" dirty="0">
                <a:latin typeface="+mn-lt"/>
              </a:rPr>
              <a:t>/</a:t>
            </a:r>
            <a:r>
              <a:rPr lang="en-US" sz="2400" dirty="0" err="1">
                <a:latin typeface="+mn-lt"/>
              </a:rPr>
              <a:t>os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fueron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detenidos</a:t>
            </a:r>
            <a:r>
              <a:rPr lang="en-US" sz="2400" dirty="0">
                <a:latin typeface="+mn-lt"/>
              </a:rPr>
              <a:t> por la </a:t>
            </a:r>
            <a:r>
              <a:rPr lang="en-US" sz="2400" dirty="0" err="1">
                <a:latin typeface="+mn-lt"/>
              </a:rPr>
              <a:t>patrulla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fronteriza</a:t>
            </a:r>
            <a:r>
              <a:rPr lang="en-US" sz="2400" dirty="0">
                <a:latin typeface="+mn-lt"/>
              </a:rPr>
              <a:t> en la </a:t>
            </a:r>
            <a:r>
              <a:rPr lang="en-US" sz="2400" dirty="0" err="1">
                <a:latin typeface="+mn-lt"/>
              </a:rPr>
              <a:t>frontera</a:t>
            </a:r>
            <a:r>
              <a:rPr lang="en-US" sz="2400" dirty="0">
                <a:latin typeface="+mn-lt"/>
              </a:rPr>
              <a:t> México- </a:t>
            </a:r>
            <a:r>
              <a:rPr lang="en-US" sz="2400" dirty="0" err="1">
                <a:latin typeface="+mn-lt"/>
              </a:rPr>
              <a:t>Estados</a:t>
            </a:r>
            <a:r>
              <a:rPr lang="en-US" sz="2400" dirty="0">
                <a:latin typeface="+mn-lt"/>
              </a:rPr>
              <a:t> Unidos.</a:t>
            </a:r>
          </a:p>
          <a:p>
            <a:pPr marL="457200" lvl="0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En 2016, </a:t>
            </a:r>
            <a:r>
              <a:rPr lang="en-US" sz="2400" dirty="0" err="1">
                <a:latin typeface="+mn-lt"/>
              </a:rPr>
              <a:t>más</a:t>
            </a:r>
            <a:r>
              <a:rPr lang="en-US" sz="2400" dirty="0">
                <a:latin typeface="+mn-lt"/>
              </a:rPr>
              <a:t> de 17.500 </a:t>
            </a:r>
            <a:r>
              <a:rPr lang="en-US" sz="2400" dirty="0" err="1">
                <a:latin typeface="+mn-lt"/>
              </a:rPr>
              <a:t>menores</a:t>
            </a:r>
            <a:r>
              <a:rPr lang="en-US" sz="2400" dirty="0">
                <a:latin typeface="+mn-lt"/>
              </a:rPr>
              <a:t> de </a:t>
            </a:r>
            <a:r>
              <a:rPr lang="en-US" sz="2400" dirty="0" err="1">
                <a:latin typeface="+mn-lt"/>
              </a:rPr>
              <a:t>edad</a:t>
            </a:r>
            <a:r>
              <a:rPr lang="en-US" sz="2400" dirty="0">
                <a:latin typeface="+mn-lt"/>
              </a:rPr>
              <a:t> no </a:t>
            </a:r>
            <a:r>
              <a:rPr lang="en-US" sz="2400" dirty="0" err="1">
                <a:latin typeface="+mn-lt"/>
              </a:rPr>
              <a:t>acompañados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fueron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detenidos</a:t>
            </a:r>
            <a:r>
              <a:rPr lang="en-US" sz="2400" dirty="0">
                <a:latin typeface="+mn-lt"/>
              </a:rPr>
              <a:t> por </a:t>
            </a:r>
            <a:r>
              <a:rPr lang="en-US" sz="2400" dirty="0" err="1">
                <a:latin typeface="+mn-lt"/>
              </a:rPr>
              <a:t>autoridades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migratorias</a:t>
            </a:r>
            <a:r>
              <a:rPr lang="en-US" sz="2400" dirty="0">
                <a:latin typeface="+mn-lt"/>
              </a:rPr>
              <a:t> en México.</a:t>
            </a:r>
          </a:p>
          <a:p>
            <a:pPr marL="457200" lvl="0"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En 2017, </a:t>
            </a:r>
            <a:r>
              <a:rPr lang="en-US" sz="2400" dirty="0" err="1">
                <a:latin typeface="+mn-lt"/>
              </a:rPr>
              <a:t>alrededor</a:t>
            </a:r>
            <a:r>
              <a:rPr lang="en-US" sz="2400" dirty="0">
                <a:latin typeface="+mn-lt"/>
              </a:rPr>
              <a:t> de 18.300 </a:t>
            </a:r>
            <a:r>
              <a:rPr lang="en-US" sz="2400" dirty="0" err="1">
                <a:latin typeface="+mn-lt"/>
              </a:rPr>
              <a:t>niños</a:t>
            </a:r>
            <a:r>
              <a:rPr lang="en-US" sz="2400" dirty="0">
                <a:latin typeface="+mn-lt"/>
              </a:rPr>
              <a:t> y </a:t>
            </a:r>
            <a:r>
              <a:rPr lang="en-US" sz="2400" dirty="0" err="1">
                <a:latin typeface="+mn-lt"/>
              </a:rPr>
              <a:t>adolescentes</a:t>
            </a:r>
            <a:r>
              <a:rPr lang="en-US" sz="2400" dirty="0">
                <a:latin typeface="+mn-lt"/>
              </a:rPr>
              <a:t> de El Salvador, Guatemala y Honduras </a:t>
            </a:r>
            <a:r>
              <a:rPr lang="en-US" sz="2400" dirty="0" err="1">
                <a:latin typeface="+mn-lt"/>
              </a:rPr>
              <a:t>fueron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detenidos</a:t>
            </a:r>
            <a:r>
              <a:rPr lang="en-US" sz="2400" dirty="0">
                <a:latin typeface="+mn-lt"/>
              </a:rPr>
              <a:t> en México. </a:t>
            </a:r>
            <a:r>
              <a:rPr lang="en-US" sz="2400" dirty="0" err="1">
                <a:latin typeface="+mn-lt"/>
              </a:rPr>
              <a:t>Otros</a:t>
            </a:r>
            <a:r>
              <a:rPr lang="en-US" sz="2400" dirty="0">
                <a:latin typeface="+mn-lt"/>
              </a:rPr>
              <a:t> 9.995 </a:t>
            </a:r>
            <a:r>
              <a:rPr lang="en-US" sz="2400" dirty="0" err="1">
                <a:latin typeface="+mn-lt"/>
              </a:rPr>
              <a:t>fueron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detenidos</a:t>
            </a:r>
            <a:r>
              <a:rPr lang="en-US" sz="2400" dirty="0">
                <a:latin typeface="+mn-lt"/>
              </a:rPr>
              <a:t> en la </a:t>
            </a:r>
            <a:r>
              <a:rPr lang="en-US" sz="2400" dirty="0" err="1">
                <a:latin typeface="+mn-lt"/>
              </a:rPr>
              <a:t>primera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mitad</a:t>
            </a:r>
            <a:r>
              <a:rPr lang="en-US" sz="2400" dirty="0">
                <a:latin typeface="+mn-lt"/>
              </a:rPr>
              <a:t> del 2018.</a:t>
            </a:r>
          </a:p>
        </p:txBody>
      </p:sp>
    </p:spTree>
    <p:extLst>
      <p:ext uri="{BB962C8B-B14F-4D97-AF65-F5344CB8AC3E}">
        <p14:creationId xmlns:p14="http://schemas.microsoft.com/office/powerpoint/2010/main" val="120542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7617-70B3-4CD1-BA90-3EBE881E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tx1"/>
                </a:solidFill>
              </a:rPr>
              <a:t>DETENCIÓN Y SEPARACIÓN FAMILIAR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6A66E-9261-4333-979B-8DC23B09D6E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825625"/>
            <a:ext cx="671474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n-lt"/>
              </a:rPr>
              <a:t>Desde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octubre</a:t>
            </a:r>
            <a:r>
              <a:rPr lang="en-US" sz="2000" dirty="0">
                <a:latin typeface="+mn-lt"/>
              </a:rPr>
              <a:t> de 2017 hasta </a:t>
            </a:r>
            <a:r>
              <a:rPr lang="en-US" sz="2000" dirty="0" err="1">
                <a:latin typeface="+mn-lt"/>
              </a:rPr>
              <a:t>junio</a:t>
            </a:r>
            <a:r>
              <a:rPr lang="en-US" sz="2000" dirty="0">
                <a:latin typeface="+mn-lt"/>
              </a:rPr>
              <a:t> de 2018, al </a:t>
            </a:r>
            <a:r>
              <a:rPr lang="en-US" sz="2000" dirty="0" err="1">
                <a:latin typeface="+mn-lt"/>
              </a:rPr>
              <a:t>menos</a:t>
            </a:r>
            <a:r>
              <a:rPr lang="en-US" sz="2000" dirty="0">
                <a:latin typeface="+mn-lt"/>
              </a:rPr>
              <a:t> 286.290 </a:t>
            </a:r>
            <a:r>
              <a:rPr lang="en-US" sz="2000" dirty="0" err="1">
                <a:latin typeface="+mn-lt"/>
              </a:rPr>
              <a:t>migrantes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fueron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interceptados</a:t>
            </a:r>
            <a:r>
              <a:rPr lang="en-US" sz="2000" dirty="0">
                <a:latin typeface="+mn-lt"/>
              </a:rPr>
              <a:t> en la </a:t>
            </a:r>
            <a:r>
              <a:rPr lang="en-US" sz="2000" dirty="0" err="1">
                <a:latin typeface="+mn-lt"/>
              </a:rPr>
              <a:t>frontera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suroeste</a:t>
            </a:r>
            <a:r>
              <a:rPr lang="en-US" sz="2000" dirty="0">
                <a:latin typeface="+mn-lt"/>
              </a:rPr>
              <a:t> de los </a:t>
            </a:r>
            <a:r>
              <a:rPr lang="en-US" sz="2000" dirty="0" err="1">
                <a:latin typeface="+mn-lt"/>
              </a:rPr>
              <a:t>Estados</a:t>
            </a:r>
            <a:r>
              <a:rPr lang="en-US" sz="2000" dirty="0">
                <a:latin typeface="+mn-lt"/>
              </a:rPr>
              <a:t> Unidos; de </a:t>
            </a:r>
            <a:r>
              <a:rPr lang="en-US" sz="2000" dirty="0" err="1">
                <a:latin typeface="+mn-lt"/>
              </a:rPr>
              <a:t>ellos</a:t>
            </a:r>
            <a:r>
              <a:rPr lang="en-US" sz="2000" dirty="0">
                <a:latin typeface="+mn-lt"/>
              </a:rPr>
              <a:t>, 37.450 </a:t>
            </a:r>
            <a:r>
              <a:rPr lang="en-US" sz="2000" dirty="0" err="1">
                <a:latin typeface="+mn-lt"/>
              </a:rPr>
              <a:t>eran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niños</a:t>
            </a:r>
            <a:r>
              <a:rPr lang="en-US" sz="2000" dirty="0">
                <a:latin typeface="+mn-lt"/>
              </a:rPr>
              <a:t> no </a:t>
            </a:r>
            <a:r>
              <a:rPr lang="en-US" sz="2000" dirty="0" err="1">
                <a:latin typeface="+mn-lt"/>
              </a:rPr>
              <a:t>acompañados</a:t>
            </a:r>
            <a:r>
              <a:rPr lang="en-US" sz="2000" dirty="0">
                <a:latin typeface="+mn-lt"/>
              </a:rPr>
              <a:t> y 68.560 </a:t>
            </a:r>
            <a:r>
              <a:rPr lang="en-US" sz="2000" dirty="0" err="1">
                <a:latin typeface="+mn-lt"/>
              </a:rPr>
              <a:t>eran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unidades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familiares</a:t>
            </a:r>
            <a:r>
              <a:rPr lang="en-US" sz="2000" dirty="0">
                <a:latin typeface="+mn-lt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En México, </a:t>
            </a:r>
            <a:r>
              <a:rPr lang="en-US" sz="2000" dirty="0" err="1">
                <a:latin typeface="+mn-lt"/>
              </a:rPr>
              <a:t>casi</a:t>
            </a:r>
            <a:r>
              <a:rPr lang="en-US" sz="2000" dirty="0">
                <a:latin typeface="+mn-lt"/>
              </a:rPr>
              <a:t> 60.000 </a:t>
            </a:r>
            <a:r>
              <a:rPr lang="en-US" sz="2000" dirty="0" err="1">
                <a:latin typeface="+mn-lt"/>
              </a:rPr>
              <a:t>niños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migrantes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estuvieron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retenidos</a:t>
            </a:r>
            <a:r>
              <a:rPr lang="en-US" sz="2000" dirty="0">
                <a:latin typeface="+mn-lt"/>
              </a:rPr>
              <a:t> en </a:t>
            </a:r>
            <a:r>
              <a:rPr lang="en-US" sz="2000" dirty="0" err="1">
                <a:latin typeface="+mn-lt"/>
              </a:rPr>
              <a:t>centros</a:t>
            </a:r>
            <a:r>
              <a:rPr lang="en-US" sz="2000" dirty="0">
                <a:latin typeface="+mn-lt"/>
              </a:rPr>
              <a:t> de </a:t>
            </a:r>
            <a:r>
              <a:rPr lang="en-US" sz="2000" dirty="0" err="1">
                <a:latin typeface="+mn-lt"/>
              </a:rPr>
              <a:t>detención</a:t>
            </a:r>
            <a:r>
              <a:rPr lang="en-US" sz="2000" dirty="0">
                <a:latin typeface="+mn-lt"/>
              </a:rPr>
              <a:t> entre 2016 y 2017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En </a:t>
            </a:r>
            <a:r>
              <a:rPr lang="en-US" sz="2000" dirty="0" err="1">
                <a:latin typeface="+mn-lt"/>
              </a:rPr>
              <a:t>abril</a:t>
            </a:r>
            <a:r>
              <a:rPr lang="en-US" sz="2000" dirty="0">
                <a:latin typeface="+mn-lt"/>
              </a:rPr>
              <a:t> de 2018, el </a:t>
            </a:r>
            <a:r>
              <a:rPr lang="en-US" sz="2000" dirty="0" err="1">
                <a:latin typeface="+mn-lt"/>
              </a:rPr>
              <a:t>Gobierno</a:t>
            </a:r>
            <a:r>
              <a:rPr lang="en-US" sz="2000" dirty="0">
                <a:latin typeface="+mn-lt"/>
              </a:rPr>
              <a:t> de los </a:t>
            </a:r>
            <a:r>
              <a:rPr lang="en-US" sz="2000" dirty="0" err="1">
                <a:latin typeface="+mn-lt"/>
              </a:rPr>
              <a:t>Estados</a:t>
            </a:r>
            <a:r>
              <a:rPr lang="en-US" sz="2000" dirty="0">
                <a:latin typeface="+mn-lt"/>
              </a:rPr>
              <a:t> Unidos </a:t>
            </a:r>
            <a:r>
              <a:rPr lang="en-US" sz="2000" dirty="0" err="1">
                <a:latin typeface="+mn-lt"/>
              </a:rPr>
              <a:t>comenzó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aplicar</a:t>
            </a:r>
            <a:r>
              <a:rPr lang="en-US" sz="2000" dirty="0">
                <a:latin typeface="+mn-lt"/>
              </a:rPr>
              <a:t> una </a:t>
            </a:r>
            <a:r>
              <a:rPr lang="en-US" sz="2000" dirty="0" err="1">
                <a:latin typeface="+mn-lt"/>
              </a:rPr>
              <a:t>política</a:t>
            </a:r>
            <a:r>
              <a:rPr lang="en-US" sz="2000" dirty="0">
                <a:latin typeface="+mn-lt"/>
              </a:rPr>
              <a:t> de “</a:t>
            </a:r>
            <a:r>
              <a:rPr lang="en-US" sz="2000" dirty="0" err="1">
                <a:latin typeface="+mn-lt"/>
              </a:rPr>
              <a:t>tolerancia</a:t>
            </a:r>
            <a:r>
              <a:rPr lang="en-US" sz="2000" dirty="0">
                <a:latin typeface="+mn-lt"/>
              </a:rPr>
              <a:t> cero: 2.551 </a:t>
            </a:r>
            <a:r>
              <a:rPr lang="en-US" sz="2000" dirty="0" err="1">
                <a:latin typeface="+mn-lt"/>
              </a:rPr>
              <a:t>niños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migrantes</a:t>
            </a:r>
            <a:r>
              <a:rPr lang="en-US" sz="2000" dirty="0">
                <a:latin typeface="+mn-lt"/>
              </a:rPr>
              <a:t> de </a:t>
            </a:r>
            <a:r>
              <a:rPr lang="en-US" sz="2000" dirty="0" err="1">
                <a:latin typeface="+mn-lt"/>
              </a:rPr>
              <a:t>cinco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años</a:t>
            </a:r>
            <a:r>
              <a:rPr lang="en-US" sz="2000" dirty="0">
                <a:latin typeface="+mn-lt"/>
              </a:rPr>
              <a:t> en </a:t>
            </a:r>
            <a:r>
              <a:rPr lang="en-US" sz="2000" dirty="0" err="1">
                <a:latin typeface="+mn-lt"/>
              </a:rPr>
              <a:t>adelante</a:t>
            </a:r>
            <a:r>
              <a:rPr lang="en-US" sz="2000" dirty="0">
                <a:latin typeface="+mn-lt"/>
              </a:rPr>
              <a:t> y 102 </a:t>
            </a:r>
            <a:r>
              <a:rPr lang="en-US" sz="2000" dirty="0" err="1">
                <a:latin typeface="+mn-lt"/>
              </a:rPr>
              <a:t>menores</a:t>
            </a:r>
            <a:r>
              <a:rPr lang="en-US" sz="2000" dirty="0">
                <a:latin typeface="+mn-lt"/>
              </a:rPr>
              <a:t> de </a:t>
            </a:r>
            <a:r>
              <a:rPr lang="en-US" sz="2000" dirty="0" err="1">
                <a:latin typeface="+mn-lt"/>
              </a:rPr>
              <a:t>cinco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años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fueron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separados</a:t>
            </a:r>
            <a:r>
              <a:rPr lang="en-US" sz="2000" dirty="0">
                <a:latin typeface="+mn-lt"/>
              </a:rPr>
              <a:t> de sus padres en la </a:t>
            </a:r>
            <a:r>
              <a:rPr lang="en-US" sz="2000" dirty="0" err="1">
                <a:latin typeface="+mn-lt"/>
              </a:rPr>
              <a:t>frontera</a:t>
            </a:r>
            <a:r>
              <a:rPr lang="en-US" sz="2000" dirty="0">
                <a:latin typeface="+mn-lt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El 20 de </a:t>
            </a:r>
            <a:r>
              <a:rPr lang="en-US" sz="2000" dirty="0" err="1">
                <a:latin typeface="+mn-lt"/>
              </a:rPr>
              <a:t>junio</a:t>
            </a:r>
            <a:r>
              <a:rPr lang="en-US" sz="2000" dirty="0">
                <a:latin typeface="+mn-lt"/>
              </a:rPr>
              <a:t> de 2018, la </a:t>
            </a:r>
            <a:r>
              <a:rPr lang="en-US" sz="2000" dirty="0" err="1">
                <a:latin typeface="+mn-lt"/>
              </a:rPr>
              <a:t>administración</a:t>
            </a:r>
            <a:r>
              <a:rPr lang="en-US" sz="2000" dirty="0">
                <a:latin typeface="+mn-lt"/>
              </a:rPr>
              <a:t> de los </a:t>
            </a:r>
            <a:r>
              <a:rPr lang="en-US" sz="2000" dirty="0" err="1">
                <a:latin typeface="+mn-lt"/>
              </a:rPr>
              <a:t>Estados</a:t>
            </a:r>
            <a:r>
              <a:rPr lang="en-US" sz="2000" dirty="0">
                <a:latin typeface="+mn-lt"/>
              </a:rPr>
              <a:t> Unidos </a:t>
            </a:r>
            <a:r>
              <a:rPr lang="en-US" sz="2000" dirty="0" err="1">
                <a:latin typeface="+mn-lt"/>
              </a:rPr>
              <a:t>emitió</a:t>
            </a:r>
            <a:r>
              <a:rPr lang="en-US" sz="2000" dirty="0">
                <a:latin typeface="+mn-lt"/>
              </a:rPr>
              <a:t> la Orden Ejecutiva 13841 para </a:t>
            </a:r>
            <a:r>
              <a:rPr lang="en-US" sz="2000" dirty="0" err="1">
                <a:latin typeface="+mn-lt"/>
              </a:rPr>
              <a:t>poner</a:t>
            </a:r>
            <a:r>
              <a:rPr lang="en-US" sz="2000" dirty="0">
                <a:latin typeface="+mn-lt"/>
              </a:rPr>
              <a:t> fin a la </a:t>
            </a:r>
            <a:r>
              <a:rPr lang="en-US" sz="2000" dirty="0" err="1">
                <a:latin typeface="+mn-lt"/>
              </a:rPr>
              <a:t>separación</a:t>
            </a:r>
            <a:r>
              <a:rPr lang="en-US" sz="2000" dirty="0">
                <a:latin typeface="+mn-lt"/>
              </a:rPr>
              <a:t> de los </a:t>
            </a:r>
            <a:r>
              <a:rPr lang="en-US" sz="2000" dirty="0" err="1">
                <a:latin typeface="+mn-lt"/>
              </a:rPr>
              <a:t>niños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migrantes</a:t>
            </a:r>
            <a:r>
              <a:rPr lang="en-US" sz="2000" dirty="0">
                <a:latin typeface="+mn-lt"/>
              </a:rPr>
              <a:t> de sus padres.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0CE22-7D6F-4623-99BB-848E2900D7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41" r="19637" b="3"/>
          <a:stretch/>
        </p:blipFill>
        <p:spPr>
          <a:xfrm>
            <a:off x="8037576" y="1904281"/>
            <a:ext cx="337481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9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9EAEB82-5EA2-428E-B28D-786601D4B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>
                <a:solidFill>
                  <a:schemeClr val="tx1"/>
                </a:solidFill>
              </a:rPr>
              <a:t>Instrumentos de protección en Mesoamérica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454DCC-3961-44BB-A4D9-F7D98DE887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7" r="-1" b="236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39F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D7EDE8-3CB6-4937-A65A-F960E912C10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n-lt"/>
              </a:rPr>
              <a:t>Estándares</a:t>
            </a:r>
            <a:r>
              <a:rPr lang="en-US" sz="2400" dirty="0">
                <a:latin typeface="+mn-lt"/>
              </a:rPr>
              <a:t> para el </a:t>
            </a:r>
            <a:r>
              <a:rPr lang="en-US" sz="2400" dirty="0" err="1">
                <a:latin typeface="+mn-lt"/>
              </a:rPr>
              <a:t>retorno</a:t>
            </a:r>
            <a:r>
              <a:rPr lang="en-US" sz="2400" dirty="0">
                <a:latin typeface="+mn-lt"/>
              </a:rPr>
              <a:t>, la </a:t>
            </a:r>
            <a:r>
              <a:rPr lang="en-US" sz="2400" dirty="0" err="1">
                <a:latin typeface="+mn-lt"/>
              </a:rPr>
              <a:t>recepción</a:t>
            </a:r>
            <a:r>
              <a:rPr lang="en-US" sz="2400" dirty="0">
                <a:latin typeface="+mn-lt"/>
              </a:rPr>
              <a:t> y la </a:t>
            </a:r>
            <a:r>
              <a:rPr lang="en-US" sz="2400" dirty="0" err="1">
                <a:latin typeface="+mn-lt"/>
              </a:rPr>
              <a:t>reintegración</a:t>
            </a:r>
            <a:r>
              <a:rPr lang="en-US" sz="2400" dirty="0">
                <a:latin typeface="+mn-lt"/>
              </a:rPr>
              <a:t> de NNA </a:t>
            </a:r>
            <a:r>
              <a:rPr lang="en-US" sz="2400" dirty="0" err="1">
                <a:latin typeface="+mn-lt"/>
              </a:rPr>
              <a:t>migrantes</a:t>
            </a:r>
            <a:r>
              <a:rPr lang="en-US" sz="2400" dirty="0">
                <a:latin typeface="+mn-lt"/>
              </a:rPr>
              <a:t> y </a:t>
            </a:r>
            <a:r>
              <a:rPr lang="en-US" sz="2400" dirty="0" err="1">
                <a:latin typeface="+mn-lt"/>
              </a:rPr>
              <a:t>refugiados</a:t>
            </a:r>
            <a:endParaRPr lang="en-US" sz="2400" dirty="0">
              <a:latin typeface="+mn-lt"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n-lt"/>
              </a:rPr>
              <a:t>Lineamientos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Regionales</a:t>
            </a:r>
            <a:r>
              <a:rPr lang="en-US" sz="2400" dirty="0">
                <a:latin typeface="+mn-lt"/>
              </a:rPr>
              <a:t> de </a:t>
            </a:r>
            <a:r>
              <a:rPr lang="en-US" sz="2400" dirty="0" err="1">
                <a:latin typeface="+mn-lt"/>
              </a:rPr>
              <a:t>Actuación</a:t>
            </a:r>
            <a:r>
              <a:rPr lang="en-US" sz="2400" dirty="0">
                <a:latin typeface="+mn-lt"/>
              </a:rPr>
              <a:t> para la </a:t>
            </a:r>
            <a:r>
              <a:rPr lang="en-US" sz="2400" dirty="0" err="1">
                <a:latin typeface="+mn-lt"/>
              </a:rPr>
              <a:t>protección</a:t>
            </a:r>
            <a:r>
              <a:rPr lang="en-US" sz="2400" dirty="0">
                <a:latin typeface="+mn-lt"/>
              </a:rPr>
              <a:t> integral de la NNA en el </a:t>
            </a:r>
            <a:r>
              <a:rPr lang="en-US" sz="2400" dirty="0" err="1">
                <a:latin typeface="+mn-lt"/>
              </a:rPr>
              <a:t>contexto</a:t>
            </a:r>
            <a:r>
              <a:rPr lang="en-US" sz="2400" dirty="0">
                <a:latin typeface="+mn-lt"/>
              </a:rPr>
              <a:t> de la </a:t>
            </a:r>
            <a:r>
              <a:rPr lang="en-US" sz="2400" dirty="0" err="1">
                <a:latin typeface="+mn-lt"/>
              </a:rPr>
              <a:t>migración</a:t>
            </a:r>
            <a:endParaRPr lang="en-US" sz="2400" dirty="0">
              <a:latin typeface="+mn-lt"/>
            </a:endParaRP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n-lt"/>
              </a:rPr>
              <a:t>Protocolos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nacionales</a:t>
            </a:r>
            <a:r>
              <a:rPr lang="en-US" sz="2400" dirty="0">
                <a:latin typeface="+mn-lt"/>
              </a:rPr>
              <a:t> para la </a:t>
            </a:r>
            <a:r>
              <a:rPr lang="en-US" sz="2400" dirty="0" err="1">
                <a:latin typeface="+mn-lt"/>
              </a:rPr>
              <a:t>protección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atención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repatriación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recepción</a:t>
            </a:r>
            <a:r>
              <a:rPr lang="en-US" sz="2400" dirty="0">
                <a:latin typeface="+mn-lt"/>
              </a:rPr>
              <a:t> y </a:t>
            </a:r>
            <a:r>
              <a:rPr lang="en-US" sz="2400" dirty="0" err="1">
                <a:latin typeface="+mn-lt"/>
              </a:rPr>
              <a:t>seguimiento</a:t>
            </a:r>
            <a:r>
              <a:rPr lang="en-US" sz="2400" dirty="0">
                <a:latin typeface="+mn-lt"/>
              </a:rPr>
              <a:t> de NNA (no </a:t>
            </a:r>
            <a:r>
              <a:rPr lang="en-US" sz="2400" dirty="0" err="1">
                <a:latin typeface="+mn-lt"/>
              </a:rPr>
              <a:t>acompañados</a:t>
            </a:r>
            <a:r>
              <a:rPr lang="en-US" sz="2400" dirty="0">
                <a:latin typeface="+mn-lt"/>
              </a:rPr>
              <a:t> o </a:t>
            </a:r>
            <a:r>
              <a:rPr lang="en-US" sz="2400" dirty="0" err="1">
                <a:latin typeface="+mn-lt"/>
              </a:rPr>
              <a:t>separados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también</a:t>
            </a:r>
            <a:r>
              <a:rPr lang="en-US" sz="2400" dirty="0">
                <a:latin typeface="+mn-lt"/>
              </a:rPr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921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9EAEB82-5EA2-428E-B28D-786601D4B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tx1"/>
                </a:solidFill>
              </a:rPr>
              <a:t>Retos para la protección de NNA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D7EDE8-3CB6-4937-A65A-F960E912C10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825625"/>
            <a:ext cx="671474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</a:rPr>
              <a:t>Proteger a NNA de la explotación y la violencia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</a:rPr>
              <a:t>Acabar con la detención de NNA migrantes y solicitantes de refugio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</a:rPr>
              <a:t>Mantener unidas a las familias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</a:rPr>
              <a:t>Proveer educación, salud y otros servicios de calidad a NNA migrantes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</a:rPr>
              <a:t>Abordar las causas subyacentes de la migración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</a:rPr>
              <a:t>Combatir la xenofobia, la discriminación y la marginación en los países de tránsito y de destino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240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4B9AF4-7F29-4DE2-8645-95C878CDBB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13" r="26266" b="3"/>
          <a:stretch/>
        </p:blipFill>
        <p:spPr>
          <a:xfrm>
            <a:off x="8037576" y="1904281"/>
            <a:ext cx="3374810" cy="42726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222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HÈME OFFICE" val="3ZmGCAAt"/>
  <p:tag name="ARTICULATE_PROJECT_OPEN" val="0"/>
  <p:tag name="ARTICULATE_SLIDE_COUNT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IOM official">
      <a:dk1>
        <a:srgbClr val="000000"/>
      </a:dk1>
      <a:lt1>
        <a:srgbClr val="FFFFFF"/>
      </a:lt1>
      <a:dk2>
        <a:srgbClr val="0033A0"/>
      </a:dk2>
      <a:lt2>
        <a:srgbClr val="FFFFFF"/>
      </a:lt2>
      <a:accent1>
        <a:srgbClr val="0033A0"/>
      </a:accent1>
      <a:accent2>
        <a:srgbClr val="4663A8"/>
      </a:accent2>
      <a:accent3>
        <a:srgbClr val="C3CBE3"/>
      </a:accent3>
      <a:accent4>
        <a:srgbClr val="E9EBF6"/>
      </a:accent4>
      <a:accent5>
        <a:srgbClr val="5B92E5"/>
      </a:accent5>
      <a:accent6>
        <a:srgbClr val="6F9FD5"/>
      </a:accent6>
      <a:hlink>
        <a:srgbClr val="0033A0"/>
      </a:hlink>
      <a:folHlink>
        <a:srgbClr val="C3CB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8ade204-0f6d-48f1-bbae-e267fdd38667">
      <UserInfo>
        <DisplayName>GRAVIANO Nicola</DisplayName>
        <AccountId>924</AccountId>
        <AccountType/>
      </UserInfo>
      <UserInfo>
        <DisplayName>GYULKHANDANYAN Yelena</DisplayName>
        <AccountId>1068</AccountId>
        <AccountType/>
      </UserInfo>
      <UserInfo>
        <DisplayName>LONNBACK Lars</DisplayName>
        <AccountId>1302</AccountId>
        <AccountType/>
      </UserInfo>
      <UserInfo>
        <DisplayName>IBRAHIM Monica Georges</DisplayName>
        <AccountId>1508</AccountId>
        <AccountType/>
      </UserInfo>
      <UserInfo>
        <DisplayName>MCINTOSH Alix</DisplayName>
        <AccountId>1537</AccountId>
        <AccountType/>
      </UserInfo>
      <UserInfo>
        <DisplayName>CELI Carolina</DisplayName>
        <AccountId>1222</AccountId>
        <AccountType/>
      </UserInfo>
      <UserInfo>
        <DisplayName>MUTTIAH Amritha</DisplayName>
        <AccountId>747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C50F3E46AA9348818A496C8ED3934F" ma:contentTypeVersion="7" ma:contentTypeDescription="Create a new document." ma:contentTypeScope="" ma:versionID="04431ce7e10408fb6c7a53f6c08f3b18">
  <xsd:schema xmlns:xsd="http://www.w3.org/2001/XMLSchema" xmlns:xs="http://www.w3.org/2001/XMLSchema" xmlns:p="http://schemas.microsoft.com/office/2006/metadata/properties" xmlns:ns2="cb65d321-00c9-499e-82f5-d77c4397f6e3" xmlns:ns3="d8ade204-0f6d-48f1-bbae-e267fdd38667" targetNamespace="http://schemas.microsoft.com/office/2006/metadata/properties" ma:root="true" ma:fieldsID="65d7db909ad141d4c616ad4a86a95de8" ns2:_="" ns3:_="">
    <xsd:import namespace="cb65d321-00c9-499e-82f5-d77c4397f6e3"/>
    <xsd:import namespace="d8ade204-0f6d-48f1-bbae-e267fdd386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65d321-00c9-499e-82f5-d77c4397f6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de204-0f6d-48f1-bbae-e267fdd386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11EBE6-C297-4100-9967-8B08CBD33559}">
  <ds:schemaRefs>
    <ds:schemaRef ds:uri="http://purl.org/dc/elements/1.1/"/>
    <ds:schemaRef ds:uri="http://schemas.microsoft.com/office/2006/metadata/properties"/>
    <ds:schemaRef ds:uri="d8ade204-0f6d-48f1-bbae-e267fdd3866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b65d321-00c9-499e-82f5-d77c4397f6e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E9366A3-0762-4F0E-9514-32D55A2120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65d321-00c9-499e-82f5-d77c4397f6e3"/>
    <ds:schemaRef ds:uri="d8ade204-0f6d-48f1-bbae-e267fdd386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95EA38-359E-454C-9FB4-9C0B87CDD5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1907</Words>
  <Application>Microsoft Office PowerPoint</Application>
  <PresentationFormat>Panorámica</PresentationFormat>
  <Paragraphs>169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Thème Office</vt:lpstr>
      <vt:lpstr>CONTEXTO MESOAMERICANO</vt:lpstr>
      <vt:lpstr>CONCEPTOS BÁSICOS</vt:lpstr>
      <vt:lpstr>PRINCIPIOS ORIENTADORES</vt:lpstr>
      <vt:lpstr>PRINCIPIOS ORIENTADORES</vt:lpstr>
      <vt:lpstr>Estadísticas en América Latina</vt:lpstr>
      <vt:lpstr>ALGUNAS CIFRAS EN MESOAMÉRICA</vt:lpstr>
      <vt:lpstr>DETENCIÓN Y SEPARACIÓN FAMILIAR</vt:lpstr>
      <vt:lpstr>Instrumentos de protección en Mesoamérica</vt:lpstr>
      <vt:lpstr>Retos para la protección de NNA</vt:lpstr>
      <vt:lpstr>Proteger a NNA de explotación y violencia</vt:lpstr>
      <vt:lpstr>Acabar con la detención de NNA</vt:lpstr>
      <vt:lpstr>Mantener unidas a las familias</vt:lpstr>
      <vt:lpstr>Proveer educación, salud y otros servicios de calidad</vt:lpstr>
      <vt:lpstr>Abordar las causas subyacentes de la migración</vt:lpstr>
      <vt:lpstr>Combatir la xenofobia, la discriminación y la marginación</vt:lpstr>
      <vt:lpstr>Definición y vínculo con la migración</vt:lpstr>
      <vt:lpstr>Estadísticas mundiales y regionales</vt:lpstr>
      <vt:lpstr>Presentación de PowerPoint</vt:lpstr>
      <vt:lpstr>Presentación de PowerPoint</vt:lpstr>
      <vt:lpstr>Presentación de PowerPoint</vt:lpstr>
      <vt:lpstr>DESAFÍOS PARA LOS ESTADOS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CONTEXTO MESOAMERICANO</dc:title>
  <dc:creator>INCER Graciela</dc:creator>
  <cp:lastModifiedBy>Melissa Benavides Víquez</cp:lastModifiedBy>
  <cp:revision>6</cp:revision>
  <dcterms:created xsi:type="dcterms:W3CDTF">2019-11-07T21:45:41Z</dcterms:created>
  <dcterms:modified xsi:type="dcterms:W3CDTF">2019-12-05T17:57:01Z</dcterms:modified>
</cp:coreProperties>
</file>