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1.xml><?xml version="1.0" encoding="utf-8"?>
<a:tblStyleLst xmlns:a="http://schemas.openxmlformats.org/drawingml/2006/main" xmlns:r="http://schemas.openxmlformats.org/officeDocument/2006/relationships" def="{90651C3A-4460-11DB-9652-00E08161165F}">
  <a:tblStyle styleId="{0781F047-8759-43A1-969F-DA10784D053F}" styleName="Table_0">
    <a:wholeTbl>
      <a:tcTxStyle b="off" i="off">
        <a:font>
          <a:latin typeface="Corbel"/>
          <a:ea typeface="Corbel"/>
          <a:cs typeface="Corbel"/>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tcStyle>
    </a:band1H>
    <a:band2H>
      <a:tcTxStyle/>
    </a:band2H>
    <a:band1V>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1V>
    <a:band2V>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tcStyle>
    </a:lastRow>
    <a:seCell>
      <a:tcTxStyle/>
    </a:seCell>
    <a:swCell>
      <a:tcTxStyle/>
    </a:swCell>
    <a:firstRow>
      <a:tcTxStyle b="on" i="off">
        <a:font>
          <a:latin typeface="Corbel"/>
          <a:ea typeface="Corbel"/>
          <a:cs typeface="Corbel"/>
        </a:font>
        <a:schemeClr val="lt1"/>
      </a:tcTxStyle>
      <a:tcStyle>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1.xml"/><Relationship Id="rId3" Type="http://schemas.openxmlformats.org/officeDocument/2006/relationships/tableStyles" Target="tableStyles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just">
              <a:lnSpc>
                <a:spcPct val="85000"/>
              </a:lnSpc>
              <a:spcBef>
                <a:spcPts val="0"/>
              </a:spcBef>
              <a:spcAft>
                <a:spcPts val="0"/>
              </a:spcAft>
              <a:buNone/>
            </a:pPr>
            <a:r>
              <a:rPr lang="es-CR">
                <a:solidFill>
                  <a:srgbClr val="000000"/>
                </a:solidFill>
                <a:latin typeface="Arial"/>
                <a:ea typeface="Arial"/>
                <a:cs typeface="Arial"/>
                <a:sym typeface="Arial"/>
              </a:rPr>
              <a:t>FORMULACIÓN DE INDICADORES E ÍNDICES SOBRE LOS DERECHOS DE LAS PERSONAS CON DISCAPACIDAD</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None/>
            </a:pPr>
            <a:r>
              <a:rPr lang="es-CR">
                <a:solidFill>
                  <a:srgbClr val="000000"/>
                </a:solidFill>
                <a:latin typeface="Arial"/>
                <a:ea typeface="Arial"/>
                <a:cs typeface="Arial"/>
                <a:sym typeface="Arial"/>
              </a:rPr>
              <a:t>Observatorio del Desarrollo</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None/>
            </a:pPr>
            <a:r>
              <a:rPr lang="es-CR">
                <a:solidFill>
                  <a:srgbClr val="000000"/>
                </a:solidFill>
                <a:latin typeface="Arial"/>
                <a:ea typeface="Arial"/>
                <a:cs typeface="Arial"/>
                <a:sym typeface="Arial"/>
              </a:rPr>
              <a:t>Universidad de Costa Rica</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None/>
            </a:pPr>
            <a:r>
              <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None/>
            </a:pPr>
            <a:r>
              <a:rPr lang="es-CR">
                <a:solidFill>
                  <a:srgbClr val="000000"/>
                </a:solidFill>
                <a:latin typeface="Arial"/>
                <a:ea typeface="Arial"/>
                <a:cs typeface="Arial"/>
                <a:sym typeface="Arial"/>
              </a:rPr>
              <a:t>Descripción de la diapositiva: </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None/>
            </a:pPr>
            <a:r>
              <a:rPr lang="es-CR">
                <a:solidFill>
                  <a:srgbClr val="000000"/>
                </a:solidFill>
                <a:latin typeface="Arial"/>
                <a:ea typeface="Arial"/>
                <a:cs typeface="Arial"/>
                <a:sym typeface="Arial"/>
              </a:rPr>
              <a:t>En la parte inferior se colocan los logos de la Universidad de Costa Rica, el Observatorio del Desarrollo y el Consejo Nacional de Personas con Discapacidad</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Clr>
                <a:schemeClr val="dk1"/>
              </a:buClr>
              <a:buSzPts val="4800"/>
              <a:buFont typeface="Corbel"/>
              <a:buNone/>
            </a:pPr>
            <a:r>
              <a:rPr lang="es-CR">
                <a:solidFill>
                  <a:srgbClr val="000000"/>
                </a:solidFill>
                <a:latin typeface="Arial"/>
                <a:ea typeface="Arial"/>
                <a:cs typeface="Arial"/>
                <a:sym typeface="Arial"/>
              </a:rPr>
              <a:t>Fondo blanco con degradado de colores azules y verdes en la esquina superior izquierda y en la esquina inferior derecha</a:t>
            </a:r>
            <a:endParaRPr>
              <a:solidFill>
                <a:srgbClr val="000000"/>
              </a:solidFill>
              <a:latin typeface="Arial"/>
              <a:ea typeface="Arial"/>
              <a:cs typeface="Arial"/>
              <a:sym typeface="Arial"/>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just">
              <a:lnSpc>
                <a:spcPct val="85000"/>
              </a:lnSpc>
              <a:spcBef>
                <a:spcPts val="0"/>
              </a:spcBef>
              <a:spcAft>
                <a:spcPts val="0"/>
              </a:spcAft>
              <a:buNone/>
            </a:pPr>
            <a:r>
              <a:rPr lang="es-CR">
                <a:solidFill>
                  <a:srgbClr val="000000"/>
                </a:solidFill>
                <a:latin typeface="Arial"/>
                <a:ea typeface="Arial"/>
                <a:cs typeface="Arial"/>
                <a:sym typeface="Arial"/>
              </a:rPr>
              <a:t>Niveles de indicadores</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None/>
            </a:pPr>
            <a:r>
              <a:rPr lang="es-CR">
                <a:solidFill>
                  <a:srgbClr val="000000"/>
                </a:solidFill>
                <a:latin typeface="Arial"/>
                <a:ea typeface="Arial"/>
                <a:cs typeface="Arial"/>
                <a:sym typeface="Arial"/>
              </a:rPr>
              <a:t>- Estructural</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None/>
            </a:pPr>
            <a:r>
              <a:rPr lang="es-CR">
                <a:solidFill>
                  <a:srgbClr val="000000"/>
                </a:solidFill>
                <a:latin typeface="Arial"/>
                <a:ea typeface="Arial"/>
                <a:cs typeface="Arial"/>
                <a:sym typeface="Arial"/>
              </a:rPr>
              <a:t>- Proceso</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None/>
            </a:pPr>
            <a:r>
              <a:rPr lang="es-CR">
                <a:solidFill>
                  <a:srgbClr val="000000"/>
                </a:solidFill>
                <a:latin typeface="Arial"/>
                <a:ea typeface="Arial"/>
                <a:cs typeface="Arial"/>
                <a:sym typeface="Arial"/>
              </a:rPr>
              <a:t>- Resultado</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None/>
            </a:pPr>
            <a:r>
              <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None/>
            </a:pPr>
            <a:r>
              <a:rPr lang="es-CR">
                <a:solidFill>
                  <a:srgbClr val="000000"/>
                </a:solidFill>
                <a:latin typeface="Arial"/>
                <a:ea typeface="Arial"/>
                <a:cs typeface="Arial"/>
                <a:sym typeface="Arial"/>
              </a:rPr>
              <a:t>Descripción de la diapositiva: </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None/>
            </a:pPr>
            <a:r>
              <a:rPr lang="es-CR">
                <a:solidFill>
                  <a:srgbClr val="000000"/>
                </a:solidFill>
                <a:latin typeface="Arial"/>
                <a:ea typeface="Arial"/>
                <a:cs typeface="Arial"/>
                <a:sym typeface="Arial"/>
              </a:rPr>
              <a:t>La información anterior está organizada en un diagrama con flechas circulares simulando la asociación entre los niveles de indicadores </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None/>
            </a:pPr>
            <a:r>
              <a:rPr lang="es-CR">
                <a:solidFill>
                  <a:srgbClr val="000000"/>
                </a:solidFill>
                <a:latin typeface="Arial"/>
                <a:ea typeface="Arial"/>
                <a:cs typeface="Arial"/>
                <a:sym typeface="Arial"/>
              </a:rPr>
              <a:t>Fondo blanco con borde celeste y degradado de colores azules y verdes en la esquina superior izquierda</a:t>
            </a:r>
            <a:endParaRPr>
              <a:solidFill>
                <a:srgbClr val="000000"/>
              </a:solidFill>
              <a:latin typeface="Arial"/>
              <a:ea typeface="Arial"/>
              <a:cs typeface="Arial"/>
              <a:sym typeface="Arial"/>
            </a:endParaRPr>
          </a:p>
        </p:txBody>
      </p:sp>
      <p:sp>
        <p:nvSpPr>
          <p:cNvPr id="217" name="Google Shape;2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just">
              <a:lnSpc>
                <a:spcPct val="90000"/>
              </a:lnSpc>
              <a:spcBef>
                <a:spcPts val="0"/>
              </a:spcBef>
              <a:spcAft>
                <a:spcPts val="0"/>
              </a:spcAft>
              <a:buNone/>
            </a:pPr>
            <a:r>
              <a:rPr lang="es-CR">
                <a:solidFill>
                  <a:srgbClr val="000000"/>
                </a:solidFill>
                <a:latin typeface="Arial"/>
                <a:ea typeface="Arial"/>
                <a:cs typeface="Arial"/>
                <a:sym typeface="Arial"/>
              </a:rPr>
              <a:t>Planteamiento de los indicadores</a:t>
            </a:r>
            <a:endParaRPr>
              <a:solidFill>
                <a:srgbClr val="000000"/>
              </a:solidFill>
              <a:latin typeface="Arial"/>
              <a:ea typeface="Arial"/>
              <a:cs typeface="Arial"/>
              <a:sym typeface="Arial"/>
            </a:endParaRPr>
          </a:p>
          <a:p>
            <a:pPr indent="0" lvl="0" marL="0" rtl="0" algn="just">
              <a:lnSpc>
                <a:spcPct val="90000"/>
              </a:lnSpc>
              <a:spcBef>
                <a:spcPts val="0"/>
              </a:spcBef>
              <a:spcAft>
                <a:spcPts val="0"/>
              </a:spcAft>
              <a:buClr>
                <a:schemeClr val="lt1"/>
              </a:buClr>
              <a:buSzPts val="2300"/>
              <a:buFont typeface="Corbel"/>
              <a:buNone/>
            </a:pPr>
            <a:r>
              <a:rPr lang="es-CR">
                <a:solidFill>
                  <a:srgbClr val="000000"/>
                </a:solidFill>
                <a:latin typeface="Arial"/>
                <a:ea typeface="Arial"/>
                <a:cs typeface="Arial"/>
                <a:sym typeface="Arial"/>
              </a:rPr>
              <a:t>Revisión de  marco jurídico: leyes, convenciones, tratados internacionales, decretos, entre otros. </a:t>
            </a:r>
            <a:endParaRPr>
              <a:solidFill>
                <a:srgbClr val="000000"/>
              </a:solidFill>
              <a:latin typeface="Arial"/>
              <a:ea typeface="Arial"/>
              <a:cs typeface="Arial"/>
              <a:sym typeface="Arial"/>
            </a:endParaRPr>
          </a:p>
          <a:p>
            <a:pPr indent="0" lvl="0" marL="0" rtl="0" algn="just">
              <a:lnSpc>
                <a:spcPct val="90000"/>
              </a:lnSpc>
              <a:spcBef>
                <a:spcPts val="0"/>
              </a:spcBef>
              <a:spcAft>
                <a:spcPts val="0"/>
              </a:spcAft>
              <a:buClr>
                <a:schemeClr val="lt1"/>
              </a:buClr>
              <a:buSzPts val="2300"/>
              <a:buFont typeface="Corbel"/>
              <a:buNone/>
            </a:pPr>
            <a:r>
              <a:rPr lang="es-CR">
                <a:solidFill>
                  <a:srgbClr val="000000"/>
                </a:solidFill>
                <a:latin typeface="Arial"/>
                <a:ea typeface="Arial"/>
                <a:cs typeface="Arial"/>
                <a:sym typeface="Arial"/>
              </a:rPr>
              <a:t>Este proceso resultó en una cantidad importante de instrumentos analizados y de derechos tutelados.</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None/>
            </a:pPr>
            <a:r>
              <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None/>
            </a:pPr>
            <a:r>
              <a:rPr lang="es-CR">
                <a:solidFill>
                  <a:srgbClr val="000000"/>
                </a:solidFill>
                <a:latin typeface="Arial"/>
                <a:ea typeface="Arial"/>
                <a:cs typeface="Arial"/>
                <a:sym typeface="Arial"/>
              </a:rPr>
              <a:t>Descripción de la diapositiva: </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None/>
            </a:pPr>
            <a:r>
              <a:rPr lang="es-CR">
                <a:solidFill>
                  <a:srgbClr val="000000"/>
                </a:solidFill>
                <a:latin typeface="Arial"/>
                <a:ea typeface="Arial"/>
                <a:cs typeface="Arial"/>
                <a:sym typeface="Arial"/>
              </a:rPr>
              <a:t>La información anterior está organizada en dos cuadros que se unen por una flecha, reflejando su asociación.</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solidFill>
                  <a:srgbClr val="000000"/>
                </a:solidFill>
                <a:latin typeface="Arial"/>
                <a:ea typeface="Arial"/>
                <a:cs typeface="Arial"/>
                <a:sym typeface="Arial"/>
              </a:rPr>
              <a:t>Fondo blanco con borde celeste y degradado de colores azules y verdes en la esquina superior izquierda y en la esquina inferior derecha</a:t>
            </a:r>
            <a:endParaRPr>
              <a:solidFill>
                <a:srgbClr val="000000"/>
              </a:solidFill>
              <a:latin typeface="Arial"/>
              <a:ea typeface="Arial"/>
              <a:cs typeface="Arial"/>
              <a:sym typeface="Arial"/>
            </a:endParaRPr>
          </a:p>
          <a:p>
            <a:pPr indent="0" lvl="0" marL="0" rtl="0" algn="just">
              <a:spcBef>
                <a:spcPts val="0"/>
              </a:spcBef>
              <a:spcAft>
                <a:spcPts val="0"/>
              </a:spcAft>
              <a:buNone/>
            </a:pPr>
            <a:r>
              <a:t/>
            </a:r>
            <a:endParaRPr>
              <a:solidFill>
                <a:srgbClr val="000000"/>
              </a:solidFill>
              <a:latin typeface="Arial"/>
              <a:ea typeface="Arial"/>
              <a:cs typeface="Arial"/>
              <a:sym typeface="Arial"/>
            </a:endParaRPr>
          </a:p>
        </p:txBody>
      </p:sp>
      <p:sp>
        <p:nvSpPr>
          <p:cNvPr id="234" name="Google Shape;2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R">
                <a:latin typeface="Arial"/>
                <a:ea typeface="Arial"/>
                <a:cs typeface="Arial"/>
                <a:sym typeface="Arial"/>
              </a:rPr>
              <a:t>Toda esta legislación atiende a la Convención de los derechos de las personas con discapacidad.</a:t>
            </a:r>
            <a:endParaRPr>
              <a:solidFill>
                <a:srgbClr val="FF9900"/>
              </a:solidFill>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Descripción de la diapositiva: </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En el fondo se enlista toda la normativa utilizada, encima se coloca un cuadro azul con la información anterior.</a:t>
            </a:r>
            <a:endParaRPr>
              <a:latin typeface="Arial"/>
              <a:ea typeface="Arial"/>
              <a:cs typeface="Arial"/>
              <a:sym typeface="Arial"/>
            </a:endParaRPr>
          </a:p>
          <a:p>
            <a:pPr indent="0" lvl="0" marL="0" rtl="0" algn="l">
              <a:spcBef>
                <a:spcPts val="0"/>
              </a:spcBef>
              <a:spcAft>
                <a:spcPts val="0"/>
              </a:spcAft>
              <a:buClr>
                <a:schemeClr val="dk1"/>
              </a:buClr>
              <a:buFont typeface="Arial"/>
              <a:buNone/>
            </a:pPr>
            <a:r>
              <a:rPr lang="es-CR">
                <a:latin typeface="Arial"/>
                <a:ea typeface="Arial"/>
                <a:cs typeface="Arial"/>
                <a:sym typeface="Arial"/>
              </a:rPr>
              <a:t>Fondo blanco con borde celeste y degradado de colores azules y celestes en la esquina inferior derecha</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248" name="Google Shape;24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6f6623c252_1_5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6f6623c252_1_5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R">
                <a:latin typeface="Arial"/>
                <a:ea typeface="Arial"/>
                <a:cs typeface="Arial"/>
                <a:sym typeface="Arial"/>
              </a:rPr>
              <a:t>Toda esta legislación atiende a la Convención de los derechos de las personas con discapacidad.</a:t>
            </a:r>
            <a:endParaRPr>
              <a:solidFill>
                <a:srgbClr val="FF9900"/>
              </a:solidFill>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Descripción de la diapositiva: </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En el fondo se enlista toda la normativa utilizada, encima se coloca un cuadro azul con la información anterior.</a:t>
            </a:r>
            <a:endParaRPr>
              <a:latin typeface="Arial"/>
              <a:ea typeface="Arial"/>
              <a:cs typeface="Arial"/>
              <a:sym typeface="Arial"/>
            </a:endParaRPr>
          </a:p>
          <a:p>
            <a:pPr indent="0" lvl="0" marL="0" rtl="0" algn="l">
              <a:spcBef>
                <a:spcPts val="0"/>
              </a:spcBef>
              <a:spcAft>
                <a:spcPts val="0"/>
              </a:spcAft>
              <a:buClr>
                <a:schemeClr val="dk1"/>
              </a:buClr>
              <a:buFont typeface="Arial"/>
              <a:buNone/>
            </a:pPr>
            <a:r>
              <a:rPr lang="es-CR">
                <a:latin typeface="Arial"/>
                <a:ea typeface="Arial"/>
                <a:cs typeface="Arial"/>
                <a:sym typeface="Arial"/>
              </a:rPr>
              <a:t>Fondo blanco con borde celeste y degradado de colores azules y celestes en la esquina inferior derecha</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258" name="Google Shape;258;g6f6623c252_1_5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s-CR">
                <a:solidFill>
                  <a:srgbClr val="000000"/>
                </a:solidFill>
                <a:latin typeface="Arial"/>
                <a:ea typeface="Arial"/>
                <a:cs typeface="Arial"/>
                <a:sym typeface="Arial"/>
              </a:rPr>
              <a:t>¿Por qué utilizar la Convención como documento base para el planteamiento?</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None/>
            </a:pPr>
            <a:r>
              <a:rPr lang="es-CR">
                <a:solidFill>
                  <a:srgbClr val="000000"/>
                </a:solidFill>
                <a:latin typeface="Arial"/>
                <a:ea typeface="Arial"/>
                <a:cs typeface="Arial"/>
                <a:sym typeface="Arial"/>
              </a:rPr>
              <a:t>- La Convención sobre los Derechos de las Personas con Discapacidad es un tratado internacional que tutela derechos humanos de una población específica y que, por esta razón, cuenta con un rango similar al Constitucional o superior.</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Clr>
                <a:schemeClr val="lt1"/>
              </a:buClr>
              <a:buSzPts val="1700"/>
              <a:buFont typeface="Corbel"/>
              <a:buNone/>
            </a:pPr>
            <a:r>
              <a:rPr lang="es-CR">
                <a:solidFill>
                  <a:srgbClr val="000000"/>
                </a:solidFill>
                <a:latin typeface="Arial"/>
                <a:ea typeface="Arial"/>
                <a:cs typeface="Arial"/>
                <a:sym typeface="Arial"/>
              </a:rPr>
              <a:t>- Agrupa derechos también comprendidos en otros documentos, pero de una forma ordenada</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Clr>
                <a:schemeClr val="lt1"/>
              </a:buClr>
              <a:buSzPts val="1700"/>
              <a:buFont typeface="Corbel"/>
              <a:buNone/>
            </a:pPr>
            <a:r>
              <a:rPr lang="es-CR">
                <a:solidFill>
                  <a:srgbClr val="000000"/>
                </a:solidFill>
                <a:latin typeface="Arial"/>
                <a:ea typeface="Arial"/>
                <a:cs typeface="Arial"/>
                <a:sym typeface="Arial"/>
              </a:rPr>
              <a:t>- Utiliza el enfoque de la discapacidad basado en derechos humanos</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Clr>
                <a:schemeClr val="dk1"/>
              </a:buClr>
              <a:buSzPts val="4400"/>
              <a:buFont typeface="Corbel"/>
              <a:buNone/>
            </a:pPr>
            <a:r>
              <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None/>
            </a:pPr>
            <a:r>
              <a:rPr lang="es-CR">
                <a:solidFill>
                  <a:srgbClr val="000000"/>
                </a:solidFill>
                <a:latin typeface="Arial"/>
                <a:ea typeface="Arial"/>
                <a:cs typeface="Arial"/>
                <a:sym typeface="Arial"/>
              </a:rPr>
              <a:t>Descripción de la diapositiva: </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None/>
            </a:pPr>
            <a:r>
              <a:rPr lang="es-CR">
                <a:solidFill>
                  <a:srgbClr val="000000"/>
                </a:solidFill>
                <a:latin typeface="Arial"/>
                <a:ea typeface="Arial"/>
                <a:cs typeface="Arial"/>
                <a:sym typeface="Arial"/>
              </a:rPr>
              <a:t>La información anterior está organizada en 3 filas para caracterizar el uso de la Convención</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Clr>
                <a:schemeClr val="dk1"/>
              </a:buClr>
              <a:buSzPts val="1100"/>
              <a:buFont typeface="Arial"/>
              <a:buNone/>
            </a:pPr>
            <a:r>
              <a:rPr lang="es-CR">
                <a:solidFill>
                  <a:srgbClr val="000000"/>
                </a:solidFill>
                <a:latin typeface="Arial"/>
                <a:ea typeface="Arial"/>
                <a:cs typeface="Arial"/>
                <a:sym typeface="Arial"/>
              </a:rPr>
              <a:t>Fondo blanco con borde celeste y degradado de colores azules y verdes en la esquina superior izquierda </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solidFill>
                <a:srgbClr val="000000"/>
              </a:solidFill>
              <a:latin typeface="Arial"/>
              <a:ea typeface="Arial"/>
              <a:cs typeface="Arial"/>
              <a:sym typeface="Arial"/>
            </a:endParaRPr>
          </a:p>
        </p:txBody>
      </p:sp>
      <p:sp>
        <p:nvSpPr>
          <p:cNvPr id="270" name="Google Shape;27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s-CR">
                <a:solidFill>
                  <a:srgbClr val="000000"/>
                </a:solidFill>
                <a:latin typeface="Arial"/>
                <a:ea typeface="Arial"/>
                <a:cs typeface="Arial"/>
                <a:sym typeface="Arial"/>
              </a:rPr>
              <a:t>Pirámide de Kelsen</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s-CR">
                <a:solidFill>
                  <a:srgbClr val="000000"/>
                </a:solidFill>
                <a:latin typeface="Arial"/>
                <a:ea typeface="Arial"/>
                <a:cs typeface="Arial"/>
                <a:sym typeface="Arial"/>
              </a:rPr>
              <a:t>1. Constitución / Tratados internacionales sobre Derechos Humanos</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s-CR">
                <a:solidFill>
                  <a:srgbClr val="000000"/>
                </a:solidFill>
                <a:latin typeface="Arial"/>
                <a:ea typeface="Arial"/>
                <a:cs typeface="Arial"/>
                <a:sym typeface="Arial"/>
              </a:rPr>
              <a:t>2. Tratados internacionales</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s-CR">
                <a:solidFill>
                  <a:srgbClr val="000000"/>
                </a:solidFill>
                <a:latin typeface="Arial"/>
                <a:ea typeface="Arial"/>
                <a:cs typeface="Arial"/>
                <a:sym typeface="Arial"/>
              </a:rPr>
              <a:t>3. Leyes</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s-CR">
                <a:solidFill>
                  <a:srgbClr val="000000"/>
                </a:solidFill>
                <a:latin typeface="Arial"/>
                <a:ea typeface="Arial"/>
                <a:cs typeface="Arial"/>
                <a:sym typeface="Arial"/>
              </a:rPr>
              <a:t>4. Reglamentos</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s-CR">
                <a:solidFill>
                  <a:srgbClr val="000000"/>
                </a:solidFill>
                <a:latin typeface="Arial"/>
                <a:ea typeface="Arial"/>
                <a:cs typeface="Arial"/>
                <a:sym typeface="Arial"/>
              </a:rPr>
              <a:t>5. Decretos ejecutivos</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s-CR">
                <a:solidFill>
                  <a:srgbClr val="000000"/>
                </a:solidFill>
                <a:latin typeface="Arial"/>
                <a:ea typeface="Arial"/>
                <a:cs typeface="Arial"/>
                <a:sym typeface="Arial"/>
              </a:rPr>
              <a:t>6. Directrices</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s-CR">
                <a:solidFill>
                  <a:srgbClr val="000000"/>
                </a:solidFill>
                <a:latin typeface="Arial"/>
                <a:ea typeface="Arial"/>
                <a:cs typeface="Arial"/>
                <a:sym typeface="Arial"/>
              </a:rPr>
              <a:t>La Convención sobre los Derechos de las Personas con Discapacidad, se ubica en un mismo nivel o por encima de la Constitución Política de Costa Rica</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s-CR">
                <a:solidFill>
                  <a:srgbClr val="000000"/>
                </a:solidFill>
                <a:latin typeface="Arial"/>
                <a:ea typeface="Arial"/>
                <a:cs typeface="Arial"/>
                <a:sym typeface="Arial"/>
              </a:rPr>
              <a:t>Descripción de la diapositiva: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s-CR">
                <a:solidFill>
                  <a:srgbClr val="000000"/>
                </a:solidFill>
                <a:latin typeface="Arial"/>
                <a:ea typeface="Arial"/>
                <a:cs typeface="Arial"/>
                <a:sym typeface="Arial"/>
              </a:rPr>
              <a:t>La información anterior está organizada en una pirámide, demostrando la jerarquía que hay entre cada categoría normativa en la que se rige Costa Rica</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s-CR">
                <a:solidFill>
                  <a:srgbClr val="000000"/>
                </a:solidFill>
                <a:latin typeface="Arial"/>
                <a:ea typeface="Arial"/>
                <a:cs typeface="Arial"/>
                <a:sym typeface="Arial"/>
              </a:rPr>
              <a:t>Fondo con borde celeste y degradado de colores azules y verdes en la esquina inferior derecha</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p:txBody>
      </p:sp>
      <p:sp>
        <p:nvSpPr>
          <p:cNvPr id="286" name="Google Shape;2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CR">
                <a:solidFill>
                  <a:srgbClr val="000000"/>
                </a:solidFill>
                <a:latin typeface="Arial"/>
                <a:ea typeface="Arial"/>
                <a:cs typeface="Arial"/>
                <a:sym typeface="Arial"/>
              </a:rPr>
              <a:t>Proceso de Concertación en las Regiones: </a:t>
            </a:r>
            <a:endParaRPr>
              <a:solidFill>
                <a:srgbClr val="000000"/>
              </a:solidFill>
              <a:latin typeface="Arial"/>
              <a:ea typeface="Arial"/>
              <a:cs typeface="Arial"/>
              <a:sym typeface="Arial"/>
            </a:endParaRPr>
          </a:p>
          <a:p>
            <a:pPr indent="0" lvl="0" marL="0" rtl="0" algn="l">
              <a:spcBef>
                <a:spcPts val="0"/>
              </a:spcBef>
              <a:spcAft>
                <a:spcPts val="0"/>
              </a:spcAft>
              <a:buNone/>
            </a:pPr>
            <a:r>
              <a:rPr lang="es-CR">
                <a:solidFill>
                  <a:srgbClr val="000000"/>
                </a:solidFill>
                <a:latin typeface="Arial"/>
                <a:ea typeface="Arial"/>
                <a:cs typeface="Arial"/>
                <a:sym typeface="Arial"/>
              </a:rPr>
              <a:t>Talleres realizados:</a:t>
            </a:r>
            <a:endParaRPr>
              <a:solidFill>
                <a:srgbClr val="000000"/>
              </a:solidFill>
              <a:latin typeface="Arial"/>
              <a:ea typeface="Arial"/>
              <a:cs typeface="Arial"/>
              <a:sym typeface="Arial"/>
            </a:endParaRPr>
          </a:p>
          <a:p>
            <a:pPr indent="0" lvl="0" marL="0" rtl="0" algn="l">
              <a:spcBef>
                <a:spcPts val="0"/>
              </a:spcBef>
              <a:spcAft>
                <a:spcPts val="0"/>
              </a:spcAft>
              <a:buNone/>
            </a:pPr>
            <a:r>
              <a:rPr lang="es-CR">
                <a:solidFill>
                  <a:srgbClr val="000000"/>
                </a:solidFill>
                <a:latin typeface="Arial"/>
                <a:ea typeface="Arial"/>
                <a:cs typeface="Arial"/>
                <a:sym typeface="Arial"/>
              </a:rPr>
              <a:t>Santa Cruz</a:t>
            </a:r>
            <a:endParaRPr>
              <a:solidFill>
                <a:srgbClr val="000000"/>
              </a:solidFill>
              <a:latin typeface="Arial"/>
              <a:ea typeface="Arial"/>
              <a:cs typeface="Arial"/>
              <a:sym typeface="Arial"/>
            </a:endParaRPr>
          </a:p>
          <a:p>
            <a:pPr indent="0" lvl="0" marL="0" rtl="0" algn="l">
              <a:spcBef>
                <a:spcPts val="0"/>
              </a:spcBef>
              <a:spcAft>
                <a:spcPts val="0"/>
              </a:spcAft>
              <a:buNone/>
            </a:pPr>
            <a:r>
              <a:rPr lang="es-CR">
                <a:solidFill>
                  <a:srgbClr val="000000"/>
                </a:solidFill>
                <a:latin typeface="Arial"/>
                <a:ea typeface="Arial"/>
                <a:cs typeface="Arial"/>
                <a:sym typeface="Arial"/>
              </a:rPr>
              <a:t>Ciudad Quesada</a:t>
            </a:r>
            <a:endParaRPr>
              <a:solidFill>
                <a:srgbClr val="000000"/>
              </a:solidFill>
              <a:latin typeface="Arial"/>
              <a:ea typeface="Arial"/>
              <a:cs typeface="Arial"/>
              <a:sym typeface="Arial"/>
            </a:endParaRPr>
          </a:p>
          <a:p>
            <a:pPr indent="0" lvl="0" marL="0" rtl="0" algn="l">
              <a:spcBef>
                <a:spcPts val="0"/>
              </a:spcBef>
              <a:spcAft>
                <a:spcPts val="0"/>
              </a:spcAft>
              <a:buNone/>
            </a:pPr>
            <a:r>
              <a:rPr lang="es-CR">
                <a:solidFill>
                  <a:srgbClr val="000000"/>
                </a:solidFill>
                <a:latin typeface="Arial"/>
                <a:ea typeface="Arial"/>
                <a:cs typeface="Arial"/>
                <a:sym typeface="Arial"/>
              </a:rPr>
              <a:t>Puntarenas</a:t>
            </a:r>
            <a:endParaRPr>
              <a:solidFill>
                <a:srgbClr val="000000"/>
              </a:solidFill>
              <a:latin typeface="Arial"/>
              <a:ea typeface="Arial"/>
              <a:cs typeface="Arial"/>
              <a:sym typeface="Arial"/>
            </a:endParaRPr>
          </a:p>
          <a:p>
            <a:pPr indent="0" lvl="0" marL="0" rtl="0" algn="l">
              <a:spcBef>
                <a:spcPts val="0"/>
              </a:spcBef>
              <a:spcAft>
                <a:spcPts val="0"/>
              </a:spcAft>
              <a:buNone/>
            </a:pPr>
            <a:r>
              <a:rPr lang="es-CR">
                <a:solidFill>
                  <a:srgbClr val="000000"/>
                </a:solidFill>
                <a:latin typeface="Arial"/>
                <a:ea typeface="Arial"/>
                <a:cs typeface="Arial"/>
                <a:sym typeface="Arial"/>
              </a:rPr>
              <a:t>Naranjo</a:t>
            </a:r>
            <a:endParaRPr>
              <a:solidFill>
                <a:srgbClr val="000000"/>
              </a:solidFill>
              <a:latin typeface="Arial"/>
              <a:ea typeface="Arial"/>
              <a:cs typeface="Arial"/>
              <a:sym typeface="Arial"/>
            </a:endParaRPr>
          </a:p>
          <a:p>
            <a:pPr indent="0" lvl="0" marL="0" rtl="0" algn="l">
              <a:spcBef>
                <a:spcPts val="0"/>
              </a:spcBef>
              <a:spcAft>
                <a:spcPts val="0"/>
              </a:spcAft>
              <a:buNone/>
            </a:pPr>
            <a:r>
              <a:rPr lang="es-CR">
                <a:solidFill>
                  <a:srgbClr val="000000"/>
                </a:solidFill>
                <a:latin typeface="Arial"/>
                <a:ea typeface="Arial"/>
                <a:cs typeface="Arial"/>
                <a:sym typeface="Arial"/>
              </a:rPr>
              <a:t>Heredia</a:t>
            </a:r>
            <a:endParaRPr>
              <a:solidFill>
                <a:srgbClr val="000000"/>
              </a:solidFill>
              <a:latin typeface="Arial"/>
              <a:ea typeface="Arial"/>
              <a:cs typeface="Arial"/>
              <a:sym typeface="Arial"/>
            </a:endParaRPr>
          </a:p>
          <a:p>
            <a:pPr indent="0" lvl="0" marL="0" rtl="0" algn="l">
              <a:spcBef>
                <a:spcPts val="0"/>
              </a:spcBef>
              <a:spcAft>
                <a:spcPts val="0"/>
              </a:spcAft>
              <a:buNone/>
            </a:pPr>
            <a:r>
              <a:rPr lang="es-CR">
                <a:solidFill>
                  <a:srgbClr val="000000"/>
                </a:solidFill>
                <a:latin typeface="Arial"/>
                <a:ea typeface="Arial"/>
                <a:cs typeface="Arial"/>
                <a:sym typeface="Arial"/>
              </a:rPr>
              <a:t>Turrialba</a:t>
            </a:r>
            <a:endParaRPr>
              <a:solidFill>
                <a:srgbClr val="000000"/>
              </a:solidFill>
              <a:latin typeface="Arial"/>
              <a:ea typeface="Arial"/>
              <a:cs typeface="Arial"/>
              <a:sym typeface="Arial"/>
            </a:endParaRPr>
          </a:p>
          <a:p>
            <a:pPr indent="0" lvl="0" marL="0" rtl="0" algn="l">
              <a:spcBef>
                <a:spcPts val="0"/>
              </a:spcBef>
              <a:spcAft>
                <a:spcPts val="0"/>
              </a:spcAft>
              <a:buNone/>
            </a:pPr>
            <a:r>
              <a:rPr lang="es-CR">
                <a:solidFill>
                  <a:srgbClr val="000000"/>
                </a:solidFill>
                <a:latin typeface="Arial"/>
                <a:ea typeface="Arial"/>
                <a:cs typeface="Arial"/>
                <a:sym typeface="Arial"/>
              </a:rPr>
              <a:t>Limón </a:t>
            </a:r>
            <a:endParaRPr>
              <a:solidFill>
                <a:srgbClr val="000000"/>
              </a:solidFill>
              <a:latin typeface="Arial"/>
              <a:ea typeface="Arial"/>
              <a:cs typeface="Arial"/>
              <a:sym typeface="Arial"/>
            </a:endParaRPr>
          </a:p>
          <a:p>
            <a:pPr indent="0" lvl="0" marL="0" rtl="0" algn="l">
              <a:spcBef>
                <a:spcPts val="0"/>
              </a:spcBef>
              <a:spcAft>
                <a:spcPts val="0"/>
              </a:spcAft>
              <a:buClr>
                <a:schemeClr val="dk1"/>
              </a:buClr>
              <a:buFont typeface="Arial"/>
              <a:buNone/>
            </a:pPr>
            <a:r>
              <a:rPr lang="es-CR">
                <a:solidFill>
                  <a:srgbClr val="000000"/>
                </a:solidFill>
                <a:latin typeface="Arial"/>
                <a:ea typeface="Arial"/>
                <a:cs typeface="Arial"/>
                <a:sym typeface="Arial"/>
              </a:rPr>
              <a:t>Pérez Zeledón</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SzPts val="1100"/>
              <a:buNone/>
            </a:pPr>
            <a:r>
              <a:rPr lang="es-CR">
                <a:solidFill>
                  <a:srgbClr val="000000"/>
                </a:solidFill>
                <a:latin typeface="Arial"/>
                <a:ea typeface="Arial"/>
                <a:cs typeface="Arial"/>
                <a:sym typeface="Arial"/>
              </a:rPr>
              <a:t>D</a:t>
            </a:r>
            <a:r>
              <a:rPr lang="es-CR">
                <a:solidFill>
                  <a:srgbClr val="000000"/>
                </a:solidFill>
                <a:latin typeface="Arial"/>
                <a:ea typeface="Arial"/>
                <a:cs typeface="Arial"/>
                <a:sym typeface="Arial"/>
              </a:rPr>
              <a:t>escripción de la diapositiva: </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solidFill>
                  <a:srgbClr val="000000"/>
                </a:solidFill>
                <a:latin typeface="Arial"/>
                <a:ea typeface="Arial"/>
                <a:cs typeface="Arial"/>
                <a:sym typeface="Arial"/>
              </a:rPr>
              <a:t>Los lugares que se nombran anteriormente están ubicados en un boceto de Costa Rica sobre la provincia a la que pertenecen.</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solidFill>
                  <a:srgbClr val="000000"/>
                </a:solidFill>
                <a:latin typeface="Arial"/>
                <a:ea typeface="Arial"/>
                <a:cs typeface="Arial"/>
                <a:sym typeface="Arial"/>
              </a:rPr>
              <a:t>Fondo blanco con borde celeste y degradado de colores azules y verdes en la esquina </a:t>
            </a:r>
            <a:endParaRPr>
              <a:solidFill>
                <a:srgbClr val="000000"/>
              </a:solidFill>
              <a:latin typeface="Arial"/>
              <a:ea typeface="Arial"/>
              <a:cs typeface="Arial"/>
              <a:sym typeface="Arial"/>
            </a:endParaRPr>
          </a:p>
        </p:txBody>
      </p:sp>
      <p:sp>
        <p:nvSpPr>
          <p:cNvPr id="312" name="Google Shape;31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s-CR">
                <a:solidFill>
                  <a:srgbClr val="000000"/>
                </a:solidFill>
                <a:latin typeface="Arial"/>
                <a:ea typeface="Arial"/>
                <a:cs typeface="Arial"/>
                <a:sym typeface="Arial"/>
              </a:rPr>
              <a:t>Retroalimentación de la propuesta</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None/>
            </a:pPr>
            <a:r>
              <a:rPr lang="es-CR">
                <a:solidFill>
                  <a:srgbClr val="000000"/>
                </a:solidFill>
                <a:latin typeface="Arial"/>
                <a:ea typeface="Arial"/>
                <a:cs typeface="Arial"/>
                <a:sym typeface="Arial"/>
              </a:rPr>
              <a:t>- Implementar las recomendaciones recibidas en las regiones</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None/>
            </a:pPr>
            <a:r>
              <a:rPr lang="es-CR">
                <a:solidFill>
                  <a:srgbClr val="000000"/>
                </a:solidFill>
                <a:latin typeface="Arial"/>
                <a:ea typeface="Arial"/>
                <a:cs typeface="Arial"/>
                <a:sym typeface="Arial"/>
              </a:rPr>
              <a:t>- Sintetizar la propuesta para facilitar su gestión</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None/>
            </a:pPr>
            <a:r>
              <a:rPr lang="es-CR">
                <a:solidFill>
                  <a:srgbClr val="000000"/>
                </a:solidFill>
                <a:latin typeface="Arial"/>
                <a:ea typeface="Arial"/>
                <a:cs typeface="Arial"/>
                <a:sym typeface="Arial"/>
              </a:rPr>
              <a:t>- Adecuar la propuesta a la realidad de las personas con discapacidad</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None/>
            </a:pPr>
            <a:r>
              <a:rPr lang="es-CR">
                <a:solidFill>
                  <a:srgbClr val="000000"/>
                </a:solidFill>
                <a:latin typeface="Arial"/>
                <a:ea typeface="Arial"/>
                <a:cs typeface="Arial"/>
                <a:sym typeface="Arial"/>
              </a:rPr>
              <a:t>Descripción de la diapositiva: </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None/>
            </a:pPr>
            <a:r>
              <a:rPr lang="es-CR">
                <a:solidFill>
                  <a:srgbClr val="000000"/>
                </a:solidFill>
                <a:latin typeface="Arial"/>
                <a:ea typeface="Arial"/>
                <a:cs typeface="Arial"/>
                <a:sym typeface="Arial"/>
              </a:rPr>
              <a:t>La información anterior está organizada en un diagrama de tres niveles (como unas gradas).</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Clr>
                <a:schemeClr val="dk1"/>
              </a:buClr>
              <a:buSzPts val="1100"/>
              <a:buFont typeface="Arial"/>
              <a:buNone/>
            </a:pPr>
            <a:r>
              <a:rPr lang="es-CR">
                <a:solidFill>
                  <a:srgbClr val="000000"/>
                </a:solidFill>
                <a:latin typeface="Arial"/>
                <a:ea typeface="Arial"/>
                <a:cs typeface="Arial"/>
                <a:sym typeface="Arial"/>
              </a:rPr>
              <a:t>Fondo blanco con borde celeste y degradado de colores azules y verdes en la esquina superior izquierda y en la esquina inferior derecha</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solidFill>
                <a:srgbClr val="000000"/>
              </a:solidFill>
              <a:latin typeface="Arial"/>
              <a:ea typeface="Arial"/>
              <a:cs typeface="Arial"/>
              <a:sym typeface="Arial"/>
            </a:endParaRPr>
          </a:p>
        </p:txBody>
      </p:sp>
      <p:sp>
        <p:nvSpPr>
          <p:cNvPr id="335" name="Google Shape;3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s-CR">
                <a:solidFill>
                  <a:srgbClr val="000000"/>
                </a:solidFill>
                <a:latin typeface="Arial"/>
                <a:ea typeface="Arial"/>
                <a:cs typeface="Arial"/>
                <a:sym typeface="Arial"/>
              </a:rPr>
              <a:t>Hojas metodológicas</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None/>
            </a:pPr>
            <a:r>
              <a:rPr lang="es-CR">
                <a:solidFill>
                  <a:srgbClr val="000000"/>
                </a:solidFill>
                <a:latin typeface="Arial"/>
                <a:ea typeface="Arial"/>
                <a:cs typeface="Arial"/>
                <a:sym typeface="Arial"/>
              </a:rPr>
              <a:t>- Elaboración de hojas metodológicas: Incluye información necesaria para operacionalizar los indicadores</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None/>
            </a:pPr>
            <a:r>
              <a:rPr lang="es-CR">
                <a:solidFill>
                  <a:srgbClr val="000000"/>
                </a:solidFill>
                <a:latin typeface="Arial"/>
                <a:ea typeface="Arial"/>
                <a:cs typeface="Arial"/>
                <a:sym typeface="Arial"/>
              </a:rPr>
              <a:t>- Búsqueda de fuentes de información: Existencia de registros administrativos y encuestas nacionales</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None/>
            </a:pPr>
            <a:r>
              <a:rPr lang="es-CR">
                <a:solidFill>
                  <a:srgbClr val="000000"/>
                </a:solidFill>
                <a:latin typeface="Arial"/>
                <a:ea typeface="Arial"/>
                <a:cs typeface="Arial"/>
                <a:sym typeface="Arial"/>
              </a:rPr>
              <a:t>- Enlace de los indicadores: Representación gráfica de relación entre los indicadores</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None/>
            </a:pPr>
            <a:r>
              <a:rPr lang="es-CR">
                <a:solidFill>
                  <a:srgbClr val="000000"/>
                </a:solidFill>
                <a:latin typeface="Arial"/>
                <a:ea typeface="Arial"/>
                <a:cs typeface="Arial"/>
                <a:sym typeface="Arial"/>
              </a:rPr>
              <a:t>Descripción de la diapositiva: </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None/>
            </a:pPr>
            <a:r>
              <a:rPr lang="es-CR">
                <a:solidFill>
                  <a:srgbClr val="000000"/>
                </a:solidFill>
                <a:latin typeface="Arial"/>
                <a:ea typeface="Arial"/>
                <a:cs typeface="Arial"/>
                <a:sym typeface="Arial"/>
              </a:rPr>
              <a:t>La información anterior se encuentra organizada en 3 diagramas para enlazar la información</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Clr>
                <a:schemeClr val="dk1"/>
              </a:buClr>
              <a:buSzPts val="1100"/>
              <a:buFont typeface="Arial"/>
              <a:buNone/>
            </a:pPr>
            <a:r>
              <a:rPr lang="es-CR">
                <a:solidFill>
                  <a:srgbClr val="000000"/>
                </a:solidFill>
                <a:latin typeface="Arial"/>
                <a:ea typeface="Arial"/>
                <a:cs typeface="Arial"/>
                <a:sym typeface="Arial"/>
              </a:rPr>
              <a:t>Fondo blanco con borde celeste y degradado de colores azules y verdes en la esquina superior izquierda y en la esquina inferior derecha</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solidFill>
                <a:srgbClr val="000000"/>
              </a:solidFill>
              <a:latin typeface="Arial"/>
              <a:ea typeface="Arial"/>
              <a:cs typeface="Arial"/>
              <a:sym typeface="Arial"/>
            </a:endParaRPr>
          </a:p>
        </p:txBody>
      </p:sp>
      <p:sp>
        <p:nvSpPr>
          <p:cNvPr id="355" name="Google Shape;35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s-CR">
                <a:solidFill>
                  <a:srgbClr val="000000"/>
                </a:solidFill>
                <a:latin typeface="Arial"/>
                <a:ea typeface="Arial"/>
                <a:cs typeface="Arial"/>
                <a:sym typeface="Arial"/>
              </a:rPr>
              <a:t>Elementos incluidos en las hojas metodológicas</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None/>
            </a:pPr>
            <a:r>
              <a:rPr lang="es-CR">
                <a:solidFill>
                  <a:srgbClr val="000000"/>
                </a:solidFill>
                <a:latin typeface="Arial"/>
                <a:ea typeface="Arial"/>
                <a:cs typeface="Arial"/>
                <a:sym typeface="Arial"/>
              </a:rPr>
              <a:t>- Iniciativas relacionadas</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None/>
            </a:pPr>
            <a:r>
              <a:rPr lang="es-CR">
                <a:solidFill>
                  <a:srgbClr val="000000"/>
                </a:solidFill>
                <a:latin typeface="Arial"/>
                <a:ea typeface="Arial"/>
                <a:cs typeface="Arial"/>
                <a:sym typeface="Arial"/>
              </a:rPr>
              <a:t>- Tema</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None/>
            </a:pPr>
            <a:r>
              <a:rPr lang="es-CR">
                <a:solidFill>
                  <a:srgbClr val="000000"/>
                </a:solidFill>
                <a:latin typeface="Arial"/>
                <a:ea typeface="Arial"/>
                <a:cs typeface="Arial"/>
                <a:sym typeface="Arial"/>
              </a:rPr>
              <a:t>- Definiciones</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None/>
            </a:pPr>
            <a:r>
              <a:rPr lang="es-CR">
                <a:solidFill>
                  <a:srgbClr val="000000"/>
                </a:solidFill>
                <a:latin typeface="Arial"/>
                <a:ea typeface="Arial"/>
                <a:cs typeface="Arial"/>
                <a:sym typeface="Arial"/>
              </a:rPr>
              <a:t>- Metodología de cálculo</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None/>
            </a:pPr>
            <a:r>
              <a:rPr lang="es-CR">
                <a:solidFill>
                  <a:srgbClr val="000000"/>
                </a:solidFill>
                <a:latin typeface="Arial"/>
                <a:ea typeface="Arial"/>
                <a:cs typeface="Arial"/>
                <a:sym typeface="Arial"/>
              </a:rPr>
              <a:t>- Fuente de la información</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None/>
            </a:pPr>
            <a:r>
              <a:rPr lang="es-CR">
                <a:solidFill>
                  <a:srgbClr val="000000"/>
                </a:solidFill>
                <a:latin typeface="Arial"/>
                <a:ea typeface="Arial"/>
                <a:cs typeface="Arial"/>
                <a:sym typeface="Arial"/>
              </a:rPr>
              <a:t>Descripción de la diapositiva: </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None/>
            </a:pPr>
            <a:r>
              <a:rPr lang="es-CR">
                <a:solidFill>
                  <a:srgbClr val="000000"/>
                </a:solidFill>
                <a:latin typeface="Arial"/>
                <a:ea typeface="Arial"/>
                <a:cs typeface="Arial"/>
                <a:sym typeface="Arial"/>
              </a:rPr>
              <a:t>La información anterior está organizada en un mapa conceptual con 5 cuadros para caracterizar los elementos de las hojas metodológicas</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Clr>
                <a:schemeClr val="dk1"/>
              </a:buClr>
              <a:buSzPts val="1100"/>
              <a:buFont typeface="Arial"/>
              <a:buNone/>
            </a:pPr>
            <a:r>
              <a:rPr lang="es-CR">
                <a:solidFill>
                  <a:srgbClr val="000000"/>
                </a:solidFill>
                <a:latin typeface="Arial"/>
                <a:ea typeface="Arial"/>
                <a:cs typeface="Arial"/>
                <a:sym typeface="Arial"/>
              </a:rPr>
              <a:t>Fondo blanco con borde celeste y degradado de colores azules y verdes en la esquina superior izquierda </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p:txBody>
      </p:sp>
      <p:sp>
        <p:nvSpPr>
          <p:cNvPr id="378" name="Google Shape;37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6f6623c25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f6623c25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CR">
                <a:solidFill>
                  <a:srgbClr val="000000"/>
                </a:solidFill>
                <a:latin typeface="Arial"/>
                <a:ea typeface="Arial"/>
                <a:cs typeface="Arial"/>
                <a:sym typeface="Arial"/>
              </a:rPr>
              <a:t>OdD</a:t>
            </a:r>
            <a:endParaRPr>
              <a:solidFill>
                <a:srgbClr val="000000"/>
              </a:solidFill>
              <a:latin typeface="Arial"/>
              <a:ea typeface="Arial"/>
              <a:cs typeface="Arial"/>
              <a:sym typeface="Arial"/>
            </a:endParaRPr>
          </a:p>
          <a:p>
            <a:pPr indent="0" lvl="0" marL="0" rtl="0" algn="l">
              <a:spcBef>
                <a:spcPts val="0"/>
              </a:spcBef>
              <a:spcAft>
                <a:spcPts val="0"/>
              </a:spcAft>
              <a:buNone/>
            </a:pPr>
            <a:r>
              <a:rPr lang="es-CR">
                <a:solidFill>
                  <a:srgbClr val="000000"/>
                </a:solidFill>
                <a:latin typeface="Arial"/>
                <a:ea typeface="Arial"/>
                <a:cs typeface="Arial"/>
                <a:sym typeface="Arial"/>
              </a:rPr>
              <a:t>Observatorio del Desarrollo</a:t>
            </a:r>
            <a:endParaRPr>
              <a:solidFill>
                <a:srgbClr val="000000"/>
              </a:solidFill>
              <a:latin typeface="Arial"/>
              <a:ea typeface="Arial"/>
              <a:cs typeface="Arial"/>
              <a:sym typeface="Arial"/>
            </a:endParaRPr>
          </a:p>
          <a:p>
            <a:pPr indent="0" lvl="0" marL="0" rtl="0" algn="l">
              <a:spcBef>
                <a:spcPts val="0"/>
              </a:spcBef>
              <a:spcAft>
                <a:spcPts val="0"/>
              </a:spcAft>
              <a:buNone/>
            </a:pPr>
            <a:r>
              <a:rPr lang="es-CR">
                <a:solidFill>
                  <a:srgbClr val="000000"/>
                </a:solidFill>
                <a:latin typeface="Arial"/>
                <a:ea typeface="Arial"/>
                <a:cs typeface="Arial"/>
                <a:sym typeface="Arial"/>
              </a:rPr>
              <a:t>Somos: </a:t>
            </a:r>
            <a:r>
              <a:rPr lang="es-CR">
                <a:solidFill>
                  <a:srgbClr val="000000"/>
                </a:solidFill>
                <a:latin typeface="Arial"/>
                <a:ea typeface="Arial"/>
                <a:cs typeface="Arial"/>
                <a:sym typeface="Arial"/>
              </a:rPr>
              <a:t>Unidad encargada de generar investigación y acción social en temas de desarrollo nacional, regional y local.</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None/>
            </a:pPr>
            <a:r>
              <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None/>
            </a:pPr>
            <a:r>
              <a:rPr lang="es-CR">
                <a:solidFill>
                  <a:srgbClr val="000000"/>
                </a:solidFill>
                <a:latin typeface="Arial"/>
                <a:ea typeface="Arial"/>
                <a:cs typeface="Arial"/>
                <a:sym typeface="Arial"/>
              </a:rPr>
              <a:t>Descripción de la diapositiva: </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Fondo blanco con borde celeste y degradado de colores azules y verdes en la esquina superior izquierda y en la esquina inferior derecha</a:t>
            </a:r>
            <a:endParaRPr>
              <a:solidFill>
                <a:srgbClr val="000000"/>
              </a:solidFill>
              <a:latin typeface="Arial"/>
              <a:ea typeface="Arial"/>
              <a:cs typeface="Arial"/>
              <a:sym typeface="Arial"/>
            </a:endParaRPr>
          </a:p>
        </p:txBody>
      </p:sp>
      <p:sp>
        <p:nvSpPr>
          <p:cNvPr id="107" name="Google Shape;107;g6f6623c25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C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705df6153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705df6153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CR">
                <a:latin typeface="Arial"/>
                <a:ea typeface="Arial"/>
                <a:cs typeface="Arial"/>
                <a:sym typeface="Arial"/>
              </a:rPr>
              <a:t>Ejemplo de hoja metodológica</a:t>
            </a:r>
            <a:endParaRPr>
              <a:latin typeface="Arial"/>
              <a:ea typeface="Arial"/>
              <a:cs typeface="Arial"/>
              <a:sym typeface="Arial"/>
            </a:endParaRPr>
          </a:p>
          <a:p>
            <a:pPr indent="0" lvl="0" marL="0" rtl="0" algn="l">
              <a:spcBef>
                <a:spcPts val="0"/>
              </a:spcBef>
              <a:spcAft>
                <a:spcPts val="0"/>
              </a:spcAft>
              <a:buNone/>
            </a:pPr>
            <a:r>
              <a:t/>
            </a:r>
            <a:endParaRPr/>
          </a:p>
        </p:txBody>
      </p:sp>
      <p:sp>
        <p:nvSpPr>
          <p:cNvPr id="396" name="Google Shape;396;g705df6153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C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s-CR">
                <a:solidFill>
                  <a:srgbClr val="000000"/>
                </a:solidFill>
                <a:latin typeface="Arial"/>
                <a:ea typeface="Arial"/>
                <a:cs typeface="Arial"/>
                <a:sym typeface="Arial"/>
              </a:rPr>
              <a:t>Gestión de los indicadores</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None/>
            </a:pPr>
            <a:r>
              <a:rPr lang="es-CR">
                <a:solidFill>
                  <a:srgbClr val="000000"/>
                </a:solidFill>
                <a:latin typeface="Arial"/>
                <a:ea typeface="Arial"/>
                <a:cs typeface="Arial"/>
                <a:sym typeface="Arial"/>
              </a:rPr>
              <a:t>- Articulación institucional</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None/>
            </a:pPr>
            <a:r>
              <a:rPr lang="es-CR">
                <a:solidFill>
                  <a:srgbClr val="000000"/>
                </a:solidFill>
                <a:latin typeface="Arial"/>
                <a:ea typeface="Arial"/>
                <a:cs typeface="Arial"/>
                <a:sym typeface="Arial"/>
              </a:rPr>
              <a:t>- Definición de “discapacidad”</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None/>
            </a:pPr>
            <a:r>
              <a:rPr lang="es-CR">
                <a:solidFill>
                  <a:srgbClr val="000000"/>
                </a:solidFill>
                <a:latin typeface="Arial"/>
                <a:ea typeface="Arial"/>
                <a:cs typeface="Arial"/>
                <a:sym typeface="Arial"/>
              </a:rPr>
              <a:t>- Recolección de información</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None/>
            </a:pPr>
            <a:r>
              <a:rPr lang="es-CR">
                <a:solidFill>
                  <a:srgbClr val="000000"/>
                </a:solidFill>
                <a:latin typeface="Arial"/>
                <a:ea typeface="Arial"/>
                <a:cs typeface="Arial"/>
                <a:sym typeface="Arial"/>
              </a:rPr>
              <a:t>Descripción de la diapositiva: </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Clr>
                <a:schemeClr val="dk1"/>
              </a:buClr>
              <a:buSzPts val="1100"/>
              <a:buFont typeface="Arial"/>
              <a:buNone/>
            </a:pPr>
            <a:r>
              <a:rPr lang="es-CR">
                <a:latin typeface="Arial"/>
                <a:ea typeface="Arial"/>
                <a:cs typeface="Arial"/>
                <a:sym typeface="Arial"/>
              </a:rPr>
              <a:t>La información anterior está organizada en 3 filas para caracterizar la gestión de los indicadores</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Clr>
                <a:schemeClr val="dk1"/>
              </a:buClr>
              <a:buSzPts val="1100"/>
              <a:buFont typeface="Arial"/>
              <a:buNone/>
            </a:pPr>
            <a:r>
              <a:rPr lang="es-CR">
                <a:solidFill>
                  <a:srgbClr val="000000"/>
                </a:solidFill>
                <a:latin typeface="Arial"/>
                <a:ea typeface="Arial"/>
                <a:cs typeface="Arial"/>
                <a:sym typeface="Arial"/>
              </a:rPr>
              <a:t>Fondo blanco con borde celeste</a:t>
            </a:r>
            <a:endParaRPr>
              <a:solidFill>
                <a:srgbClr val="000000"/>
              </a:solidFill>
              <a:latin typeface="Arial"/>
              <a:ea typeface="Arial"/>
              <a:cs typeface="Arial"/>
              <a:sym typeface="Arial"/>
            </a:endParaRPr>
          </a:p>
        </p:txBody>
      </p:sp>
      <p:sp>
        <p:nvSpPr>
          <p:cNvPr id="402" name="Google Shape;40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just">
              <a:lnSpc>
                <a:spcPct val="85000"/>
              </a:lnSpc>
              <a:spcBef>
                <a:spcPts val="0"/>
              </a:spcBef>
              <a:spcAft>
                <a:spcPts val="0"/>
              </a:spcAft>
              <a:buNone/>
            </a:pPr>
            <a:r>
              <a:rPr lang="es-CR">
                <a:latin typeface="Arial"/>
                <a:ea typeface="Arial"/>
                <a:cs typeface="Arial"/>
                <a:sym typeface="Arial"/>
              </a:rPr>
              <a:t>Interrelación de los indicadores</a:t>
            </a:r>
            <a:endParaRPr>
              <a:latin typeface="Arial"/>
              <a:ea typeface="Arial"/>
              <a:cs typeface="Arial"/>
              <a:sym typeface="Arial"/>
            </a:endParaRPr>
          </a:p>
          <a:p>
            <a:pPr indent="0" lvl="0" marL="0" rtl="0" algn="just">
              <a:lnSpc>
                <a:spcPct val="85000"/>
              </a:lnSpc>
              <a:spcBef>
                <a:spcPts val="0"/>
              </a:spcBef>
              <a:spcAft>
                <a:spcPts val="0"/>
              </a:spcAft>
              <a:buNone/>
            </a:pPr>
            <a:r>
              <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Descripción de la diapositiva: </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Fondo blanco con borde celeste y degradado de colores azules y verdes en la esquina superior izquierda y en la esquina inferior derecha</a:t>
            </a:r>
            <a:endParaRPr>
              <a:latin typeface="Arial"/>
              <a:ea typeface="Arial"/>
              <a:cs typeface="Arial"/>
              <a:sym typeface="Arial"/>
            </a:endParaRPr>
          </a:p>
          <a:p>
            <a:pPr indent="0" lvl="0" marL="0" rtl="0" algn="l">
              <a:spcBef>
                <a:spcPts val="0"/>
              </a:spcBef>
              <a:spcAft>
                <a:spcPts val="0"/>
              </a:spcAft>
              <a:buNone/>
            </a:pPr>
            <a:r>
              <a:t/>
            </a:r>
            <a:endParaRPr/>
          </a:p>
        </p:txBody>
      </p:sp>
      <p:sp>
        <p:nvSpPr>
          <p:cNvPr id="418" name="Google Shape;41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just">
              <a:lnSpc>
                <a:spcPct val="85000"/>
              </a:lnSpc>
              <a:spcBef>
                <a:spcPts val="0"/>
              </a:spcBef>
              <a:spcAft>
                <a:spcPts val="0"/>
              </a:spcAft>
              <a:buNone/>
            </a:pPr>
            <a:r>
              <a:rPr lang="es-CR">
                <a:latin typeface="Arial"/>
                <a:ea typeface="Arial"/>
                <a:cs typeface="Arial"/>
                <a:sym typeface="Arial"/>
              </a:rPr>
              <a:t>Descripción de la diapositiva: </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Se muestra un diagrama de los indicadores estructurales donde se tiene como base a la Convención sobre los Derechos de las Personas con Discapacidad, y además está formada por todo el marco jurídico que propone acciones en relación a la discapacidad suscrito en el país.</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Fondo blanco con borde celeste y degradado de colores azules y verdes en la esquina superior izquierda y en la esquina inferior derecha</a:t>
            </a:r>
            <a:endParaRPr>
              <a:latin typeface="Arial"/>
              <a:ea typeface="Arial"/>
              <a:cs typeface="Arial"/>
              <a:sym typeface="Arial"/>
            </a:endParaRPr>
          </a:p>
          <a:p>
            <a:pPr indent="0" lvl="0" marL="0" rtl="0" algn="l">
              <a:spcBef>
                <a:spcPts val="0"/>
              </a:spcBef>
              <a:spcAft>
                <a:spcPts val="0"/>
              </a:spcAft>
              <a:buNone/>
            </a:pPr>
            <a:r>
              <a:t/>
            </a:r>
            <a:endParaRPr/>
          </a:p>
        </p:txBody>
      </p:sp>
      <p:sp>
        <p:nvSpPr>
          <p:cNvPr id="425" name="Google Shape;42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just">
              <a:lnSpc>
                <a:spcPct val="85000"/>
              </a:lnSpc>
              <a:spcBef>
                <a:spcPts val="0"/>
              </a:spcBef>
              <a:spcAft>
                <a:spcPts val="0"/>
              </a:spcAft>
              <a:buNone/>
            </a:pPr>
            <a:r>
              <a:rPr lang="es-CR">
                <a:latin typeface="Arial"/>
                <a:ea typeface="Arial"/>
                <a:cs typeface="Arial"/>
                <a:sym typeface="Arial"/>
              </a:rPr>
              <a:t>Descripción de la diapositiva: </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Se muestra un diagrama de los indicadores de proceso y su relación con los indicadores de resultado para dar a entender que puede ser una relación directa y recíproca y que más de un indicadore de proceso puede responder a un indicador de resultado.</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Fondo blanco con borde celeste y degradado de colores azules y verdes en la esquina superior izquierda y en la esquina inferior derecha</a:t>
            </a:r>
            <a:endParaRPr>
              <a:latin typeface="Arial"/>
              <a:ea typeface="Arial"/>
              <a:cs typeface="Arial"/>
              <a:sym typeface="Arial"/>
            </a:endParaRPr>
          </a:p>
          <a:p>
            <a:pPr indent="0" lvl="0" marL="0" rtl="0" algn="l">
              <a:spcBef>
                <a:spcPts val="0"/>
              </a:spcBef>
              <a:spcAft>
                <a:spcPts val="0"/>
              </a:spcAft>
              <a:buNone/>
            </a:pPr>
            <a:r>
              <a:t/>
            </a:r>
            <a:endParaRPr/>
          </a:p>
        </p:txBody>
      </p:sp>
      <p:sp>
        <p:nvSpPr>
          <p:cNvPr id="438" name="Google Shape;43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just">
              <a:lnSpc>
                <a:spcPct val="85000"/>
              </a:lnSpc>
              <a:spcBef>
                <a:spcPts val="0"/>
              </a:spcBef>
              <a:spcAft>
                <a:spcPts val="0"/>
              </a:spcAft>
              <a:buNone/>
            </a:pPr>
            <a:r>
              <a:rPr lang="es-CR">
                <a:latin typeface="Arial"/>
                <a:ea typeface="Arial"/>
                <a:cs typeface="Arial"/>
                <a:sym typeface="Arial"/>
              </a:rPr>
              <a:t>Descripción de la diapositiva: </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Se muestra un diagrama de los indicadores estructurales, de proceso y de resultado y su interrelación para dar a entender que puede ser una relación directa y recíproca, pero no necesariamente lineal. </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Fondo blanco con borde celeste y degradado de colores azules y verdes en la esquina superior izquierda y en la esquina inferior derecha</a:t>
            </a:r>
            <a:endParaRPr>
              <a:latin typeface="Arial"/>
              <a:ea typeface="Arial"/>
              <a:cs typeface="Arial"/>
              <a:sym typeface="Arial"/>
            </a:endParaRPr>
          </a:p>
          <a:p>
            <a:pPr indent="0" lvl="0" marL="0" rtl="0" algn="l">
              <a:spcBef>
                <a:spcPts val="0"/>
              </a:spcBef>
              <a:spcAft>
                <a:spcPts val="0"/>
              </a:spcAft>
              <a:buNone/>
            </a:pPr>
            <a:r>
              <a:t/>
            </a:r>
            <a:endParaRPr/>
          </a:p>
        </p:txBody>
      </p:sp>
      <p:sp>
        <p:nvSpPr>
          <p:cNvPr id="456" name="Google Shape;45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orbel"/>
              <a:buNone/>
            </a:pPr>
            <a:r>
              <a:rPr b="1" lang="es-CR">
                <a:solidFill>
                  <a:srgbClr val="000000"/>
                </a:solidFill>
                <a:latin typeface="Arial"/>
                <a:ea typeface="Arial"/>
                <a:cs typeface="Arial"/>
                <a:sym typeface="Arial"/>
              </a:rPr>
              <a:t>Ejemplo</a:t>
            </a:r>
            <a:br>
              <a:rPr b="1" lang="es-CR">
                <a:solidFill>
                  <a:srgbClr val="000000"/>
                </a:solidFill>
                <a:latin typeface="Arial"/>
                <a:ea typeface="Arial"/>
                <a:cs typeface="Arial"/>
                <a:sym typeface="Arial"/>
              </a:rPr>
            </a:br>
            <a:r>
              <a:rPr b="1" lang="es-CR">
                <a:solidFill>
                  <a:srgbClr val="000000"/>
                </a:solidFill>
                <a:latin typeface="Arial"/>
                <a:ea typeface="Arial"/>
                <a:cs typeface="Arial"/>
                <a:sym typeface="Arial"/>
              </a:rPr>
              <a:t>Derecho a un nivel de vida adecuado y protección social</a:t>
            </a:r>
            <a:endParaRPr b="1">
              <a:solidFill>
                <a:srgbClr val="000000"/>
              </a:solidFill>
              <a:latin typeface="Arial"/>
              <a:ea typeface="Arial"/>
              <a:cs typeface="Arial"/>
              <a:sym typeface="Arial"/>
            </a:endParaRPr>
          </a:p>
          <a:p>
            <a:pPr indent="0" lvl="0" marL="0" rtl="0" algn="l">
              <a:lnSpc>
                <a:spcPct val="90000"/>
              </a:lnSpc>
              <a:spcBef>
                <a:spcPts val="0"/>
              </a:spcBef>
              <a:spcAft>
                <a:spcPts val="0"/>
              </a:spcAft>
              <a:buClr>
                <a:schemeClr val="dk1"/>
              </a:buClr>
              <a:buSzPts val="3600"/>
              <a:buFont typeface="Corbel"/>
              <a:buNone/>
            </a:pPr>
            <a:r>
              <a:rPr b="1" lang="es-CR">
                <a:solidFill>
                  <a:srgbClr val="000000"/>
                </a:solidFill>
                <a:latin typeface="Arial"/>
                <a:ea typeface="Arial"/>
                <a:cs typeface="Arial"/>
                <a:sym typeface="Arial"/>
              </a:rPr>
              <a:t>Indicador estructural: </a:t>
            </a:r>
            <a:r>
              <a:rPr lang="es-CR">
                <a:solidFill>
                  <a:srgbClr val="000000"/>
                </a:solidFill>
                <a:latin typeface="Arial"/>
                <a:ea typeface="Arial"/>
                <a:cs typeface="Arial"/>
                <a:sym typeface="Arial"/>
              </a:rPr>
              <a:t>Ley 7600 Ley de igualdad de oportunidades para las personas con discapacidad y Ley 8661 Convención sobre los derechos de las personas con discapacidad</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Clr>
                <a:schemeClr val="dk1"/>
              </a:buClr>
              <a:buSzPts val="3600"/>
              <a:buFont typeface="Corbel"/>
              <a:buNone/>
            </a:pPr>
            <a:r>
              <a:rPr lang="es-CR">
                <a:solidFill>
                  <a:srgbClr val="000000"/>
                </a:solidFill>
                <a:latin typeface="Arial"/>
                <a:ea typeface="Arial"/>
                <a:cs typeface="Arial"/>
                <a:sym typeface="Arial"/>
              </a:rPr>
              <a:t>Indicador de proceso: Total del presupuesto asignado y total programas o proyectos diseñados por el sector social para garantizar acceso a vivienda (básica) a personas con discapacidad</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Clr>
                <a:schemeClr val="dk1"/>
              </a:buClr>
              <a:buSzPts val="3600"/>
              <a:buFont typeface="Corbel"/>
              <a:buNone/>
            </a:pPr>
            <a:r>
              <a:rPr lang="es-CR">
                <a:solidFill>
                  <a:srgbClr val="000000"/>
                </a:solidFill>
                <a:latin typeface="Arial"/>
                <a:ea typeface="Arial"/>
                <a:cs typeface="Arial"/>
                <a:sym typeface="Arial"/>
              </a:rPr>
              <a:t>Indicador de resultado: Porcentaje de hogares con al menos una persona con discapacidad debajo de la línea de pobreza</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Clr>
                <a:schemeClr val="dk1"/>
              </a:buClr>
              <a:buSzPts val="1100"/>
              <a:buFont typeface="Arial"/>
              <a:buNone/>
            </a:pPr>
            <a:r>
              <a:rPr lang="es-CR">
                <a:solidFill>
                  <a:srgbClr val="000000"/>
                </a:solidFill>
                <a:latin typeface="Arial"/>
                <a:ea typeface="Arial"/>
                <a:cs typeface="Arial"/>
                <a:sym typeface="Arial"/>
              </a:rPr>
              <a:t>Descripción de la diapositiva: </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Clr>
                <a:schemeClr val="dk1"/>
              </a:buClr>
              <a:buSzPts val="1100"/>
              <a:buFont typeface="Arial"/>
              <a:buNone/>
            </a:pPr>
            <a:r>
              <a:rPr lang="es-CR">
                <a:solidFill>
                  <a:srgbClr val="000000"/>
                </a:solidFill>
                <a:latin typeface="Arial"/>
                <a:ea typeface="Arial"/>
                <a:cs typeface="Arial"/>
                <a:sym typeface="Arial"/>
              </a:rPr>
              <a:t>Fondo blanco con borde celeste</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solidFill>
                <a:srgbClr val="000000"/>
              </a:solidFill>
              <a:latin typeface="Arial"/>
              <a:ea typeface="Arial"/>
              <a:cs typeface="Arial"/>
              <a:sym typeface="Arial"/>
            </a:endParaRPr>
          </a:p>
        </p:txBody>
      </p:sp>
      <p:sp>
        <p:nvSpPr>
          <p:cNvPr id="485" name="Google Shape;48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just">
              <a:lnSpc>
                <a:spcPct val="85000"/>
              </a:lnSpc>
              <a:spcBef>
                <a:spcPts val="0"/>
              </a:spcBef>
              <a:spcAft>
                <a:spcPts val="0"/>
              </a:spcAft>
              <a:buNone/>
            </a:pPr>
            <a:r>
              <a:rPr lang="es-CR">
                <a:latin typeface="Arial"/>
                <a:ea typeface="Arial"/>
                <a:cs typeface="Arial"/>
                <a:sym typeface="Arial"/>
              </a:rPr>
              <a:t>Contextualización</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Toma de conciencia</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Hacia el cambio</a:t>
            </a:r>
            <a:endParaRPr>
              <a:latin typeface="Arial"/>
              <a:ea typeface="Arial"/>
              <a:cs typeface="Arial"/>
              <a:sym typeface="Arial"/>
            </a:endParaRPr>
          </a:p>
          <a:p>
            <a:pPr indent="0" lvl="0" marL="0" rtl="0" algn="just">
              <a:lnSpc>
                <a:spcPct val="85000"/>
              </a:lnSpc>
              <a:spcBef>
                <a:spcPts val="0"/>
              </a:spcBef>
              <a:spcAft>
                <a:spcPts val="0"/>
              </a:spcAft>
              <a:buNone/>
            </a:pPr>
            <a:r>
              <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Descripción de la diapositiva:</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A la izquierda se muestra la portada del libro titulado “Derechos humanos: métricas y mediciones en discapacidad” con las autoras Fiorella Vargas y Daniela Brenes. En la portada aparecen una mujer usuaria de andadera, una hombre ciego y un hombre sordo. </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Fondo blanco con borde celeste y degradado de colores azules y verdes en la esquina inferior derecha</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491" name="Google Shape;49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s-CR">
                <a:solidFill>
                  <a:srgbClr val="000000"/>
                </a:solidFill>
                <a:latin typeface="Arial"/>
                <a:ea typeface="Arial"/>
                <a:cs typeface="Arial"/>
                <a:sym typeface="Arial"/>
              </a:rPr>
              <a:t>Producto</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s-CR">
                <a:solidFill>
                  <a:srgbClr val="000000"/>
                </a:solidFill>
                <a:latin typeface="Arial"/>
                <a:ea typeface="Arial"/>
                <a:cs typeface="Arial"/>
                <a:sym typeface="Arial"/>
              </a:rPr>
              <a:t>Capítulo 1: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s-CR">
                <a:solidFill>
                  <a:srgbClr val="000000"/>
                </a:solidFill>
                <a:latin typeface="Arial"/>
                <a:ea typeface="Arial"/>
                <a:cs typeface="Arial"/>
                <a:sym typeface="Arial"/>
              </a:rPr>
              <a:t>“Derechos de las Personas con Discapacidad en Costa Rica”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s-CR">
                <a:solidFill>
                  <a:srgbClr val="000000"/>
                </a:solidFill>
                <a:latin typeface="Arial"/>
                <a:ea typeface="Arial"/>
                <a:cs typeface="Arial"/>
                <a:sym typeface="Arial"/>
              </a:rPr>
              <a:t>Capítulo 2:</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Font typeface="Arial"/>
              <a:buNone/>
            </a:pPr>
            <a:r>
              <a:rPr lang="es-CR">
                <a:solidFill>
                  <a:srgbClr val="000000"/>
                </a:solidFill>
                <a:latin typeface="Arial"/>
                <a:ea typeface="Arial"/>
                <a:cs typeface="Arial"/>
                <a:sym typeface="Arial"/>
              </a:rPr>
              <a:t>“Indicadores sobre discapacidad: Impulsando el ejercicio efectivo de los derechos humanos”</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s-CR">
                <a:solidFill>
                  <a:srgbClr val="000000"/>
                </a:solidFill>
                <a:latin typeface="Arial"/>
                <a:ea typeface="Arial"/>
                <a:cs typeface="Arial"/>
                <a:sym typeface="Arial"/>
              </a:rPr>
              <a:t>Descripción de la diapositiva: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s-CR">
                <a:solidFill>
                  <a:srgbClr val="000000"/>
                </a:solidFill>
                <a:latin typeface="Arial"/>
                <a:ea typeface="Arial"/>
                <a:cs typeface="Arial"/>
                <a:sym typeface="Arial"/>
              </a:rPr>
              <a:t>Fondo blanco con borde celeste y degradado de colores azules y verdes en la esquina superior izquierda</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s-CR">
                <a:solidFill>
                  <a:srgbClr val="000000"/>
                </a:solidFill>
                <a:latin typeface="Arial"/>
                <a:ea typeface="Arial"/>
                <a:cs typeface="Arial"/>
                <a:sym typeface="Arial"/>
              </a:rPr>
              <a:t>Al lado inferior izquierdo aparece un ícono de un libro abierto</a:t>
            </a:r>
            <a:endParaRPr>
              <a:solidFill>
                <a:srgbClr val="000000"/>
              </a:solidFill>
              <a:latin typeface="Arial"/>
              <a:ea typeface="Arial"/>
              <a:cs typeface="Arial"/>
              <a:sym typeface="Arial"/>
            </a:endParaRPr>
          </a:p>
        </p:txBody>
      </p:sp>
      <p:sp>
        <p:nvSpPr>
          <p:cNvPr id="514" name="Google Shape;51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just">
              <a:lnSpc>
                <a:spcPct val="85000"/>
              </a:lnSpc>
              <a:spcBef>
                <a:spcPts val="0"/>
              </a:spcBef>
              <a:spcAft>
                <a:spcPts val="0"/>
              </a:spcAft>
              <a:buNone/>
            </a:pPr>
            <a:r>
              <a:rPr lang="es-CR">
                <a:latin typeface="Arial"/>
                <a:ea typeface="Arial"/>
                <a:cs typeface="Arial"/>
                <a:sym typeface="Arial"/>
              </a:rPr>
              <a:t>Transformación:</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 Costa Rica: En la población existen muchos mitos y estereotipos sobre las personas con discapacidad.</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 Percepción: Sobre la discapacidad</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 No es tarea sencilla: Informar sobre la inclusión y participación de las personas con discapacidad en la sociedad</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Descripción de la diapositiva: </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Fondo blanco con borde celeste y degradado de colores azules y verdes en la esquina superior izquierda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525" name="Google Shape;52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f6623c252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6f6623c252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CR">
                <a:solidFill>
                  <a:srgbClr val="000000"/>
                </a:solidFill>
                <a:latin typeface="Arial"/>
                <a:ea typeface="Arial"/>
                <a:cs typeface="Arial"/>
                <a:sym typeface="Arial"/>
              </a:rPr>
              <a:t>Observatorio del Desarrollo</a:t>
            </a:r>
            <a:endParaRPr>
              <a:solidFill>
                <a:srgbClr val="000000"/>
              </a:solidFill>
              <a:latin typeface="Arial"/>
              <a:ea typeface="Arial"/>
              <a:cs typeface="Arial"/>
              <a:sym typeface="Arial"/>
            </a:endParaRPr>
          </a:p>
          <a:p>
            <a:pPr indent="0" lvl="0" marL="0" rtl="0" algn="l">
              <a:spcBef>
                <a:spcPts val="0"/>
              </a:spcBef>
              <a:spcAft>
                <a:spcPts val="0"/>
              </a:spcAft>
              <a:buNone/>
            </a:pPr>
            <a:r>
              <a:rPr lang="es-CR">
                <a:solidFill>
                  <a:srgbClr val="000000"/>
                </a:solidFill>
                <a:latin typeface="Arial"/>
                <a:ea typeface="Arial"/>
                <a:cs typeface="Arial"/>
                <a:sym typeface="Arial"/>
              </a:rPr>
              <a:t>Misión: Crear conocimiento que incida en el bienestar y desarrollo integral de nuestro país.</a:t>
            </a:r>
            <a:endParaRPr>
              <a:solidFill>
                <a:srgbClr val="000000"/>
              </a:solidFill>
              <a:latin typeface="Arial"/>
              <a:ea typeface="Arial"/>
              <a:cs typeface="Arial"/>
              <a:sym typeface="Arial"/>
            </a:endParaRPr>
          </a:p>
          <a:p>
            <a:pPr indent="0" lvl="0" marL="0" rtl="0" algn="l">
              <a:spcBef>
                <a:spcPts val="0"/>
              </a:spcBef>
              <a:spcAft>
                <a:spcPts val="0"/>
              </a:spcAft>
              <a:buNone/>
            </a:pPr>
            <a:r>
              <a:rPr lang="es-CR">
                <a:solidFill>
                  <a:srgbClr val="000000"/>
                </a:solidFill>
                <a:latin typeface="Arial"/>
                <a:ea typeface="Arial"/>
                <a:cs typeface="Arial"/>
                <a:sym typeface="Arial"/>
              </a:rPr>
              <a:t>Visión: Ser referentes en el desarrollo y uso de datos, que permitan orientar la toma de decisiones.</a:t>
            </a:r>
            <a:endParaRPr>
              <a:solidFill>
                <a:srgbClr val="000000"/>
              </a:solidFill>
              <a:latin typeface="Arial"/>
              <a:ea typeface="Arial"/>
              <a:cs typeface="Arial"/>
              <a:sym typeface="Arial"/>
            </a:endParaRPr>
          </a:p>
          <a:p>
            <a:pPr indent="0" lvl="0" marL="0" rtl="0" algn="l">
              <a:spcBef>
                <a:spcPts val="0"/>
              </a:spcBef>
              <a:spcAft>
                <a:spcPts val="0"/>
              </a:spcAft>
              <a:buNone/>
            </a:pPr>
            <a:r>
              <a:rPr lang="es-CR">
                <a:solidFill>
                  <a:srgbClr val="000000"/>
                </a:solidFill>
                <a:latin typeface="Arial"/>
                <a:ea typeface="Arial"/>
                <a:cs typeface="Arial"/>
                <a:sym typeface="Arial"/>
              </a:rPr>
              <a:t>Valores: Interdisciplinariedad, transparencia, integridad, inclusión, innovación, incidencia y proactividad.</a:t>
            </a:r>
            <a:endParaRPr>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None/>
            </a:pPr>
            <a:r>
              <a:rPr lang="es-CR">
                <a:solidFill>
                  <a:srgbClr val="000000"/>
                </a:solidFill>
                <a:latin typeface="Arial"/>
                <a:ea typeface="Arial"/>
                <a:cs typeface="Arial"/>
                <a:sym typeface="Arial"/>
              </a:rPr>
              <a:t>Descripción de la diapositiva: </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solidFill>
                  <a:srgbClr val="000000"/>
                </a:solidFill>
                <a:latin typeface="Arial"/>
                <a:ea typeface="Arial"/>
                <a:cs typeface="Arial"/>
                <a:sym typeface="Arial"/>
              </a:rPr>
              <a:t>La misión y la visión están ubicados en la parte superior y los valores en la parte inferior en un diagrama con 7 flechas.</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solidFill>
                  <a:srgbClr val="000000"/>
                </a:solidFill>
                <a:latin typeface="Arial"/>
                <a:ea typeface="Arial"/>
                <a:cs typeface="Arial"/>
                <a:sym typeface="Arial"/>
              </a:rPr>
              <a:t>Fondo blanco con borde celeste y degradado de colores azules y verdes en la esquina superior izquierda y en la esquina inferior derecha</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solidFill>
                <a:srgbClr val="000000"/>
              </a:solidFill>
              <a:latin typeface="Arial"/>
              <a:ea typeface="Arial"/>
              <a:cs typeface="Arial"/>
              <a:sym typeface="Arial"/>
            </a:endParaRPr>
          </a:p>
        </p:txBody>
      </p:sp>
      <p:sp>
        <p:nvSpPr>
          <p:cNvPr id="117" name="Google Shape;117;g6f6623c252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C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Google Shape;54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30031"/>
              </a:lnSpc>
              <a:spcBef>
                <a:spcPts val="0"/>
              </a:spcBef>
              <a:spcAft>
                <a:spcPts val="0"/>
              </a:spcAft>
              <a:buClr>
                <a:schemeClr val="dk1"/>
              </a:buClr>
              <a:buFont typeface="Arial"/>
              <a:buNone/>
            </a:pPr>
            <a:r>
              <a:rPr lang="es-CR">
                <a:solidFill>
                  <a:srgbClr val="000000"/>
                </a:solidFill>
                <a:latin typeface="Arial"/>
                <a:ea typeface="Arial"/>
                <a:cs typeface="Arial"/>
                <a:sym typeface="Arial"/>
              </a:rPr>
              <a:t>INDICADORES SOBRE LOS DERECHOS DE LAS MUJERES, LOS NIÑOS Y LAS NIÑAS CON DISCAPACIDAD.</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Clr>
                <a:schemeClr val="dk1"/>
              </a:buClr>
              <a:buSzPts val="1100"/>
              <a:buFont typeface="Arial"/>
              <a:buNone/>
            </a:pPr>
            <a:r>
              <a:rPr lang="es-CR">
                <a:solidFill>
                  <a:srgbClr val="000000"/>
                </a:solidFill>
                <a:latin typeface="Arial"/>
                <a:ea typeface="Arial"/>
                <a:cs typeface="Arial"/>
                <a:sym typeface="Arial"/>
              </a:rPr>
              <a:t>Descripción de la diapositiva: </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None/>
            </a:pPr>
            <a:r>
              <a:rPr lang="es-CR">
                <a:solidFill>
                  <a:srgbClr val="000000"/>
                </a:solidFill>
                <a:latin typeface="Arial"/>
                <a:ea typeface="Arial"/>
                <a:cs typeface="Arial"/>
                <a:sym typeface="Arial"/>
              </a:rPr>
              <a:t>Fondo blanco con borde celeste</a:t>
            </a:r>
            <a:endParaRPr>
              <a:solidFill>
                <a:srgbClr val="000000"/>
              </a:solidFill>
              <a:latin typeface="Arial"/>
              <a:ea typeface="Arial"/>
              <a:cs typeface="Arial"/>
              <a:sym typeface="Arial"/>
            </a:endParaRPr>
          </a:p>
        </p:txBody>
      </p:sp>
      <p:sp>
        <p:nvSpPr>
          <p:cNvPr id="544" name="Google Shape;54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Google Shape;55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just">
              <a:lnSpc>
                <a:spcPct val="85000"/>
              </a:lnSpc>
              <a:spcBef>
                <a:spcPts val="0"/>
              </a:spcBef>
              <a:spcAft>
                <a:spcPts val="0"/>
              </a:spcAft>
              <a:buNone/>
            </a:pPr>
            <a:r>
              <a:rPr lang="es-CR">
                <a:latin typeface="Arial"/>
                <a:ea typeface="Arial"/>
                <a:cs typeface="Arial"/>
                <a:sym typeface="Arial"/>
              </a:rPr>
              <a:t>Perspectiva interseccional:</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 Mujeres en la discapacidad: Esfera privada, cuido, hogar y familia</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 Mujeres con discapacidad: Identidad, heterogeneidad, multiplicidad y diversidad</a:t>
            </a:r>
            <a:endParaRPr>
              <a:latin typeface="Arial"/>
              <a:ea typeface="Arial"/>
              <a:cs typeface="Arial"/>
              <a:sym typeface="Arial"/>
            </a:endParaRPr>
          </a:p>
          <a:p>
            <a:pPr indent="0" lvl="0" marL="0" rtl="0" algn="just">
              <a:lnSpc>
                <a:spcPct val="85000"/>
              </a:lnSpc>
              <a:spcBef>
                <a:spcPts val="0"/>
              </a:spcBef>
              <a:spcAft>
                <a:spcPts val="0"/>
              </a:spcAft>
              <a:buNone/>
            </a:pPr>
            <a:r>
              <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Descripción de la diapositiva: </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La información anterior está organizada en un mapa conceptual </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Fondo blanco con borde celeste y degradado de colores azules y verdes en la esquina superior izquierda </a:t>
            </a:r>
            <a:endParaRPr>
              <a:latin typeface="Arial"/>
              <a:ea typeface="Arial"/>
              <a:cs typeface="Arial"/>
              <a:sym typeface="Arial"/>
            </a:endParaRPr>
          </a:p>
          <a:p>
            <a:pPr indent="0" lvl="0" marL="0" rtl="0" algn="l">
              <a:spcBef>
                <a:spcPts val="0"/>
              </a:spcBef>
              <a:spcAft>
                <a:spcPts val="0"/>
              </a:spcAft>
              <a:buNone/>
            </a:pPr>
            <a:r>
              <a:t/>
            </a:r>
            <a:endParaRPr/>
          </a:p>
        </p:txBody>
      </p:sp>
      <p:sp>
        <p:nvSpPr>
          <p:cNvPr id="551" name="Google Shape;55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Google Shape;57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29997"/>
              </a:lnSpc>
              <a:spcBef>
                <a:spcPts val="0"/>
              </a:spcBef>
              <a:spcAft>
                <a:spcPts val="0"/>
              </a:spcAft>
              <a:buNone/>
            </a:pPr>
            <a:r>
              <a:rPr lang="es-CR">
                <a:solidFill>
                  <a:srgbClr val="000000"/>
                </a:solidFill>
                <a:latin typeface="Arial"/>
                <a:ea typeface="Arial"/>
                <a:cs typeface="Arial"/>
                <a:sym typeface="Arial"/>
              </a:rPr>
              <a:t>Niños y niñas con discapacidad</a:t>
            </a:r>
            <a:endParaRPr>
              <a:solidFill>
                <a:srgbClr val="000000"/>
              </a:solidFill>
              <a:latin typeface="Arial"/>
              <a:ea typeface="Arial"/>
              <a:cs typeface="Arial"/>
              <a:sym typeface="Arial"/>
            </a:endParaRPr>
          </a:p>
          <a:p>
            <a:pPr indent="0" lvl="0" marL="0" rtl="0" algn="l">
              <a:lnSpc>
                <a:spcPct val="150000"/>
              </a:lnSpc>
              <a:spcBef>
                <a:spcPts val="0"/>
              </a:spcBef>
              <a:spcAft>
                <a:spcPts val="0"/>
              </a:spcAft>
              <a:buNone/>
            </a:pPr>
            <a:r>
              <a:rPr lang="es-CR">
                <a:solidFill>
                  <a:srgbClr val="000000"/>
                </a:solidFill>
                <a:latin typeface="Arial"/>
                <a:ea typeface="Arial"/>
                <a:cs typeface="Arial"/>
                <a:sym typeface="Arial"/>
              </a:rPr>
              <a:t>- Transversalidad desde el contexto de la niñez</a:t>
            </a:r>
            <a:endParaRPr>
              <a:solidFill>
                <a:srgbClr val="000000"/>
              </a:solidFill>
              <a:latin typeface="Arial"/>
              <a:ea typeface="Arial"/>
              <a:cs typeface="Arial"/>
              <a:sym typeface="Arial"/>
            </a:endParaRPr>
          </a:p>
          <a:p>
            <a:pPr indent="0" lvl="0" marL="0" rtl="0" algn="l">
              <a:lnSpc>
                <a:spcPct val="150000"/>
              </a:lnSpc>
              <a:spcBef>
                <a:spcPts val="0"/>
              </a:spcBef>
              <a:spcAft>
                <a:spcPts val="0"/>
              </a:spcAft>
              <a:buNone/>
            </a:pPr>
            <a:r>
              <a:rPr lang="es-CR">
                <a:solidFill>
                  <a:srgbClr val="000000"/>
                </a:solidFill>
                <a:latin typeface="Arial"/>
                <a:ea typeface="Arial"/>
                <a:cs typeface="Arial"/>
                <a:sym typeface="Arial"/>
              </a:rPr>
              <a:t>- Derechos y libertades</a:t>
            </a:r>
            <a:endParaRPr>
              <a:solidFill>
                <a:srgbClr val="000000"/>
              </a:solidFill>
              <a:latin typeface="Arial"/>
              <a:ea typeface="Arial"/>
              <a:cs typeface="Arial"/>
              <a:sym typeface="Arial"/>
            </a:endParaRPr>
          </a:p>
          <a:p>
            <a:pPr indent="0" lvl="0" marL="0" rtl="0" algn="l">
              <a:lnSpc>
                <a:spcPct val="150000"/>
              </a:lnSpc>
              <a:spcBef>
                <a:spcPts val="0"/>
              </a:spcBef>
              <a:spcAft>
                <a:spcPts val="0"/>
              </a:spcAft>
              <a:buNone/>
            </a:pPr>
            <a:r>
              <a:rPr lang="es-CR">
                <a:solidFill>
                  <a:srgbClr val="000000"/>
                </a:solidFill>
                <a:latin typeface="Arial"/>
                <a:ea typeface="Arial"/>
                <a:cs typeface="Arial"/>
                <a:sym typeface="Arial"/>
              </a:rPr>
              <a:t>- Interpretación a partir de la edad y madurez</a:t>
            </a:r>
            <a:endParaRPr>
              <a:solidFill>
                <a:srgbClr val="000000"/>
              </a:solidFill>
              <a:latin typeface="Arial"/>
              <a:ea typeface="Arial"/>
              <a:cs typeface="Arial"/>
              <a:sym typeface="Arial"/>
            </a:endParaRPr>
          </a:p>
          <a:p>
            <a:pPr indent="0" lvl="0" marL="0" rtl="0" algn="l">
              <a:lnSpc>
                <a:spcPct val="150000"/>
              </a:lnSpc>
              <a:spcBef>
                <a:spcPts val="0"/>
              </a:spcBef>
              <a:spcAft>
                <a:spcPts val="0"/>
              </a:spcAft>
              <a:buClr>
                <a:schemeClr val="dk1"/>
              </a:buClr>
              <a:buFont typeface="Arial"/>
              <a:buNone/>
            </a:pPr>
            <a:r>
              <a:rPr lang="es-CR">
                <a:solidFill>
                  <a:srgbClr val="000000"/>
                </a:solidFill>
                <a:latin typeface="Arial"/>
                <a:ea typeface="Arial"/>
                <a:cs typeface="Arial"/>
                <a:sym typeface="Arial"/>
              </a:rPr>
              <a:t>- Grupo excluido de legislaciones adecuadas en su especificidad</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None/>
            </a:pPr>
            <a:r>
              <a:rPr lang="es-CR">
                <a:solidFill>
                  <a:srgbClr val="000000"/>
                </a:solidFill>
                <a:latin typeface="Arial"/>
                <a:ea typeface="Arial"/>
                <a:cs typeface="Arial"/>
                <a:sym typeface="Arial"/>
              </a:rPr>
              <a:t>Descripción de la diapositiva: </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None/>
            </a:pPr>
            <a:r>
              <a:rPr lang="es-CR">
                <a:solidFill>
                  <a:srgbClr val="000000"/>
                </a:solidFill>
                <a:latin typeface="Arial"/>
                <a:ea typeface="Arial"/>
                <a:cs typeface="Arial"/>
                <a:sym typeface="Arial"/>
              </a:rPr>
              <a:t>La información anterior está organizada en 4 partes para la categorización del caso</a:t>
            </a:r>
            <a:endParaRPr>
              <a:solidFill>
                <a:srgbClr val="000000"/>
              </a:solidFill>
              <a:latin typeface="Arial"/>
              <a:ea typeface="Arial"/>
              <a:cs typeface="Arial"/>
              <a:sym typeface="Arial"/>
            </a:endParaRPr>
          </a:p>
          <a:p>
            <a:pPr indent="0" lvl="0" marL="0" rtl="0" algn="l">
              <a:lnSpc>
                <a:spcPct val="85000"/>
              </a:lnSpc>
              <a:spcBef>
                <a:spcPts val="0"/>
              </a:spcBef>
              <a:spcAft>
                <a:spcPts val="0"/>
              </a:spcAft>
              <a:buClr>
                <a:schemeClr val="dk1"/>
              </a:buClr>
              <a:buSzPts val="1100"/>
              <a:buFont typeface="Arial"/>
              <a:buNone/>
            </a:pPr>
            <a:r>
              <a:rPr lang="es-CR">
                <a:solidFill>
                  <a:srgbClr val="000000"/>
                </a:solidFill>
                <a:latin typeface="Arial"/>
                <a:ea typeface="Arial"/>
                <a:cs typeface="Arial"/>
                <a:sym typeface="Arial"/>
              </a:rPr>
              <a:t>Fondo blanco con borde celeste y degradado de colores azules y verdes en la esquina inferior derecha</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solidFill>
                <a:srgbClr val="000000"/>
              </a:solidFill>
              <a:latin typeface="Arial"/>
              <a:ea typeface="Arial"/>
              <a:cs typeface="Arial"/>
              <a:sym typeface="Arial"/>
            </a:endParaRPr>
          </a:p>
        </p:txBody>
      </p:sp>
      <p:sp>
        <p:nvSpPr>
          <p:cNvPr id="575" name="Google Shape;57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8" name="Shape 588"/>
        <p:cNvGrpSpPr/>
        <p:nvPr/>
      </p:nvGrpSpPr>
      <p:grpSpPr>
        <a:xfrm>
          <a:off x="0" y="0"/>
          <a:ext cx="0" cy="0"/>
          <a:chOff x="0" y="0"/>
          <a:chExt cx="0" cy="0"/>
        </a:xfrm>
      </p:grpSpPr>
      <p:sp>
        <p:nvSpPr>
          <p:cNvPr id="589" name="Google Shape;58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just">
              <a:lnSpc>
                <a:spcPct val="85000"/>
              </a:lnSpc>
              <a:spcBef>
                <a:spcPts val="0"/>
              </a:spcBef>
              <a:spcAft>
                <a:spcPts val="0"/>
              </a:spcAft>
              <a:buNone/>
            </a:pPr>
            <a:r>
              <a:rPr lang="es-CR">
                <a:latin typeface="Arial"/>
                <a:ea typeface="Arial"/>
                <a:cs typeface="Arial"/>
                <a:sym typeface="Arial"/>
              </a:rPr>
              <a:t>Descargue el libro en PDF</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CódigoQR que se puede escanear para acceder al enlace de descarga</a:t>
            </a:r>
            <a:endParaRPr>
              <a:latin typeface="Arial"/>
              <a:ea typeface="Arial"/>
              <a:cs typeface="Arial"/>
              <a:sym typeface="Arial"/>
            </a:endParaRPr>
          </a:p>
          <a:p>
            <a:pPr indent="0" lvl="0" marL="0" rtl="0" algn="just">
              <a:lnSpc>
                <a:spcPct val="85000"/>
              </a:lnSpc>
              <a:spcBef>
                <a:spcPts val="0"/>
              </a:spcBef>
              <a:spcAft>
                <a:spcPts val="0"/>
              </a:spcAft>
              <a:buNone/>
            </a:pPr>
            <a:r>
              <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Descripción de la diapositiva: </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Fondo blanco con borde celeste</a:t>
            </a:r>
            <a:endParaRPr/>
          </a:p>
          <a:p>
            <a:pPr indent="0" lvl="0" marL="0" rtl="0" algn="l">
              <a:spcBef>
                <a:spcPts val="0"/>
              </a:spcBef>
              <a:spcAft>
                <a:spcPts val="0"/>
              </a:spcAft>
              <a:buNone/>
            </a:pPr>
            <a:r>
              <a:t/>
            </a:r>
            <a:endParaRPr/>
          </a:p>
        </p:txBody>
      </p:sp>
      <p:sp>
        <p:nvSpPr>
          <p:cNvPr id="590" name="Google Shape;59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5" name="Shape 595"/>
        <p:cNvGrpSpPr/>
        <p:nvPr/>
      </p:nvGrpSpPr>
      <p:grpSpPr>
        <a:xfrm>
          <a:off x="0" y="0"/>
          <a:ext cx="0" cy="0"/>
          <a:chOff x="0" y="0"/>
          <a:chExt cx="0" cy="0"/>
        </a:xfrm>
      </p:grpSpPr>
      <p:sp>
        <p:nvSpPr>
          <p:cNvPr id="596" name="Google Shape;59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just">
              <a:lnSpc>
                <a:spcPct val="85000"/>
              </a:lnSpc>
              <a:spcBef>
                <a:spcPts val="0"/>
              </a:spcBef>
              <a:spcAft>
                <a:spcPts val="0"/>
              </a:spcAft>
              <a:buNone/>
            </a:pPr>
            <a:r>
              <a:rPr lang="es-CR">
                <a:latin typeface="Arial"/>
                <a:ea typeface="Arial"/>
                <a:cs typeface="Arial"/>
                <a:sym typeface="Arial"/>
              </a:rPr>
              <a:t>Págin web: http://odd.ucr.ac.cr/</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Twitter: obdesarrollo</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Facebook: Observatorio del Desarrollo, UCR</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Instagram: obdesarrollo</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Correo electrónico: odd@ucr.ac.cr</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Teléfono: (506) 2511-4878</a:t>
            </a:r>
            <a:endParaRPr>
              <a:latin typeface="Arial"/>
              <a:ea typeface="Arial"/>
              <a:cs typeface="Arial"/>
              <a:sym typeface="Arial"/>
            </a:endParaRPr>
          </a:p>
          <a:p>
            <a:pPr indent="0" lvl="0" marL="0" rtl="0" algn="just">
              <a:lnSpc>
                <a:spcPct val="85000"/>
              </a:lnSpc>
              <a:spcBef>
                <a:spcPts val="0"/>
              </a:spcBef>
              <a:spcAft>
                <a:spcPts val="0"/>
              </a:spcAft>
              <a:buNone/>
            </a:pPr>
            <a:r>
              <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Descripción de la diapositiva: </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Fondo blanco con borde celeste</a:t>
            </a:r>
            <a:endParaRPr/>
          </a:p>
        </p:txBody>
      </p:sp>
      <p:sp>
        <p:nvSpPr>
          <p:cNvPr id="597" name="Google Shape;59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2" name="Shape 602"/>
        <p:cNvGrpSpPr/>
        <p:nvPr/>
      </p:nvGrpSpPr>
      <p:grpSpPr>
        <a:xfrm>
          <a:off x="0" y="0"/>
          <a:ext cx="0" cy="0"/>
          <a:chOff x="0" y="0"/>
          <a:chExt cx="0" cy="0"/>
        </a:xfrm>
      </p:grpSpPr>
      <p:sp>
        <p:nvSpPr>
          <p:cNvPr id="603" name="Google Shape;603;g6f5a1f66f6_1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just">
              <a:lnSpc>
                <a:spcPct val="85000"/>
              </a:lnSpc>
              <a:spcBef>
                <a:spcPts val="0"/>
              </a:spcBef>
              <a:spcAft>
                <a:spcPts val="0"/>
              </a:spcAft>
              <a:buNone/>
            </a:pPr>
            <a:r>
              <a:rPr lang="es-CR">
                <a:latin typeface="Arial"/>
                <a:ea typeface="Arial"/>
                <a:cs typeface="Arial"/>
                <a:sym typeface="Arial"/>
              </a:rPr>
              <a:t>FORMULACIÓN DE INDICADORES E ÍNDICES SOBRE LOS DERECHOS DE LAS PERSONAS CON DISCAPACIDAD</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Observatorio del Desarrollo</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Universidad de Costa Rica</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Descripción de la diapositiva: </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En la parte inferior se colocan los logos de la Universidad de Costa Rica, el Observatorio del Desarrollo y el Consejo Nacional de Personas con Discapacidad</a:t>
            </a:r>
            <a:endParaRPr>
              <a:latin typeface="Arial"/>
              <a:ea typeface="Arial"/>
              <a:cs typeface="Arial"/>
              <a:sym typeface="Arial"/>
            </a:endParaRPr>
          </a:p>
          <a:p>
            <a:pPr indent="0" lvl="0" marL="0" rtl="0" algn="just">
              <a:lnSpc>
                <a:spcPct val="85000"/>
              </a:lnSpc>
              <a:spcBef>
                <a:spcPts val="0"/>
              </a:spcBef>
              <a:spcAft>
                <a:spcPts val="0"/>
              </a:spcAft>
              <a:buNone/>
            </a:pPr>
            <a:r>
              <a:rPr lang="es-CR">
                <a:latin typeface="Arial"/>
                <a:ea typeface="Arial"/>
                <a:cs typeface="Arial"/>
                <a:sym typeface="Arial"/>
              </a:rPr>
              <a:t>Fondo blanco con borde celeste y degradado de colores azules y verdes en la esquina superior izquierda y en la esquina inferior derecha</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0"/>
              </a:spcBef>
              <a:spcAft>
                <a:spcPts val="0"/>
              </a:spcAft>
              <a:buNone/>
            </a:pPr>
            <a:r>
              <a:t/>
            </a:r>
            <a:endParaRPr/>
          </a:p>
        </p:txBody>
      </p:sp>
      <p:sp>
        <p:nvSpPr>
          <p:cNvPr id="604" name="Google Shape;604;g6f5a1f66f6_1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6f5d7eee1c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7" name="Google Shape;147;g6f5d7eee1c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85000"/>
              </a:lnSpc>
              <a:spcBef>
                <a:spcPts val="0"/>
              </a:spcBef>
              <a:spcAft>
                <a:spcPts val="0"/>
              </a:spcAft>
              <a:buSzPts val="1100"/>
              <a:buNone/>
            </a:pPr>
            <a:r>
              <a:rPr lang="es-CR">
                <a:solidFill>
                  <a:srgbClr val="000000"/>
                </a:solidFill>
                <a:latin typeface="Arial"/>
                <a:ea typeface="Arial"/>
                <a:cs typeface="Arial"/>
                <a:sym typeface="Arial"/>
              </a:rPr>
              <a:t>Antecedentes del </a:t>
            </a:r>
            <a:r>
              <a:rPr lang="es-CR">
                <a:solidFill>
                  <a:srgbClr val="000000"/>
                </a:solidFill>
                <a:latin typeface="Arial"/>
                <a:ea typeface="Arial"/>
                <a:cs typeface="Arial"/>
                <a:sym typeface="Arial"/>
              </a:rPr>
              <a:t>Observatorio del Desarrollo</a:t>
            </a:r>
            <a:r>
              <a:rPr lang="es-CR">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indent="0" lvl="0" marL="0" rtl="0" algn="l">
              <a:spcBef>
                <a:spcPts val="0"/>
              </a:spcBef>
              <a:spcAft>
                <a:spcPts val="0"/>
              </a:spcAft>
              <a:buNone/>
            </a:pPr>
            <a:r>
              <a:rPr lang="es-CR">
                <a:solidFill>
                  <a:srgbClr val="000000"/>
                </a:solidFill>
                <a:latin typeface="Arial"/>
                <a:ea typeface="Arial"/>
                <a:cs typeface="Arial"/>
                <a:sym typeface="Arial"/>
              </a:rPr>
              <a:t>- Primer observatorio del país</a:t>
            </a:r>
            <a:endParaRPr>
              <a:solidFill>
                <a:srgbClr val="000000"/>
              </a:solidFill>
              <a:latin typeface="Arial"/>
              <a:ea typeface="Arial"/>
              <a:cs typeface="Arial"/>
              <a:sym typeface="Arial"/>
            </a:endParaRPr>
          </a:p>
          <a:p>
            <a:pPr indent="0" lvl="0" marL="0" rtl="0" algn="l">
              <a:spcBef>
                <a:spcPts val="0"/>
              </a:spcBef>
              <a:spcAft>
                <a:spcPts val="0"/>
              </a:spcAft>
              <a:buNone/>
            </a:pPr>
            <a:r>
              <a:rPr lang="es-CR">
                <a:solidFill>
                  <a:srgbClr val="000000"/>
                </a:solidFill>
                <a:latin typeface="Arial"/>
                <a:ea typeface="Arial"/>
                <a:cs typeface="Arial"/>
                <a:sym typeface="Arial"/>
              </a:rPr>
              <a:t>- Unidad de apoyo a la investigación pionera en el desarrollo</a:t>
            </a:r>
            <a:endParaRPr>
              <a:solidFill>
                <a:srgbClr val="000000"/>
              </a:solidFill>
              <a:latin typeface="Arial"/>
              <a:ea typeface="Arial"/>
              <a:cs typeface="Arial"/>
              <a:sym typeface="Arial"/>
            </a:endParaRPr>
          </a:p>
          <a:p>
            <a:pPr indent="0" lvl="0" marL="0" rtl="0" algn="l">
              <a:spcBef>
                <a:spcPts val="0"/>
              </a:spcBef>
              <a:spcAft>
                <a:spcPts val="0"/>
              </a:spcAft>
              <a:buNone/>
            </a:pPr>
            <a:r>
              <a:rPr lang="es-CR">
                <a:solidFill>
                  <a:srgbClr val="000000"/>
                </a:solidFill>
                <a:latin typeface="Arial"/>
                <a:ea typeface="Arial"/>
                <a:cs typeface="Arial"/>
                <a:sym typeface="Arial"/>
              </a:rPr>
              <a:t>- Primera unidad que desarrolló filosofía en trabajo inter y multidisciplinario</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SzPts val="1100"/>
              <a:buNone/>
            </a:pPr>
            <a:r>
              <a:rPr lang="es-CR">
                <a:solidFill>
                  <a:srgbClr val="000000"/>
                </a:solidFill>
                <a:latin typeface="Arial"/>
                <a:ea typeface="Arial"/>
                <a:cs typeface="Arial"/>
                <a:sym typeface="Arial"/>
              </a:rPr>
              <a:t>- S</a:t>
            </a:r>
            <a:r>
              <a:rPr lang="es-CR">
                <a:solidFill>
                  <a:srgbClr val="000000"/>
                </a:solidFill>
                <a:latin typeface="Arial"/>
                <a:ea typeface="Arial"/>
                <a:cs typeface="Arial"/>
                <a:sym typeface="Arial"/>
              </a:rPr>
              <a:t>uministrar información en forma de </a:t>
            </a:r>
            <a:r>
              <a:rPr b="1" lang="es-CR">
                <a:solidFill>
                  <a:srgbClr val="000000"/>
                </a:solidFill>
                <a:latin typeface="Arial"/>
                <a:ea typeface="Arial"/>
                <a:cs typeface="Arial"/>
                <a:sym typeface="Arial"/>
              </a:rPr>
              <a:t>indicadores e índices.</a:t>
            </a:r>
            <a:r>
              <a:rPr lang="es-CR">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SzPts val="1100"/>
              <a:buNone/>
            </a:pPr>
            <a:r>
              <a:rPr lang="es-CR">
                <a:solidFill>
                  <a:srgbClr val="000000"/>
                </a:solidFill>
                <a:latin typeface="Arial"/>
                <a:ea typeface="Arial"/>
                <a:cs typeface="Arial"/>
                <a:sym typeface="Arial"/>
              </a:rPr>
              <a:t>Descripción de la diapositiva: </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solidFill>
                  <a:srgbClr val="000000"/>
                </a:solidFill>
                <a:latin typeface="Arial"/>
                <a:ea typeface="Arial"/>
                <a:cs typeface="Arial"/>
                <a:sym typeface="Arial"/>
              </a:rPr>
              <a:t>Fondo blanco con borde celeste y degradado de colores azules y verdes en la esquina superior izquierda y en la esquina inferior derecha</a:t>
            </a:r>
            <a:endParaRPr>
              <a:solidFill>
                <a:srgbClr val="000000"/>
              </a:solidFill>
              <a:latin typeface="Arial"/>
              <a:ea typeface="Arial"/>
              <a:cs typeface="Arial"/>
              <a:sym typeface="Arial"/>
            </a:endParaRPr>
          </a:p>
        </p:txBody>
      </p:sp>
      <p:sp>
        <p:nvSpPr>
          <p:cNvPr id="148" name="Google Shape;148;g6f5d7eee1c_0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6f5d7eee1c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0" name="Google Shape;160;g6f5d7eee1c_0_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85000"/>
              </a:lnSpc>
              <a:spcBef>
                <a:spcPts val="0"/>
              </a:spcBef>
              <a:spcAft>
                <a:spcPts val="0"/>
              </a:spcAft>
              <a:buSzPts val="1100"/>
              <a:buNone/>
            </a:pPr>
            <a:r>
              <a:rPr lang="es-CR">
                <a:latin typeface="Arial"/>
                <a:ea typeface="Arial"/>
                <a:cs typeface="Arial"/>
                <a:sym typeface="Arial"/>
              </a:rPr>
              <a:t>Áreas de especialización del </a:t>
            </a:r>
            <a:r>
              <a:rPr lang="es-CR">
                <a:latin typeface="Arial"/>
                <a:ea typeface="Arial"/>
                <a:cs typeface="Arial"/>
                <a:sym typeface="Arial"/>
              </a:rPr>
              <a:t>Observatorio del Desarrollo:</a:t>
            </a:r>
            <a:endParaRPr>
              <a:latin typeface="Arial"/>
              <a:ea typeface="Arial"/>
              <a:cs typeface="Arial"/>
              <a:sym typeface="Arial"/>
            </a:endParaRPr>
          </a:p>
          <a:p>
            <a:pPr indent="0" lvl="0" marL="0" rtl="0" algn="just">
              <a:lnSpc>
                <a:spcPct val="85000"/>
              </a:lnSpc>
              <a:spcBef>
                <a:spcPts val="0"/>
              </a:spcBef>
              <a:spcAft>
                <a:spcPts val="0"/>
              </a:spcAft>
              <a:buSzPts val="1100"/>
              <a:buNone/>
            </a:pPr>
            <a:r>
              <a:rPr lang="es-CR">
                <a:latin typeface="Arial"/>
                <a:ea typeface="Arial"/>
                <a:cs typeface="Arial"/>
                <a:sym typeface="Arial"/>
              </a:rPr>
              <a:t>índices y métricas</a:t>
            </a:r>
            <a:endParaRPr>
              <a:latin typeface="Arial"/>
              <a:ea typeface="Arial"/>
              <a:cs typeface="Arial"/>
              <a:sym typeface="Arial"/>
            </a:endParaRPr>
          </a:p>
          <a:p>
            <a:pPr indent="0" lvl="0" marL="0" rtl="0" algn="just">
              <a:lnSpc>
                <a:spcPct val="85000"/>
              </a:lnSpc>
              <a:spcBef>
                <a:spcPts val="0"/>
              </a:spcBef>
              <a:spcAft>
                <a:spcPts val="0"/>
              </a:spcAft>
              <a:buSzPts val="1100"/>
              <a:buNone/>
            </a:pPr>
            <a:r>
              <a:rPr lang="es-CR">
                <a:latin typeface="Arial"/>
                <a:ea typeface="Arial"/>
                <a:cs typeface="Arial"/>
                <a:sym typeface="Arial"/>
              </a:rPr>
              <a:t>- Ambiente y sostenibilidad</a:t>
            </a:r>
            <a:endParaRPr>
              <a:latin typeface="Arial"/>
              <a:ea typeface="Arial"/>
              <a:cs typeface="Arial"/>
              <a:sym typeface="Arial"/>
            </a:endParaRPr>
          </a:p>
          <a:p>
            <a:pPr indent="0" lvl="0" marL="0" rtl="0" algn="just">
              <a:lnSpc>
                <a:spcPct val="85000"/>
              </a:lnSpc>
              <a:spcBef>
                <a:spcPts val="0"/>
              </a:spcBef>
              <a:spcAft>
                <a:spcPts val="0"/>
              </a:spcAft>
              <a:buSzPts val="1100"/>
              <a:buNone/>
            </a:pPr>
            <a:r>
              <a:rPr lang="es-CR">
                <a:latin typeface="Arial"/>
                <a:ea typeface="Arial"/>
                <a:cs typeface="Arial"/>
                <a:sym typeface="Arial"/>
              </a:rPr>
              <a:t>- Desarrollo para el bienestar y calidad de vida</a:t>
            </a:r>
            <a:endParaRPr>
              <a:latin typeface="Arial"/>
              <a:ea typeface="Arial"/>
              <a:cs typeface="Arial"/>
              <a:sym typeface="Arial"/>
            </a:endParaRPr>
          </a:p>
          <a:p>
            <a:pPr indent="0" lvl="0" marL="0" rtl="0" algn="just">
              <a:lnSpc>
                <a:spcPct val="85000"/>
              </a:lnSpc>
              <a:spcBef>
                <a:spcPts val="0"/>
              </a:spcBef>
              <a:spcAft>
                <a:spcPts val="0"/>
              </a:spcAft>
              <a:buSzPts val="1100"/>
              <a:buNone/>
            </a:pPr>
            <a:r>
              <a:t/>
            </a:r>
            <a:endParaRPr>
              <a:latin typeface="Arial"/>
              <a:ea typeface="Arial"/>
              <a:cs typeface="Arial"/>
              <a:sym typeface="Arial"/>
            </a:endParaRPr>
          </a:p>
          <a:p>
            <a:pPr indent="0" lvl="0" marL="0" rtl="0" algn="just">
              <a:lnSpc>
                <a:spcPct val="85000"/>
              </a:lnSpc>
              <a:spcBef>
                <a:spcPts val="0"/>
              </a:spcBef>
              <a:spcAft>
                <a:spcPts val="0"/>
              </a:spcAft>
              <a:buSzPts val="1100"/>
              <a:buNone/>
            </a:pPr>
            <a:r>
              <a:rPr lang="es-CR">
                <a:latin typeface="Arial"/>
                <a:ea typeface="Arial"/>
                <a:cs typeface="Arial"/>
                <a:sym typeface="Arial"/>
              </a:rPr>
              <a:t>Descripción de la diapositiva: </a:t>
            </a:r>
            <a:endParaRPr>
              <a:latin typeface="Arial"/>
              <a:ea typeface="Arial"/>
              <a:cs typeface="Arial"/>
              <a:sym typeface="Arial"/>
            </a:endParaRPr>
          </a:p>
          <a:p>
            <a:pPr indent="0" lvl="0" marL="0" rtl="0" algn="just">
              <a:lnSpc>
                <a:spcPct val="85000"/>
              </a:lnSpc>
              <a:spcBef>
                <a:spcPts val="0"/>
              </a:spcBef>
              <a:spcAft>
                <a:spcPts val="0"/>
              </a:spcAft>
              <a:buSzPts val="1100"/>
              <a:buNone/>
            </a:pPr>
            <a:r>
              <a:rPr lang="es-CR">
                <a:latin typeface="Arial"/>
                <a:ea typeface="Arial"/>
                <a:cs typeface="Arial"/>
                <a:sym typeface="Arial"/>
              </a:rPr>
              <a:t>La información anterior está organizada en un diagrama</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Fondo blanco con borde celeste y degradado de colores azules y verdes en la esquina superior izquierda y en la esquina inferior derecha</a:t>
            </a:r>
            <a:endParaRPr>
              <a:latin typeface="Arial"/>
              <a:ea typeface="Arial"/>
              <a:cs typeface="Arial"/>
              <a:sym typeface="Arial"/>
            </a:endParaRPr>
          </a:p>
          <a:p>
            <a:pPr indent="0" lvl="0" marL="0" rtl="0" algn="l">
              <a:spcBef>
                <a:spcPts val="0"/>
              </a:spcBef>
              <a:spcAft>
                <a:spcPts val="0"/>
              </a:spcAft>
              <a:buNone/>
            </a:pPr>
            <a:r>
              <a:t/>
            </a:r>
            <a:endParaRPr/>
          </a:p>
        </p:txBody>
      </p:sp>
      <p:sp>
        <p:nvSpPr>
          <p:cNvPr id="161" name="Google Shape;161;g6f5d7eee1c_0_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C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6f5d7eee1c_0_2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just">
              <a:lnSpc>
                <a:spcPct val="85000"/>
              </a:lnSpc>
              <a:spcBef>
                <a:spcPts val="0"/>
              </a:spcBef>
              <a:spcAft>
                <a:spcPts val="0"/>
              </a:spcAft>
              <a:buNone/>
            </a:pPr>
            <a:r>
              <a:rPr lang="es-CR">
                <a:solidFill>
                  <a:srgbClr val="000000"/>
                </a:solidFill>
                <a:latin typeface="Arial"/>
                <a:ea typeface="Arial"/>
                <a:cs typeface="Arial"/>
                <a:sym typeface="Arial"/>
              </a:rPr>
              <a:t>FORMULACIÓN DE INDICADORES E ÍNDICES SOBRE LOS DERECHOS DE LAS PERSONAS CON DISCAPACIDAD</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Clr>
                <a:schemeClr val="dk1"/>
              </a:buClr>
              <a:buSzPts val="4800"/>
              <a:buFont typeface="Corbel"/>
              <a:buNone/>
            </a:pPr>
            <a:r>
              <a:rPr lang="es-CR">
                <a:solidFill>
                  <a:srgbClr val="000000"/>
                </a:solidFill>
                <a:latin typeface="Arial"/>
                <a:ea typeface="Arial"/>
                <a:cs typeface="Arial"/>
                <a:sym typeface="Arial"/>
              </a:rPr>
              <a:t>Observatorio del Desarrollo </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Clr>
                <a:schemeClr val="dk1"/>
              </a:buClr>
              <a:buSzPts val="4800"/>
              <a:buFont typeface="Corbel"/>
              <a:buNone/>
            </a:pPr>
            <a:r>
              <a:rPr lang="es-CR">
                <a:solidFill>
                  <a:srgbClr val="000000"/>
                </a:solidFill>
                <a:latin typeface="Arial"/>
                <a:ea typeface="Arial"/>
                <a:cs typeface="Arial"/>
                <a:sym typeface="Arial"/>
              </a:rPr>
              <a:t>Universidad de Costa Rica</a:t>
            </a:r>
            <a:endParaRPr>
              <a:solidFill>
                <a:srgbClr val="000000"/>
              </a:solidFill>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Descripción de la diapositiva: </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Fondo blanco con degradado de colores azules y verdes en la esquina superior izquierda y en la esquina inferior derecha</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4800"/>
              <a:buFont typeface="Corbel"/>
              <a:buNone/>
            </a:pPr>
            <a:r>
              <a:t/>
            </a:r>
            <a:endParaRPr>
              <a:solidFill>
                <a:srgbClr val="000000"/>
              </a:solidFill>
              <a:latin typeface="Arial"/>
              <a:ea typeface="Arial"/>
              <a:cs typeface="Arial"/>
              <a:sym typeface="Arial"/>
            </a:endParaRPr>
          </a:p>
        </p:txBody>
      </p:sp>
      <p:sp>
        <p:nvSpPr>
          <p:cNvPr id="177" name="Google Shape;177;g6f5d7eee1c_0_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45720" rtl="0" algn="just">
              <a:lnSpc>
                <a:spcPct val="90000"/>
              </a:lnSpc>
              <a:spcBef>
                <a:spcPts val="0"/>
              </a:spcBef>
              <a:spcAft>
                <a:spcPts val="0"/>
              </a:spcAft>
              <a:buNone/>
            </a:pPr>
            <a:r>
              <a:rPr lang="es-CR">
                <a:latin typeface="Arial"/>
                <a:ea typeface="Arial"/>
                <a:cs typeface="Arial"/>
                <a:sym typeface="Arial"/>
              </a:rPr>
              <a:t>Objetivo general</a:t>
            </a:r>
            <a:endParaRPr>
              <a:latin typeface="Arial"/>
              <a:ea typeface="Arial"/>
              <a:cs typeface="Arial"/>
              <a:sym typeface="Arial"/>
            </a:endParaRPr>
          </a:p>
          <a:p>
            <a:pPr indent="0" lvl="0" marL="45720" rtl="0" algn="just">
              <a:lnSpc>
                <a:spcPct val="90000"/>
              </a:lnSpc>
              <a:spcBef>
                <a:spcPts val="1400"/>
              </a:spcBef>
              <a:spcAft>
                <a:spcPts val="0"/>
              </a:spcAft>
              <a:buClr>
                <a:schemeClr val="dk1"/>
              </a:buClr>
              <a:buSzPts val="1920"/>
              <a:buFont typeface="Arial"/>
              <a:buNone/>
            </a:pPr>
            <a:r>
              <a:rPr lang="es-CR">
                <a:latin typeface="Arial"/>
                <a:ea typeface="Arial"/>
                <a:cs typeface="Arial"/>
                <a:sym typeface="Arial"/>
              </a:rPr>
              <a:t>“Formular una propuesta de indicadores e índices sobre el estado de los derechos de las personas con discapacidad, en diversos ámbitos que servirán de base para estructurar un conjunto de indicadores sobre discapacidad, tomando como punto de partida el enfoque de derechos de las personas con discapacidad y la metodología de creación de indicadores a tres niveles: estructura, proceso y resultado.”</a:t>
            </a:r>
            <a:endParaRPr>
              <a:latin typeface="Arial"/>
              <a:ea typeface="Arial"/>
              <a:cs typeface="Arial"/>
              <a:sym typeface="Arial"/>
            </a:endParaRPr>
          </a:p>
          <a:p>
            <a:pPr indent="0" lvl="0" marL="0" rtl="0" algn="just">
              <a:lnSpc>
                <a:spcPct val="90000"/>
              </a:lnSpc>
              <a:spcBef>
                <a:spcPts val="1400"/>
              </a:spcBef>
              <a:spcAft>
                <a:spcPts val="0"/>
              </a:spcAft>
              <a:buClr>
                <a:schemeClr val="dk1"/>
              </a:buClr>
              <a:buSzPts val="1920"/>
              <a:buFont typeface="Arial"/>
              <a:buNone/>
            </a:pPr>
            <a:r>
              <a:rPr lang="es-CR">
                <a:latin typeface="Arial"/>
                <a:ea typeface="Arial"/>
                <a:cs typeface="Arial"/>
                <a:sym typeface="Arial"/>
              </a:rPr>
              <a:t>Descripción de la diapositiva:</a:t>
            </a:r>
            <a:endParaRPr>
              <a:latin typeface="Arial"/>
              <a:ea typeface="Arial"/>
              <a:cs typeface="Arial"/>
              <a:sym typeface="Arial"/>
            </a:endParaRPr>
          </a:p>
          <a:p>
            <a:pPr indent="0" lvl="0" marL="0" rtl="0" algn="just">
              <a:lnSpc>
                <a:spcPct val="85000"/>
              </a:lnSpc>
              <a:spcBef>
                <a:spcPts val="0"/>
              </a:spcBef>
              <a:spcAft>
                <a:spcPts val="0"/>
              </a:spcAft>
              <a:buClr>
                <a:schemeClr val="dk1"/>
              </a:buClr>
              <a:buSzPts val="1100"/>
              <a:buFont typeface="Arial"/>
              <a:buNone/>
            </a:pPr>
            <a:r>
              <a:rPr lang="es-CR">
                <a:latin typeface="Arial"/>
                <a:ea typeface="Arial"/>
                <a:cs typeface="Arial"/>
                <a:sym typeface="Arial"/>
              </a:rPr>
              <a:t>Fondo blanco con borde celeste y degradado de colores azules y verdes en la esquina superior izquierda y en la esquina inferior derecha</a:t>
            </a:r>
            <a:endParaRPr>
              <a:latin typeface="Arial"/>
              <a:ea typeface="Arial"/>
              <a:cs typeface="Arial"/>
              <a:sym typeface="Arial"/>
            </a:endParaRPr>
          </a:p>
          <a:p>
            <a:pPr indent="0" lvl="0" marL="0" rtl="0" algn="just">
              <a:spcBef>
                <a:spcPts val="0"/>
              </a:spcBef>
              <a:spcAft>
                <a:spcPts val="0"/>
              </a:spcAft>
              <a:buNone/>
            </a:pPr>
            <a:r>
              <a:t/>
            </a:r>
            <a:endParaRPr>
              <a:latin typeface="Arial"/>
              <a:ea typeface="Arial"/>
              <a:cs typeface="Arial"/>
              <a:sym typeface="Arial"/>
            </a:endParaRPr>
          </a:p>
        </p:txBody>
      </p:sp>
      <p:sp>
        <p:nvSpPr>
          <p:cNvPr id="187" name="Google Shape;18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just">
              <a:lnSpc>
                <a:spcPct val="100000"/>
              </a:lnSpc>
              <a:spcBef>
                <a:spcPts val="0"/>
              </a:spcBef>
              <a:spcAft>
                <a:spcPts val="0"/>
              </a:spcAft>
              <a:buNone/>
            </a:pPr>
            <a:r>
              <a:rPr lang="es-CR">
                <a:solidFill>
                  <a:srgbClr val="000000"/>
                </a:solidFill>
                <a:latin typeface="Arial"/>
                <a:ea typeface="Arial"/>
                <a:cs typeface="Arial"/>
                <a:sym typeface="Arial"/>
              </a:rPr>
              <a:t>Metodología para definición de indicadores</a:t>
            </a:r>
            <a:endParaRPr>
              <a:solidFill>
                <a:srgbClr val="000000"/>
              </a:solidFill>
              <a:latin typeface="Arial"/>
              <a:ea typeface="Arial"/>
              <a:cs typeface="Arial"/>
              <a:sym typeface="Arial"/>
            </a:endParaRPr>
          </a:p>
          <a:p>
            <a:pPr indent="0" lvl="0" marL="0" rtl="0" algn="just">
              <a:lnSpc>
                <a:spcPct val="100000"/>
              </a:lnSpc>
              <a:spcBef>
                <a:spcPts val="0"/>
              </a:spcBef>
              <a:spcAft>
                <a:spcPts val="0"/>
              </a:spcAft>
              <a:buClr>
                <a:schemeClr val="dk1"/>
              </a:buClr>
              <a:buSzPts val="1760"/>
              <a:buFont typeface="Arial"/>
              <a:buNone/>
            </a:pPr>
            <a:r>
              <a:rPr lang="es-CR">
                <a:solidFill>
                  <a:srgbClr val="000000"/>
                </a:solidFill>
                <a:latin typeface="Arial"/>
                <a:ea typeface="Arial"/>
                <a:cs typeface="Arial"/>
                <a:sym typeface="Arial"/>
              </a:rPr>
              <a:t>Dado un derecho específico de la Convención:</a:t>
            </a:r>
            <a:endParaRPr>
              <a:solidFill>
                <a:srgbClr val="000000"/>
              </a:solidFill>
              <a:latin typeface="Arial"/>
              <a:ea typeface="Arial"/>
              <a:cs typeface="Arial"/>
              <a:sym typeface="Arial"/>
            </a:endParaRPr>
          </a:p>
          <a:p>
            <a:pPr indent="0" lvl="0" marL="0" rtl="0" algn="just">
              <a:lnSpc>
                <a:spcPct val="100000"/>
              </a:lnSpc>
              <a:spcBef>
                <a:spcPts val="0"/>
              </a:spcBef>
              <a:spcAft>
                <a:spcPts val="0"/>
              </a:spcAft>
              <a:buNone/>
            </a:pPr>
            <a:r>
              <a:rPr lang="es-CR">
                <a:solidFill>
                  <a:srgbClr val="000000"/>
                </a:solidFill>
                <a:latin typeface="Arial"/>
                <a:ea typeface="Arial"/>
                <a:cs typeface="Arial"/>
                <a:sym typeface="Arial"/>
              </a:rPr>
              <a:t>1. Definir un indicador estructural. </a:t>
            </a:r>
            <a:endParaRPr>
              <a:solidFill>
                <a:srgbClr val="000000"/>
              </a:solidFill>
              <a:latin typeface="Arial"/>
              <a:ea typeface="Arial"/>
              <a:cs typeface="Arial"/>
              <a:sym typeface="Arial"/>
            </a:endParaRPr>
          </a:p>
          <a:p>
            <a:pPr indent="0" lvl="0" marL="0" rtl="0" algn="just">
              <a:lnSpc>
                <a:spcPct val="100000"/>
              </a:lnSpc>
              <a:spcBef>
                <a:spcPts val="0"/>
              </a:spcBef>
              <a:spcAft>
                <a:spcPts val="0"/>
              </a:spcAft>
              <a:buNone/>
            </a:pPr>
            <a:r>
              <a:rPr lang="es-CR">
                <a:solidFill>
                  <a:srgbClr val="000000"/>
                </a:solidFill>
                <a:latin typeface="Arial"/>
                <a:ea typeface="Arial"/>
                <a:cs typeface="Arial"/>
                <a:sym typeface="Arial"/>
              </a:rPr>
              <a:t>2. Seleccionar indicadores de proceso</a:t>
            </a:r>
            <a:endParaRPr>
              <a:solidFill>
                <a:srgbClr val="000000"/>
              </a:solidFill>
              <a:latin typeface="Arial"/>
              <a:ea typeface="Arial"/>
              <a:cs typeface="Arial"/>
              <a:sym typeface="Arial"/>
            </a:endParaRPr>
          </a:p>
          <a:p>
            <a:pPr indent="0" lvl="0" marL="0" rtl="0" algn="just">
              <a:lnSpc>
                <a:spcPct val="100000"/>
              </a:lnSpc>
              <a:spcBef>
                <a:spcPts val="0"/>
              </a:spcBef>
              <a:spcAft>
                <a:spcPts val="0"/>
              </a:spcAft>
              <a:buNone/>
            </a:pPr>
            <a:r>
              <a:rPr lang="es-CR">
                <a:solidFill>
                  <a:srgbClr val="000000"/>
                </a:solidFill>
                <a:latin typeface="Arial"/>
                <a:ea typeface="Arial"/>
                <a:cs typeface="Arial"/>
                <a:sym typeface="Arial"/>
              </a:rPr>
              <a:t>3. Articular indicadores de resultados</a:t>
            </a:r>
            <a:endParaRPr b="1">
              <a:solidFill>
                <a:srgbClr val="000000"/>
              </a:solidFill>
              <a:latin typeface="Arial"/>
              <a:ea typeface="Arial"/>
              <a:cs typeface="Arial"/>
              <a:sym typeface="Arial"/>
            </a:endParaRPr>
          </a:p>
          <a:p>
            <a:pPr indent="0" lvl="0" marL="0" rtl="0" algn="just">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just">
              <a:lnSpc>
                <a:spcPct val="100000"/>
              </a:lnSpc>
              <a:spcBef>
                <a:spcPts val="0"/>
              </a:spcBef>
              <a:spcAft>
                <a:spcPts val="0"/>
              </a:spcAft>
              <a:buNone/>
            </a:pPr>
            <a:r>
              <a:rPr lang="es-CR">
                <a:solidFill>
                  <a:srgbClr val="000000"/>
                </a:solidFill>
                <a:latin typeface="Arial"/>
                <a:ea typeface="Arial"/>
                <a:cs typeface="Arial"/>
                <a:sym typeface="Arial"/>
              </a:rPr>
              <a:t>Descripción de la diapositiva: </a:t>
            </a:r>
            <a:endParaRPr>
              <a:solidFill>
                <a:srgbClr val="000000"/>
              </a:solidFill>
              <a:latin typeface="Arial"/>
              <a:ea typeface="Arial"/>
              <a:cs typeface="Arial"/>
              <a:sym typeface="Arial"/>
            </a:endParaRPr>
          </a:p>
          <a:p>
            <a:pPr indent="0" lvl="0" marL="0" rtl="0" algn="just">
              <a:lnSpc>
                <a:spcPct val="100000"/>
              </a:lnSpc>
              <a:spcBef>
                <a:spcPts val="0"/>
              </a:spcBef>
              <a:spcAft>
                <a:spcPts val="0"/>
              </a:spcAft>
              <a:buClr>
                <a:schemeClr val="dk1"/>
              </a:buClr>
              <a:buSzPts val="1100"/>
              <a:buFont typeface="Arial"/>
              <a:buNone/>
            </a:pPr>
            <a:r>
              <a:rPr lang="es-CR">
                <a:solidFill>
                  <a:srgbClr val="000000"/>
                </a:solidFill>
                <a:latin typeface="Arial"/>
                <a:ea typeface="Arial"/>
                <a:cs typeface="Arial"/>
                <a:sym typeface="Arial"/>
              </a:rPr>
              <a:t>Fondo blanco con borde celeste y degradado de colores azules y verdes en la esquina inferior derecha</a:t>
            </a:r>
            <a:endParaRPr>
              <a:solidFill>
                <a:srgbClr val="000000"/>
              </a:solidFill>
              <a:latin typeface="Arial"/>
              <a:ea typeface="Arial"/>
              <a:cs typeface="Arial"/>
              <a:sym typeface="Arial"/>
            </a:endParaRPr>
          </a:p>
          <a:p>
            <a:pPr indent="0" lvl="0" marL="0" rtl="0" algn="just">
              <a:lnSpc>
                <a:spcPct val="100000"/>
              </a:lnSpc>
              <a:spcBef>
                <a:spcPts val="0"/>
              </a:spcBef>
              <a:spcAft>
                <a:spcPts val="0"/>
              </a:spcAft>
              <a:buNone/>
            </a:pPr>
            <a:r>
              <a:t/>
            </a:r>
            <a:endParaRPr>
              <a:solidFill>
                <a:srgbClr val="000000"/>
              </a:solidFill>
              <a:latin typeface="Arial"/>
              <a:ea typeface="Arial"/>
              <a:cs typeface="Arial"/>
              <a:sym typeface="Arial"/>
            </a:endParaRPr>
          </a:p>
        </p:txBody>
      </p:sp>
      <p:sp>
        <p:nvSpPr>
          <p:cNvPr id="196" name="Google Shape;1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just">
              <a:lnSpc>
                <a:spcPct val="100000"/>
              </a:lnSpc>
              <a:spcBef>
                <a:spcPts val="0"/>
              </a:spcBef>
              <a:spcAft>
                <a:spcPts val="0"/>
              </a:spcAft>
              <a:buNone/>
            </a:pPr>
            <a:r>
              <a:rPr lang="es-CR">
                <a:solidFill>
                  <a:srgbClr val="000000"/>
                </a:solidFill>
                <a:latin typeface="Arial"/>
                <a:ea typeface="Arial"/>
                <a:cs typeface="Arial"/>
                <a:sym typeface="Arial"/>
              </a:rPr>
              <a:t>Recolección de información</a:t>
            </a:r>
            <a:endParaRPr>
              <a:solidFill>
                <a:srgbClr val="000000"/>
              </a:solidFill>
              <a:latin typeface="Arial"/>
              <a:ea typeface="Arial"/>
              <a:cs typeface="Arial"/>
              <a:sym typeface="Arial"/>
            </a:endParaRPr>
          </a:p>
          <a:p>
            <a:pPr indent="0" lvl="0" marL="0" rtl="0" algn="just">
              <a:lnSpc>
                <a:spcPct val="100000"/>
              </a:lnSpc>
              <a:spcBef>
                <a:spcPts val="0"/>
              </a:spcBef>
              <a:spcAft>
                <a:spcPts val="0"/>
              </a:spcAft>
              <a:buNone/>
            </a:pPr>
            <a:r>
              <a:rPr lang="es-CR">
                <a:solidFill>
                  <a:srgbClr val="000000"/>
                </a:solidFill>
                <a:latin typeface="Arial"/>
                <a:ea typeface="Arial"/>
                <a:cs typeface="Arial"/>
                <a:sym typeface="Arial"/>
              </a:rPr>
              <a:t>Desarrollo del estado de la situación sobre los derechos de las personas con discapacidad.</a:t>
            </a:r>
            <a:endParaRPr>
              <a:solidFill>
                <a:srgbClr val="000000"/>
              </a:solidFill>
              <a:latin typeface="Arial"/>
              <a:ea typeface="Arial"/>
              <a:cs typeface="Arial"/>
              <a:sym typeface="Arial"/>
            </a:endParaRPr>
          </a:p>
          <a:p>
            <a:pPr indent="0" lvl="0" marL="0" rtl="0" algn="just">
              <a:lnSpc>
                <a:spcPct val="100000"/>
              </a:lnSpc>
              <a:spcBef>
                <a:spcPts val="0"/>
              </a:spcBef>
              <a:spcAft>
                <a:spcPts val="0"/>
              </a:spcAft>
              <a:buNone/>
            </a:pPr>
            <a:r>
              <a:rPr lang="es-CR">
                <a:solidFill>
                  <a:srgbClr val="000000"/>
                </a:solidFill>
                <a:latin typeface="Arial"/>
                <a:ea typeface="Arial"/>
                <a:cs typeface="Arial"/>
                <a:sym typeface="Arial"/>
              </a:rPr>
              <a:t>En pro de la calidad de vida y respeto a la dignidad humana.</a:t>
            </a:r>
            <a:endParaRPr>
              <a:solidFill>
                <a:srgbClr val="000000"/>
              </a:solidFill>
              <a:latin typeface="Arial"/>
              <a:ea typeface="Arial"/>
              <a:cs typeface="Arial"/>
              <a:sym typeface="Arial"/>
            </a:endParaRPr>
          </a:p>
          <a:p>
            <a:pPr indent="0" lvl="0" marL="0" rtl="0" algn="just">
              <a:lnSpc>
                <a:spcPct val="100000"/>
              </a:lnSpc>
              <a:spcBef>
                <a:spcPts val="0"/>
              </a:spcBef>
              <a:spcAft>
                <a:spcPts val="0"/>
              </a:spcAft>
              <a:buClr>
                <a:schemeClr val="dk1"/>
              </a:buClr>
              <a:buFont typeface="Arial"/>
              <a:buNone/>
            </a:pPr>
            <a:r>
              <a:t/>
            </a:r>
            <a:endParaRPr>
              <a:solidFill>
                <a:srgbClr val="000000"/>
              </a:solidFill>
              <a:latin typeface="Arial"/>
              <a:ea typeface="Arial"/>
              <a:cs typeface="Arial"/>
              <a:sym typeface="Arial"/>
            </a:endParaRPr>
          </a:p>
          <a:p>
            <a:pPr indent="0" lvl="0" marL="0" rtl="0" algn="just">
              <a:lnSpc>
                <a:spcPct val="100000"/>
              </a:lnSpc>
              <a:spcBef>
                <a:spcPts val="0"/>
              </a:spcBef>
              <a:spcAft>
                <a:spcPts val="0"/>
              </a:spcAft>
              <a:buNone/>
            </a:pPr>
            <a:r>
              <a:rPr lang="es-CR">
                <a:solidFill>
                  <a:srgbClr val="000000"/>
                </a:solidFill>
                <a:latin typeface="Arial"/>
                <a:ea typeface="Arial"/>
                <a:cs typeface="Arial"/>
                <a:sym typeface="Arial"/>
              </a:rPr>
              <a:t>Descripción de la diapositiva: </a:t>
            </a:r>
            <a:endParaRPr>
              <a:solidFill>
                <a:srgbClr val="000000"/>
              </a:solidFill>
              <a:latin typeface="Arial"/>
              <a:ea typeface="Arial"/>
              <a:cs typeface="Arial"/>
              <a:sym typeface="Arial"/>
            </a:endParaRPr>
          </a:p>
          <a:p>
            <a:pPr indent="0" lvl="0" marL="0" rtl="0" algn="just">
              <a:lnSpc>
                <a:spcPct val="100000"/>
              </a:lnSpc>
              <a:spcBef>
                <a:spcPts val="0"/>
              </a:spcBef>
              <a:spcAft>
                <a:spcPts val="0"/>
              </a:spcAft>
              <a:buNone/>
            </a:pPr>
            <a:r>
              <a:rPr lang="es-CR">
                <a:solidFill>
                  <a:srgbClr val="000000"/>
                </a:solidFill>
                <a:latin typeface="Arial"/>
                <a:ea typeface="Arial"/>
                <a:cs typeface="Arial"/>
                <a:sym typeface="Arial"/>
              </a:rPr>
              <a:t>En la parte derecha se colocan los logos de la Universidad de Costa Rica, el Observatorio del Desarrollo,  el Consejo Nacional de Personas con Discapacidad y Sistema Costarricense de Información sobre Discapacidad </a:t>
            </a:r>
            <a:endParaRPr>
              <a:solidFill>
                <a:srgbClr val="000000"/>
              </a:solidFill>
              <a:latin typeface="Arial"/>
              <a:ea typeface="Arial"/>
              <a:cs typeface="Arial"/>
              <a:sym typeface="Arial"/>
            </a:endParaRPr>
          </a:p>
          <a:p>
            <a:pPr indent="0" lvl="0" marL="0" rtl="0" algn="just">
              <a:lnSpc>
                <a:spcPct val="100000"/>
              </a:lnSpc>
              <a:spcBef>
                <a:spcPts val="0"/>
              </a:spcBef>
              <a:spcAft>
                <a:spcPts val="0"/>
              </a:spcAft>
              <a:buNone/>
            </a:pPr>
            <a:r>
              <a:rPr lang="es-CR">
                <a:solidFill>
                  <a:srgbClr val="000000"/>
                </a:solidFill>
                <a:latin typeface="Arial"/>
                <a:ea typeface="Arial"/>
                <a:cs typeface="Arial"/>
                <a:sym typeface="Arial"/>
              </a:rPr>
              <a:t>Fondo blanco con degradado de colores azules y celestes en la esquina superior izquierda</a:t>
            </a:r>
            <a:endParaRPr>
              <a:solidFill>
                <a:srgbClr val="000000"/>
              </a:solidFill>
              <a:latin typeface="Arial"/>
              <a:ea typeface="Arial"/>
              <a:cs typeface="Arial"/>
              <a:sym typeface="Arial"/>
            </a:endParaRPr>
          </a:p>
        </p:txBody>
      </p:sp>
      <p:sp>
        <p:nvSpPr>
          <p:cNvPr id="203" name="Google Shape;20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16" name="Shape 16"/>
        <p:cNvGrpSpPr/>
        <p:nvPr/>
      </p:nvGrpSpPr>
      <p:grpSpPr>
        <a:xfrm>
          <a:off x="0" y="0"/>
          <a:ext cx="0" cy="0"/>
          <a:chOff x="0" y="0"/>
          <a:chExt cx="0" cy="0"/>
        </a:xfrm>
      </p:grpSpPr>
      <p:sp>
        <p:nvSpPr>
          <p:cNvPr id="17" name="Google Shape;17;p33"/>
          <p:cNvSpPr/>
          <p:nvPr/>
        </p:nvSpPr>
        <p:spPr>
          <a:xfrm>
            <a:off x="231140" y="243840"/>
            <a:ext cx="11724600" cy="6378000"/>
          </a:xfrm>
          <a:prstGeom prst="rect">
            <a:avLst/>
          </a:prstGeom>
          <a:solidFill>
            <a:schemeClr val="lt1"/>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3"/>
          <p:cNvSpPr txBox="1"/>
          <p:nvPr>
            <p:ph type="ctrTitle"/>
          </p:nvPr>
        </p:nvSpPr>
        <p:spPr>
          <a:xfrm>
            <a:off x="1109980" y="882376"/>
            <a:ext cx="9966900" cy="2926200"/>
          </a:xfrm>
          <a:prstGeom prst="rect">
            <a:avLst/>
          </a:prstGeom>
          <a:noFill/>
          <a:ln>
            <a:noFill/>
          </a:ln>
        </p:spPr>
        <p:txBody>
          <a:bodyPr anchorCtr="0" anchor="b" bIns="45700" lIns="91425" spcFirstLastPara="1" rIns="91425" wrap="square" tIns="45700">
            <a:noAutofit/>
          </a:bodyPr>
          <a:lstStyle>
            <a:lvl1pPr lvl="0" rtl="0" algn="ctr">
              <a:lnSpc>
                <a:spcPct val="85000"/>
              </a:lnSpc>
              <a:spcBef>
                <a:spcPts val="0"/>
              </a:spcBef>
              <a:spcAft>
                <a:spcPts val="0"/>
              </a:spcAft>
              <a:buClr>
                <a:srgbClr val="DF5327"/>
              </a:buClr>
              <a:buSzPts val="7200"/>
              <a:buFont typeface="Corbel"/>
              <a:buNone/>
              <a:defRPr b="1" i="0" sz="7200" u="none" cap="none" strike="noStrike">
                <a:solidFill>
                  <a:srgbClr val="DF5327"/>
                </a:solidFill>
                <a:latin typeface="Corbel"/>
                <a:ea typeface="Corbel"/>
                <a:cs typeface="Corbel"/>
                <a:sym typeface="Corbe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 name="Google Shape;19;p33"/>
          <p:cNvSpPr txBox="1"/>
          <p:nvPr>
            <p:ph idx="1" type="subTitle"/>
          </p:nvPr>
        </p:nvSpPr>
        <p:spPr>
          <a:xfrm>
            <a:off x="1709530" y="3869634"/>
            <a:ext cx="8767800" cy="13881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400"/>
              </a:spcBef>
              <a:spcAft>
                <a:spcPts val="0"/>
              </a:spcAft>
              <a:buSzPts val="1760"/>
              <a:buNone/>
              <a:defRPr sz="2200">
                <a:solidFill>
                  <a:schemeClr val="accent1"/>
                </a:solidFill>
              </a:defRPr>
            </a:lvl1pPr>
            <a:lvl2pPr lvl="1" rtl="0" algn="ctr">
              <a:lnSpc>
                <a:spcPct val="90000"/>
              </a:lnSpc>
              <a:spcBef>
                <a:spcPts val="200"/>
              </a:spcBef>
              <a:spcAft>
                <a:spcPts val="0"/>
              </a:spcAft>
              <a:buSzPts val="1760"/>
              <a:buNone/>
              <a:defRPr sz="2200"/>
            </a:lvl2pPr>
            <a:lvl3pPr lvl="2" rtl="0" algn="ctr">
              <a:lnSpc>
                <a:spcPct val="90000"/>
              </a:lnSpc>
              <a:spcBef>
                <a:spcPts val="400"/>
              </a:spcBef>
              <a:spcAft>
                <a:spcPts val="0"/>
              </a:spcAft>
              <a:buSzPts val="1760"/>
              <a:buNone/>
              <a:defRPr sz="2200"/>
            </a:lvl3pPr>
            <a:lvl4pPr lvl="3" rtl="0" algn="ctr">
              <a:lnSpc>
                <a:spcPct val="90000"/>
              </a:lnSpc>
              <a:spcBef>
                <a:spcPts val="400"/>
              </a:spcBef>
              <a:spcAft>
                <a:spcPts val="0"/>
              </a:spcAft>
              <a:buSzPts val="1600"/>
              <a:buNone/>
              <a:defRPr sz="2000"/>
            </a:lvl4pPr>
            <a:lvl5pPr lvl="4" rtl="0" algn="ctr">
              <a:lnSpc>
                <a:spcPct val="90000"/>
              </a:lnSpc>
              <a:spcBef>
                <a:spcPts val="400"/>
              </a:spcBef>
              <a:spcAft>
                <a:spcPts val="0"/>
              </a:spcAft>
              <a:buSzPts val="1600"/>
              <a:buNone/>
              <a:defRPr sz="2000"/>
            </a:lvl5pPr>
            <a:lvl6pPr lvl="5" rtl="0" algn="ctr">
              <a:lnSpc>
                <a:spcPct val="90000"/>
              </a:lnSpc>
              <a:spcBef>
                <a:spcPts val="400"/>
              </a:spcBef>
              <a:spcAft>
                <a:spcPts val="0"/>
              </a:spcAft>
              <a:buSzPts val="1600"/>
              <a:buNone/>
              <a:defRPr sz="2000"/>
            </a:lvl6pPr>
            <a:lvl7pPr lvl="6" rtl="0" algn="ctr">
              <a:lnSpc>
                <a:spcPct val="90000"/>
              </a:lnSpc>
              <a:spcBef>
                <a:spcPts val="400"/>
              </a:spcBef>
              <a:spcAft>
                <a:spcPts val="0"/>
              </a:spcAft>
              <a:buSzPts val="1600"/>
              <a:buNone/>
              <a:defRPr sz="2000"/>
            </a:lvl7pPr>
            <a:lvl8pPr lvl="7" rtl="0" algn="ctr">
              <a:lnSpc>
                <a:spcPct val="90000"/>
              </a:lnSpc>
              <a:spcBef>
                <a:spcPts val="400"/>
              </a:spcBef>
              <a:spcAft>
                <a:spcPts val="0"/>
              </a:spcAft>
              <a:buSzPts val="1600"/>
              <a:buNone/>
              <a:defRPr sz="2000"/>
            </a:lvl8pPr>
            <a:lvl9pPr lvl="8" rtl="0" algn="ctr">
              <a:lnSpc>
                <a:spcPct val="90000"/>
              </a:lnSpc>
              <a:spcBef>
                <a:spcPts val="400"/>
              </a:spcBef>
              <a:spcAft>
                <a:spcPts val="400"/>
              </a:spcAft>
              <a:buSzPts val="1600"/>
              <a:buNone/>
              <a:defRPr sz="2000"/>
            </a:lvl9pPr>
          </a:lstStyle>
          <a:p/>
        </p:txBody>
      </p:sp>
      <p:sp>
        <p:nvSpPr>
          <p:cNvPr id="20" name="Google Shape;20;p33"/>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accen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 name="Google Shape;21;p33"/>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chemeClr val="accen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 name="Google Shape;22;p33"/>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1200" u="none" cap="none" strike="noStrike">
                <a:solidFill>
                  <a:schemeClr val="accent1"/>
                </a:solidFill>
                <a:latin typeface="Corbel"/>
                <a:ea typeface="Corbel"/>
                <a:cs typeface="Corbel"/>
                <a:sym typeface="Corbel"/>
              </a:defRPr>
            </a:lvl1pPr>
            <a:lvl2pPr indent="0" lvl="1" marL="0" rtl="0" algn="r">
              <a:spcBef>
                <a:spcPts val="0"/>
              </a:spcBef>
              <a:buNone/>
              <a:defRPr b="0" i="0" sz="1200" u="none" cap="none" strike="noStrike">
                <a:solidFill>
                  <a:schemeClr val="accent1"/>
                </a:solidFill>
                <a:latin typeface="Corbel"/>
                <a:ea typeface="Corbel"/>
                <a:cs typeface="Corbel"/>
                <a:sym typeface="Corbel"/>
              </a:defRPr>
            </a:lvl2pPr>
            <a:lvl3pPr indent="0" lvl="2" marL="0" rtl="0" algn="r">
              <a:spcBef>
                <a:spcPts val="0"/>
              </a:spcBef>
              <a:buNone/>
              <a:defRPr b="0" i="0" sz="1200" u="none" cap="none" strike="noStrike">
                <a:solidFill>
                  <a:schemeClr val="accent1"/>
                </a:solidFill>
                <a:latin typeface="Corbel"/>
                <a:ea typeface="Corbel"/>
                <a:cs typeface="Corbel"/>
                <a:sym typeface="Corbel"/>
              </a:defRPr>
            </a:lvl3pPr>
            <a:lvl4pPr indent="0" lvl="3" marL="0" rtl="0" algn="r">
              <a:spcBef>
                <a:spcPts val="0"/>
              </a:spcBef>
              <a:buNone/>
              <a:defRPr b="0" i="0" sz="1200" u="none" cap="none" strike="noStrike">
                <a:solidFill>
                  <a:schemeClr val="accent1"/>
                </a:solidFill>
                <a:latin typeface="Corbel"/>
                <a:ea typeface="Corbel"/>
                <a:cs typeface="Corbel"/>
                <a:sym typeface="Corbel"/>
              </a:defRPr>
            </a:lvl4pPr>
            <a:lvl5pPr indent="0" lvl="4" marL="0" rtl="0" algn="r">
              <a:spcBef>
                <a:spcPts val="0"/>
              </a:spcBef>
              <a:buNone/>
              <a:defRPr b="0" i="0" sz="1200" u="none" cap="none" strike="noStrike">
                <a:solidFill>
                  <a:schemeClr val="accent1"/>
                </a:solidFill>
                <a:latin typeface="Corbel"/>
                <a:ea typeface="Corbel"/>
                <a:cs typeface="Corbel"/>
                <a:sym typeface="Corbel"/>
              </a:defRPr>
            </a:lvl5pPr>
            <a:lvl6pPr indent="0" lvl="5" marL="0" rtl="0" algn="r">
              <a:spcBef>
                <a:spcPts val="0"/>
              </a:spcBef>
              <a:buNone/>
              <a:defRPr b="0" i="0" sz="1200" u="none" cap="none" strike="noStrike">
                <a:solidFill>
                  <a:schemeClr val="accent1"/>
                </a:solidFill>
                <a:latin typeface="Corbel"/>
                <a:ea typeface="Corbel"/>
                <a:cs typeface="Corbel"/>
                <a:sym typeface="Corbel"/>
              </a:defRPr>
            </a:lvl6pPr>
            <a:lvl7pPr indent="0" lvl="6" marL="0" rtl="0" algn="r">
              <a:spcBef>
                <a:spcPts val="0"/>
              </a:spcBef>
              <a:buNone/>
              <a:defRPr b="0" i="0" sz="1200" u="none" cap="none" strike="noStrike">
                <a:solidFill>
                  <a:schemeClr val="accent1"/>
                </a:solidFill>
                <a:latin typeface="Corbel"/>
                <a:ea typeface="Corbel"/>
                <a:cs typeface="Corbel"/>
                <a:sym typeface="Corbel"/>
              </a:defRPr>
            </a:lvl7pPr>
            <a:lvl8pPr indent="0" lvl="7" marL="0" rtl="0" algn="r">
              <a:spcBef>
                <a:spcPts val="0"/>
              </a:spcBef>
              <a:buNone/>
              <a:defRPr b="0" i="0" sz="1200" u="none" cap="none" strike="noStrike">
                <a:solidFill>
                  <a:schemeClr val="accent1"/>
                </a:solidFill>
                <a:latin typeface="Corbel"/>
                <a:ea typeface="Corbel"/>
                <a:cs typeface="Corbel"/>
                <a:sym typeface="Corbel"/>
              </a:defRPr>
            </a:lvl8pPr>
            <a:lvl9pPr indent="0" lvl="8" marL="0" rtl="0" algn="r">
              <a:spcBef>
                <a:spcPts val="0"/>
              </a:spcBef>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s-CR"/>
              <a:t>‹#›</a:t>
            </a:fld>
            <a:endParaRPr/>
          </a:p>
        </p:txBody>
      </p:sp>
      <p:cxnSp>
        <p:nvCxnSpPr>
          <p:cNvPr id="23" name="Google Shape;23;p33"/>
          <p:cNvCxnSpPr/>
          <p:nvPr/>
        </p:nvCxnSpPr>
        <p:spPr>
          <a:xfrm>
            <a:off x="1978660" y="3733800"/>
            <a:ext cx="8229600" cy="0"/>
          </a:xfrm>
          <a:prstGeom prst="straightConnector1">
            <a:avLst/>
          </a:prstGeom>
          <a:noFill/>
          <a:ln cap="flat" cmpd="sng" w="10000">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76" name="Shape 76"/>
        <p:cNvGrpSpPr/>
        <p:nvPr/>
      </p:nvGrpSpPr>
      <p:grpSpPr>
        <a:xfrm>
          <a:off x="0" y="0"/>
          <a:ext cx="0" cy="0"/>
          <a:chOff x="0" y="0"/>
          <a:chExt cx="0" cy="0"/>
        </a:xfrm>
      </p:grpSpPr>
      <p:sp>
        <p:nvSpPr>
          <p:cNvPr id="77" name="Google Shape;77;p42"/>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8" name="Google Shape;78;p42"/>
          <p:cNvSpPr txBox="1"/>
          <p:nvPr>
            <p:ph idx="1" type="body"/>
          </p:nvPr>
        </p:nvSpPr>
        <p:spPr>
          <a:xfrm rot="5400000">
            <a:off x="4060071" y="-859800"/>
            <a:ext cx="4038600" cy="9873000"/>
          </a:xfrm>
          <a:prstGeom prst="rect">
            <a:avLst/>
          </a:prstGeom>
          <a:noFill/>
          <a:ln>
            <a:noFill/>
          </a:ln>
        </p:spPr>
        <p:txBody>
          <a:bodyPr anchorCtr="0" anchor="t" bIns="45700" lIns="91425" spcFirstLastPara="1" rIns="91425" wrap="square" tIns="45700">
            <a:noAutofit/>
          </a:bodyPr>
          <a:lstStyle>
            <a:lvl1pPr indent="-320040" lvl="0" marL="457200" rtl="0" algn="l">
              <a:lnSpc>
                <a:spcPct val="90000"/>
              </a:lnSpc>
              <a:spcBef>
                <a:spcPts val="1400"/>
              </a:spcBef>
              <a:spcAft>
                <a:spcPts val="0"/>
              </a:spcAft>
              <a:buSzPts val="1440"/>
              <a:buChar char="•"/>
              <a:defRPr/>
            </a:lvl1pPr>
            <a:lvl2pPr indent="-320040" lvl="1" marL="914400" rtl="0" algn="l">
              <a:lnSpc>
                <a:spcPct val="90000"/>
              </a:lnSpc>
              <a:spcBef>
                <a:spcPts val="200"/>
              </a:spcBef>
              <a:spcAft>
                <a:spcPts val="0"/>
              </a:spcAft>
              <a:buSzPts val="1440"/>
              <a:buChar char="•"/>
              <a:defRPr/>
            </a:lvl2pPr>
            <a:lvl3pPr indent="-320039" lvl="2" marL="1371600" rtl="0" algn="l">
              <a:lnSpc>
                <a:spcPct val="90000"/>
              </a:lnSpc>
              <a:spcBef>
                <a:spcPts val="400"/>
              </a:spcBef>
              <a:spcAft>
                <a:spcPts val="0"/>
              </a:spcAft>
              <a:buSzPts val="1440"/>
              <a:buChar char="•"/>
              <a:defRPr/>
            </a:lvl3pPr>
            <a:lvl4pPr indent="-320039" lvl="3" marL="1828800" rtl="0" algn="l">
              <a:lnSpc>
                <a:spcPct val="90000"/>
              </a:lnSpc>
              <a:spcBef>
                <a:spcPts val="400"/>
              </a:spcBef>
              <a:spcAft>
                <a:spcPts val="0"/>
              </a:spcAft>
              <a:buSzPts val="1440"/>
              <a:buChar char="•"/>
              <a:defRPr/>
            </a:lvl4pPr>
            <a:lvl5pPr indent="-320039" lvl="4" marL="2286000" rtl="0" algn="l">
              <a:lnSpc>
                <a:spcPct val="90000"/>
              </a:lnSpc>
              <a:spcBef>
                <a:spcPts val="400"/>
              </a:spcBef>
              <a:spcAft>
                <a:spcPts val="0"/>
              </a:spcAft>
              <a:buSzPts val="1440"/>
              <a:buChar char="•"/>
              <a:defRPr/>
            </a:lvl5pPr>
            <a:lvl6pPr indent="-320039" lvl="5" marL="2743200" rtl="0" algn="l">
              <a:lnSpc>
                <a:spcPct val="90000"/>
              </a:lnSpc>
              <a:spcBef>
                <a:spcPts val="400"/>
              </a:spcBef>
              <a:spcAft>
                <a:spcPts val="0"/>
              </a:spcAft>
              <a:buSzPts val="1440"/>
              <a:buChar char="•"/>
              <a:defRPr/>
            </a:lvl6pPr>
            <a:lvl7pPr indent="-320039" lvl="6" marL="3200400" rtl="0" algn="l">
              <a:lnSpc>
                <a:spcPct val="90000"/>
              </a:lnSpc>
              <a:spcBef>
                <a:spcPts val="400"/>
              </a:spcBef>
              <a:spcAft>
                <a:spcPts val="0"/>
              </a:spcAft>
              <a:buSzPts val="1440"/>
              <a:buChar char="•"/>
              <a:defRPr/>
            </a:lvl7pPr>
            <a:lvl8pPr indent="-320040" lvl="7" marL="3657600" rtl="0" algn="l">
              <a:lnSpc>
                <a:spcPct val="90000"/>
              </a:lnSpc>
              <a:spcBef>
                <a:spcPts val="400"/>
              </a:spcBef>
              <a:spcAft>
                <a:spcPts val="0"/>
              </a:spcAft>
              <a:buSzPts val="1440"/>
              <a:buChar char="•"/>
              <a:defRPr/>
            </a:lvl8pPr>
            <a:lvl9pPr indent="-320040" lvl="8" marL="4114800" rtl="0" algn="l">
              <a:lnSpc>
                <a:spcPct val="90000"/>
              </a:lnSpc>
              <a:spcBef>
                <a:spcPts val="400"/>
              </a:spcBef>
              <a:spcAft>
                <a:spcPts val="400"/>
              </a:spcAft>
              <a:buSzPts val="1440"/>
              <a:buChar char="•"/>
              <a:defRPr/>
            </a:lvl9pPr>
          </a:lstStyle>
          <a:p/>
        </p:txBody>
      </p:sp>
      <p:sp>
        <p:nvSpPr>
          <p:cNvPr id="79" name="Google Shape;79;p42"/>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0" name="Google Shape;80;p42"/>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 name="Google Shape;81;p42"/>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82" name="Shape 82"/>
        <p:cNvGrpSpPr/>
        <p:nvPr/>
      </p:nvGrpSpPr>
      <p:grpSpPr>
        <a:xfrm>
          <a:off x="0" y="0"/>
          <a:ext cx="0" cy="0"/>
          <a:chOff x="0" y="0"/>
          <a:chExt cx="0" cy="0"/>
        </a:xfrm>
      </p:grpSpPr>
      <p:sp>
        <p:nvSpPr>
          <p:cNvPr id="83" name="Google Shape;83;p43"/>
          <p:cNvSpPr txBox="1"/>
          <p:nvPr>
            <p:ph type="title"/>
          </p:nvPr>
        </p:nvSpPr>
        <p:spPr>
          <a:xfrm rot="5400000">
            <a:off x="7181850" y="2305050"/>
            <a:ext cx="5410200" cy="23241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4" name="Google Shape;84;p43"/>
          <p:cNvSpPr txBox="1"/>
          <p:nvPr>
            <p:ph idx="1" type="body"/>
          </p:nvPr>
        </p:nvSpPr>
        <p:spPr>
          <a:xfrm rot="5400000">
            <a:off x="2152650" y="-247650"/>
            <a:ext cx="5410200" cy="7429500"/>
          </a:xfrm>
          <a:prstGeom prst="rect">
            <a:avLst/>
          </a:prstGeom>
          <a:noFill/>
          <a:ln>
            <a:noFill/>
          </a:ln>
        </p:spPr>
        <p:txBody>
          <a:bodyPr anchorCtr="0" anchor="t" bIns="45700" lIns="91425" spcFirstLastPara="1" rIns="91425" wrap="square" tIns="45700">
            <a:noAutofit/>
          </a:bodyPr>
          <a:lstStyle>
            <a:lvl1pPr indent="-320040" lvl="0" marL="457200" rtl="0" algn="l">
              <a:lnSpc>
                <a:spcPct val="90000"/>
              </a:lnSpc>
              <a:spcBef>
                <a:spcPts val="1400"/>
              </a:spcBef>
              <a:spcAft>
                <a:spcPts val="0"/>
              </a:spcAft>
              <a:buSzPts val="1440"/>
              <a:buChar char="•"/>
              <a:defRPr/>
            </a:lvl1pPr>
            <a:lvl2pPr indent="-320040" lvl="1" marL="914400" rtl="0" algn="l">
              <a:lnSpc>
                <a:spcPct val="90000"/>
              </a:lnSpc>
              <a:spcBef>
                <a:spcPts val="200"/>
              </a:spcBef>
              <a:spcAft>
                <a:spcPts val="0"/>
              </a:spcAft>
              <a:buSzPts val="1440"/>
              <a:buChar char="•"/>
              <a:defRPr/>
            </a:lvl2pPr>
            <a:lvl3pPr indent="-320039" lvl="2" marL="1371600" rtl="0" algn="l">
              <a:lnSpc>
                <a:spcPct val="90000"/>
              </a:lnSpc>
              <a:spcBef>
                <a:spcPts val="400"/>
              </a:spcBef>
              <a:spcAft>
                <a:spcPts val="0"/>
              </a:spcAft>
              <a:buSzPts val="1440"/>
              <a:buChar char="•"/>
              <a:defRPr/>
            </a:lvl3pPr>
            <a:lvl4pPr indent="-320039" lvl="3" marL="1828800" rtl="0" algn="l">
              <a:lnSpc>
                <a:spcPct val="90000"/>
              </a:lnSpc>
              <a:spcBef>
                <a:spcPts val="400"/>
              </a:spcBef>
              <a:spcAft>
                <a:spcPts val="0"/>
              </a:spcAft>
              <a:buSzPts val="1440"/>
              <a:buChar char="•"/>
              <a:defRPr/>
            </a:lvl4pPr>
            <a:lvl5pPr indent="-320039" lvl="4" marL="2286000" rtl="0" algn="l">
              <a:lnSpc>
                <a:spcPct val="90000"/>
              </a:lnSpc>
              <a:spcBef>
                <a:spcPts val="400"/>
              </a:spcBef>
              <a:spcAft>
                <a:spcPts val="0"/>
              </a:spcAft>
              <a:buSzPts val="1440"/>
              <a:buChar char="•"/>
              <a:defRPr/>
            </a:lvl5pPr>
            <a:lvl6pPr indent="-320039" lvl="5" marL="2743200" rtl="0" algn="l">
              <a:lnSpc>
                <a:spcPct val="90000"/>
              </a:lnSpc>
              <a:spcBef>
                <a:spcPts val="400"/>
              </a:spcBef>
              <a:spcAft>
                <a:spcPts val="0"/>
              </a:spcAft>
              <a:buSzPts val="1440"/>
              <a:buChar char="•"/>
              <a:defRPr/>
            </a:lvl6pPr>
            <a:lvl7pPr indent="-320039" lvl="6" marL="3200400" rtl="0" algn="l">
              <a:lnSpc>
                <a:spcPct val="90000"/>
              </a:lnSpc>
              <a:spcBef>
                <a:spcPts val="400"/>
              </a:spcBef>
              <a:spcAft>
                <a:spcPts val="0"/>
              </a:spcAft>
              <a:buSzPts val="1440"/>
              <a:buChar char="•"/>
              <a:defRPr/>
            </a:lvl7pPr>
            <a:lvl8pPr indent="-320040" lvl="7" marL="3657600" rtl="0" algn="l">
              <a:lnSpc>
                <a:spcPct val="90000"/>
              </a:lnSpc>
              <a:spcBef>
                <a:spcPts val="400"/>
              </a:spcBef>
              <a:spcAft>
                <a:spcPts val="0"/>
              </a:spcAft>
              <a:buSzPts val="1440"/>
              <a:buChar char="•"/>
              <a:defRPr/>
            </a:lvl8pPr>
            <a:lvl9pPr indent="-320040" lvl="8" marL="4114800" rtl="0" algn="l">
              <a:lnSpc>
                <a:spcPct val="90000"/>
              </a:lnSpc>
              <a:spcBef>
                <a:spcPts val="400"/>
              </a:spcBef>
              <a:spcAft>
                <a:spcPts val="400"/>
              </a:spcAft>
              <a:buSzPts val="1440"/>
              <a:buChar char="•"/>
              <a:defRPr/>
            </a:lvl9pPr>
          </a:lstStyle>
          <a:p/>
        </p:txBody>
      </p:sp>
      <p:sp>
        <p:nvSpPr>
          <p:cNvPr id="85" name="Google Shape;85;p43"/>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6" name="Google Shape;86;p43"/>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7" name="Google Shape;87;p43"/>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xa image">
  <p:cSld name="Exa image">
    <p:spTree>
      <p:nvGrpSpPr>
        <p:cNvPr id="88" name="Shape 88"/>
        <p:cNvGrpSpPr/>
        <p:nvPr/>
      </p:nvGrpSpPr>
      <p:grpSpPr>
        <a:xfrm>
          <a:off x="0" y="0"/>
          <a:ext cx="0" cy="0"/>
          <a:chOff x="0" y="0"/>
          <a:chExt cx="0" cy="0"/>
        </a:xfrm>
      </p:grpSpPr>
      <p:sp>
        <p:nvSpPr>
          <p:cNvPr id="89" name="Google Shape;89;g6f5d7eee1c_0_227"/>
          <p:cNvSpPr/>
          <p:nvPr>
            <p:ph idx="2" type="pic"/>
          </p:nvPr>
        </p:nvSpPr>
        <p:spPr>
          <a:xfrm>
            <a:off x="1044258" y="1253604"/>
            <a:ext cx="2148000" cy="2490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1300"/>
              <a:buFont typeface="Arial"/>
              <a:buNone/>
              <a:defRPr b="0" i="0" sz="13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g6f5d7eee1c_0_227"/>
          <p:cNvSpPr/>
          <p:nvPr>
            <p:ph idx="3" type="pic"/>
          </p:nvPr>
        </p:nvSpPr>
        <p:spPr>
          <a:xfrm>
            <a:off x="2213314" y="3325435"/>
            <a:ext cx="2148000" cy="2490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1300"/>
              <a:buFont typeface="Arial"/>
              <a:buNone/>
              <a:defRPr b="0" i="0" sz="13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24" name="Shape 24"/>
        <p:cNvGrpSpPr/>
        <p:nvPr/>
      </p:nvGrpSpPr>
      <p:grpSpPr>
        <a:xfrm>
          <a:off x="0" y="0"/>
          <a:ext cx="0" cy="0"/>
          <a:chOff x="0" y="0"/>
          <a:chExt cx="0" cy="0"/>
        </a:xfrm>
      </p:grpSpPr>
      <p:sp>
        <p:nvSpPr>
          <p:cNvPr id="25" name="Google Shape;25;p34"/>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 name="Google Shape;26;p34"/>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 name="Google Shape;27;p34"/>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28" name="Shape 28"/>
        <p:cNvGrpSpPr/>
        <p:nvPr/>
      </p:nvGrpSpPr>
      <p:grpSpPr>
        <a:xfrm>
          <a:off x="0" y="0"/>
          <a:ext cx="0" cy="0"/>
          <a:chOff x="0" y="0"/>
          <a:chExt cx="0" cy="0"/>
        </a:xfrm>
      </p:grpSpPr>
      <p:sp>
        <p:nvSpPr>
          <p:cNvPr id="29" name="Google Shape;29;p35"/>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 name="Google Shape;30;p35"/>
          <p:cNvSpPr txBox="1"/>
          <p:nvPr>
            <p:ph idx="1" type="body"/>
          </p:nvPr>
        </p:nvSpPr>
        <p:spPr>
          <a:xfrm>
            <a:off x="1143000" y="2057400"/>
            <a:ext cx="9873000" cy="4038600"/>
          </a:xfrm>
          <a:prstGeom prst="rect">
            <a:avLst/>
          </a:prstGeom>
          <a:noFill/>
          <a:ln>
            <a:noFill/>
          </a:ln>
        </p:spPr>
        <p:txBody>
          <a:bodyPr anchorCtr="0" anchor="t" bIns="45700" lIns="91425" spcFirstLastPara="1" rIns="91425" wrap="square" tIns="45700">
            <a:noAutofit/>
          </a:bodyPr>
          <a:lstStyle>
            <a:lvl1pPr indent="-320040" lvl="0" marL="457200" rtl="0" algn="l">
              <a:lnSpc>
                <a:spcPct val="90000"/>
              </a:lnSpc>
              <a:spcBef>
                <a:spcPts val="1400"/>
              </a:spcBef>
              <a:spcAft>
                <a:spcPts val="0"/>
              </a:spcAft>
              <a:buSzPts val="1440"/>
              <a:buChar char="•"/>
              <a:defRPr/>
            </a:lvl1pPr>
            <a:lvl2pPr indent="-320040" lvl="1" marL="914400" rtl="0" algn="l">
              <a:lnSpc>
                <a:spcPct val="90000"/>
              </a:lnSpc>
              <a:spcBef>
                <a:spcPts val="200"/>
              </a:spcBef>
              <a:spcAft>
                <a:spcPts val="0"/>
              </a:spcAft>
              <a:buSzPts val="1440"/>
              <a:buChar char="•"/>
              <a:defRPr/>
            </a:lvl2pPr>
            <a:lvl3pPr indent="-320039" lvl="2" marL="1371600" rtl="0" algn="l">
              <a:lnSpc>
                <a:spcPct val="90000"/>
              </a:lnSpc>
              <a:spcBef>
                <a:spcPts val="400"/>
              </a:spcBef>
              <a:spcAft>
                <a:spcPts val="0"/>
              </a:spcAft>
              <a:buSzPts val="1440"/>
              <a:buChar char="•"/>
              <a:defRPr/>
            </a:lvl3pPr>
            <a:lvl4pPr indent="-320039" lvl="3" marL="1828800" rtl="0" algn="l">
              <a:lnSpc>
                <a:spcPct val="90000"/>
              </a:lnSpc>
              <a:spcBef>
                <a:spcPts val="400"/>
              </a:spcBef>
              <a:spcAft>
                <a:spcPts val="0"/>
              </a:spcAft>
              <a:buSzPts val="1440"/>
              <a:buChar char="•"/>
              <a:defRPr/>
            </a:lvl4pPr>
            <a:lvl5pPr indent="-320039" lvl="4" marL="2286000" rtl="0" algn="l">
              <a:lnSpc>
                <a:spcPct val="90000"/>
              </a:lnSpc>
              <a:spcBef>
                <a:spcPts val="400"/>
              </a:spcBef>
              <a:spcAft>
                <a:spcPts val="0"/>
              </a:spcAft>
              <a:buSzPts val="1440"/>
              <a:buChar char="•"/>
              <a:defRPr/>
            </a:lvl5pPr>
            <a:lvl6pPr indent="-320039" lvl="5" marL="2743200" rtl="0" algn="l">
              <a:lnSpc>
                <a:spcPct val="90000"/>
              </a:lnSpc>
              <a:spcBef>
                <a:spcPts val="400"/>
              </a:spcBef>
              <a:spcAft>
                <a:spcPts val="0"/>
              </a:spcAft>
              <a:buSzPts val="1440"/>
              <a:buChar char="•"/>
              <a:defRPr/>
            </a:lvl6pPr>
            <a:lvl7pPr indent="-320039" lvl="6" marL="3200400" rtl="0" algn="l">
              <a:lnSpc>
                <a:spcPct val="90000"/>
              </a:lnSpc>
              <a:spcBef>
                <a:spcPts val="400"/>
              </a:spcBef>
              <a:spcAft>
                <a:spcPts val="0"/>
              </a:spcAft>
              <a:buSzPts val="1440"/>
              <a:buChar char="•"/>
              <a:defRPr/>
            </a:lvl7pPr>
            <a:lvl8pPr indent="-320040" lvl="7" marL="3657600" rtl="0" algn="l">
              <a:lnSpc>
                <a:spcPct val="90000"/>
              </a:lnSpc>
              <a:spcBef>
                <a:spcPts val="400"/>
              </a:spcBef>
              <a:spcAft>
                <a:spcPts val="0"/>
              </a:spcAft>
              <a:buSzPts val="1440"/>
              <a:buChar char="•"/>
              <a:defRPr/>
            </a:lvl8pPr>
            <a:lvl9pPr indent="-320040" lvl="8" marL="4114800" rtl="0" algn="l">
              <a:lnSpc>
                <a:spcPct val="90000"/>
              </a:lnSpc>
              <a:spcBef>
                <a:spcPts val="400"/>
              </a:spcBef>
              <a:spcAft>
                <a:spcPts val="400"/>
              </a:spcAft>
              <a:buSzPts val="1440"/>
              <a:buChar char="•"/>
              <a:defRPr/>
            </a:lvl9pPr>
          </a:lstStyle>
          <a:p/>
        </p:txBody>
      </p:sp>
      <p:sp>
        <p:nvSpPr>
          <p:cNvPr id="31" name="Google Shape;31;p35"/>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 name="Google Shape;32;p35"/>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 name="Google Shape;33;p35"/>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34" name="Shape 34"/>
        <p:cNvGrpSpPr/>
        <p:nvPr/>
      </p:nvGrpSpPr>
      <p:grpSpPr>
        <a:xfrm>
          <a:off x="0" y="0"/>
          <a:ext cx="0" cy="0"/>
          <a:chOff x="0" y="0"/>
          <a:chExt cx="0" cy="0"/>
        </a:xfrm>
      </p:grpSpPr>
      <p:sp>
        <p:nvSpPr>
          <p:cNvPr id="35" name="Google Shape;35;p36"/>
          <p:cNvSpPr txBox="1"/>
          <p:nvPr>
            <p:ph type="title"/>
          </p:nvPr>
        </p:nvSpPr>
        <p:spPr>
          <a:xfrm>
            <a:off x="1106424" y="1173575"/>
            <a:ext cx="9966900" cy="2926200"/>
          </a:xfrm>
          <a:prstGeom prst="rect">
            <a:avLst/>
          </a:prstGeom>
          <a:noFill/>
          <a:ln>
            <a:noFill/>
          </a:ln>
        </p:spPr>
        <p:txBody>
          <a:bodyPr anchorCtr="0" anchor="b" bIns="45700" lIns="91425" spcFirstLastPara="1" rIns="91425" wrap="square" tIns="45700">
            <a:noAutofit/>
          </a:bodyPr>
          <a:lstStyle>
            <a:lvl1pPr lvl="0" rtl="0" algn="ctr">
              <a:lnSpc>
                <a:spcPct val="85000"/>
              </a:lnSpc>
              <a:spcBef>
                <a:spcPts val="0"/>
              </a:spcBef>
              <a:spcAft>
                <a:spcPts val="0"/>
              </a:spcAft>
              <a:buClr>
                <a:srgbClr val="DF5327"/>
              </a:buClr>
              <a:buSzPts val="7200"/>
              <a:buFont typeface="Corbel"/>
              <a:buNone/>
              <a:defRPr b="1" i="0" sz="7200" u="none" cap="none" strike="noStrike">
                <a:solidFill>
                  <a:srgbClr val="DF5327"/>
                </a:solidFill>
                <a:latin typeface="Corbel"/>
                <a:ea typeface="Corbel"/>
                <a:cs typeface="Corbel"/>
                <a:sym typeface="Corbe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 name="Google Shape;36;p36"/>
          <p:cNvSpPr txBox="1"/>
          <p:nvPr>
            <p:ph idx="1" type="body"/>
          </p:nvPr>
        </p:nvSpPr>
        <p:spPr>
          <a:xfrm>
            <a:off x="1709928" y="4154520"/>
            <a:ext cx="8769000" cy="13638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400"/>
              </a:spcBef>
              <a:spcAft>
                <a:spcPts val="0"/>
              </a:spcAft>
              <a:buSzPts val="1760"/>
              <a:buNone/>
              <a:defRPr sz="2200">
                <a:solidFill>
                  <a:schemeClr val="accent1"/>
                </a:solidFill>
              </a:defRPr>
            </a:lvl1pPr>
            <a:lvl2pPr indent="-228600" lvl="1" marL="914400" rtl="0" algn="l">
              <a:lnSpc>
                <a:spcPct val="90000"/>
              </a:lnSpc>
              <a:spcBef>
                <a:spcPts val="200"/>
              </a:spcBef>
              <a:spcAft>
                <a:spcPts val="0"/>
              </a:spcAft>
              <a:buSzPts val="1440"/>
              <a:buNone/>
              <a:defRPr sz="1800">
                <a:solidFill>
                  <a:srgbClr val="888888"/>
                </a:solidFill>
              </a:defRPr>
            </a:lvl2pPr>
            <a:lvl3pPr indent="-228600" lvl="2" marL="1371600" rtl="0" algn="l">
              <a:lnSpc>
                <a:spcPct val="90000"/>
              </a:lnSpc>
              <a:spcBef>
                <a:spcPts val="400"/>
              </a:spcBef>
              <a:spcAft>
                <a:spcPts val="0"/>
              </a:spcAft>
              <a:buSzPts val="1280"/>
              <a:buNone/>
              <a:defRPr sz="1600">
                <a:solidFill>
                  <a:srgbClr val="888888"/>
                </a:solidFill>
              </a:defRPr>
            </a:lvl3pPr>
            <a:lvl4pPr indent="-228600" lvl="3" marL="1828800" rtl="0" algn="l">
              <a:lnSpc>
                <a:spcPct val="90000"/>
              </a:lnSpc>
              <a:spcBef>
                <a:spcPts val="400"/>
              </a:spcBef>
              <a:spcAft>
                <a:spcPts val="0"/>
              </a:spcAft>
              <a:buSzPts val="1120"/>
              <a:buNone/>
              <a:defRPr sz="1400">
                <a:solidFill>
                  <a:srgbClr val="888888"/>
                </a:solidFill>
              </a:defRPr>
            </a:lvl4pPr>
            <a:lvl5pPr indent="-228600" lvl="4" marL="2286000" rtl="0" algn="l">
              <a:lnSpc>
                <a:spcPct val="90000"/>
              </a:lnSpc>
              <a:spcBef>
                <a:spcPts val="400"/>
              </a:spcBef>
              <a:spcAft>
                <a:spcPts val="0"/>
              </a:spcAft>
              <a:buSzPts val="1120"/>
              <a:buNone/>
              <a:defRPr sz="1400">
                <a:solidFill>
                  <a:srgbClr val="888888"/>
                </a:solidFill>
              </a:defRPr>
            </a:lvl5pPr>
            <a:lvl6pPr indent="-228600" lvl="5" marL="2743200" rtl="0" algn="l">
              <a:lnSpc>
                <a:spcPct val="90000"/>
              </a:lnSpc>
              <a:spcBef>
                <a:spcPts val="400"/>
              </a:spcBef>
              <a:spcAft>
                <a:spcPts val="0"/>
              </a:spcAft>
              <a:buSzPts val="1120"/>
              <a:buNone/>
              <a:defRPr sz="1400">
                <a:solidFill>
                  <a:srgbClr val="888888"/>
                </a:solidFill>
              </a:defRPr>
            </a:lvl6pPr>
            <a:lvl7pPr indent="-228600" lvl="6" marL="3200400" rtl="0" algn="l">
              <a:lnSpc>
                <a:spcPct val="90000"/>
              </a:lnSpc>
              <a:spcBef>
                <a:spcPts val="400"/>
              </a:spcBef>
              <a:spcAft>
                <a:spcPts val="0"/>
              </a:spcAft>
              <a:buSzPts val="1120"/>
              <a:buNone/>
              <a:defRPr sz="1400">
                <a:solidFill>
                  <a:srgbClr val="888888"/>
                </a:solidFill>
              </a:defRPr>
            </a:lvl7pPr>
            <a:lvl8pPr indent="-228600" lvl="7" marL="3657600" rtl="0" algn="l">
              <a:lnSpc>
                <a:spcPct val="90000"/>
              </a:lnSpc>
              <a:spcBef>
                <a:spcPts val="400"/>
              </a:spcBef>
              <a:spcAft>
                <a:spcPts val="0"/>
              </a:spcAft>
              <a:buSzPts val="1120"/>
              <a:buNone/>
              <a:defRPr sz="1400">
                <a:solidFill>
                  <a:srgbClr val="888888"/>
                </a:solidFill>
              </a:defRPr>
            </a:lvl8pPr>
            <a:lvl9pPr indent="-228600" lvl="8" marL="4114800" rtl="0" algn="l">
              <a:lnSpc>
                <a:spcPct val="90000"/>
              </a:lnSpc>
              <a:spcBef>
                <a:spcPts val="400"/>
              </a:spcBef>
              <a:spcAft>
                <a:spcPts val="400"/>
              </a:spcAft>
              <a:buSzPts val="1120"/>
              <a:buNone/>
              <a:defRPr sz="1400">
                <a:solidFill>
                  <a:srgbClr val="888888"/>
                </a:solidFill>
              </a:defRPr>
            </a:lvl9pPr>
          </a:lstStyle>
          <a:p/>
        </p:txBody>
      </p:sp>
      <p:sp>
        <p:nvSpPr>
          <p:cNvPr id="37" name="Google Shape;37;p36"/>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 name="Google Shape;38;p36"/>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 name="Google Shape;39;p36"/>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cxnSp>
        <p:nvCxnSpPr>
          <p:cNvPr id="40" name="Google Shape;40;p36"/>
          <p:cNvCxnSpPr/>
          <p:nvPr/>
        </p:nvCxnSpPr>
        <p:spPr>
          <a:xfrm>
            <a:off x="1981200" y="4020408"/>
            <a:ext cx="8229600" cy="0"/>
          </a:xfrm>
          <a:prstGeom prst="straightConnector1">
            <a:avLst/>
          </a:prstGeom>
          <a:noFill/>
          <a:ln cap="flat" cmpd="sng" w="1000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41" name="Shape 41"/>
        <p:cNvGrpSpPr/>
        <p:nvPr/>
      </p:nvGrpSpPr>
      <p:grpSpPr>
        <a:xfrm>
          <a:off x="0" y="0"/>
          <a:ext cx="0" cy="0"/>
          <a:chOff x="0" y="0"/>
          <a:chExt cx="0" cy="0"/>
        </a:xfrm>
      </p:grpSpPr>
      <p:sp>
        <p:nvSpPr>
          <p:cNvPr id="42" name="Google Shape;42;p37"/>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 name="Google Shape;43;p37"/>
          <p:cNvSpPr txBox="1"/>
          <p:nvPr>
            <p:ph idx="1" type="body"/>
          </p:nvPr>
        </p:nvSpPr>
        <p:spPr>
          <a:xfrm>
            <a:off x="1143000" y="2057399"/>
            <a:ext cx="4755000" cy="4023300"/>
          </a:xfrm>
          <a:prstGeom prst="rect">
            <a:avLst/>
          </a:prstGeom>
          <a:noFill/>
          <a:ln>
            <a:noFill/>
          </a:ln>
        </p:spPr>
        <p:txBody>
          <a:bodyPr anchorCtr="0" anchor="t" bIns="45700" lIns="91425" spcFirstLastPara="1" rIns="91425" wrap="square" tIns="45700">
            <a:noAutofit/>
          </a:bodyPr>
          <a:lstStyle>
            <a:lvl1pPr indent="-340360" lvl="0" marL="457200" rtl="0" algn="l">
              <a:lnSpc>
                <a:spcPct val="90000"/>
              </a:lnSpc>
              <a:spcBef>
                <a:spcPts val="1400"/>
              </a:spcBef>
              <a:spcAft>
                <a:spcPts val="0"/>
              </a:spcAft>
              <a:buSzPts val="1760"/>
              <a:buChar char="•"/>
              <a:defRPr sz="2200"/>
            </a:lvl1pPr>
            <a:lvl2pPr indent="-330200" lvl="1" marL="914400" rtl="0" algn="l">
              <a:lnSpc>
                <a:spcPct val="90000"/>
              </a:lnSpc>
              <a:spcBef>
                <a:spcPts val="200"/>
              </a:spcBef>
              <a:spcAft>
                <a:spcPts val="0"/>
              </a:spcAft>
              <a:buSzPts val="1600"/>
              <a:buChar char="•"/>
              <a:defRPr sz="2000"/>
            </a:lvl2pPr>
            <a:lvl3pPr indent="-320039" lvl="2" marL="1371600" rtl="0" algn="l">
              <a:lnSpc>
                <a:spcPct val="90000"/>
              </a:lnSpc>
              <a:spcBef>
                <a:spcPts val="400"/>
              </a:spcBef>
              <a:spcAft>
                <a:spcPts val="0"/>
              </a:spcAft>
              <a:buSzPts val="1440"/>
              <a:buChar char="•"/>
              <a:defRPr sz="1800"/>
            </a:lvl3pPr>
            <a:lvl4pPr indent="-309880" lvl="3" marL="1828800" rtl="0" algn="l">
              <a:lnSpc>
                <a:spcPct val="90000"/>
              </a:lnSpc>
              <a:spcBef>
                <a:spcPts val="400"/>
              </a:spcBef>
              <a:spcAft>
                <a:spcPts val="0"/>
              </a:spcAft>
              <a:buSzPts val="1280"/>
              <a:buChar char="•"/>
              <a:defRPr sz="1600"/>
            </a:lvl4pPr>
            <a:lvl5pPr indent="-309879" lvl="4" marL="2286000" rtl="0" algn="l">
              <a:lnSpc>
                <a:spcPct val="90000"/>
              </a:lnSpc>
              <a:spcBef>
                <a:spcPts val="400"/>
              </a:spcBef>
              <a:spcAft>
                <a:spcPts val="0"/>
              </a:spcAft>
              <a:buSzPts val="1280"/>
              <a:buChar char="•"/>
              <a:defRPr sz="1600"/>
            </a:lvl5pPr>
            <a:lvl6pPr indent="-309879" lvl="5" marL="2743200" rtl="0" algn="l">
              <a:lnSpc>
                <a:spcPct val="90000"/>
              </a:lnSpc>
              <a:spcBef>
                <a:spcPts val="400"/>
              </a:spcBef>
              <a:spcAft>
                <a:spcPts val="0"/>
              </a:spcAft>
              <a:buSzPts val="1280"/>
              <a:buChar char="•"/>
              <a:defRPr sz="1600"/>
            </a:lvl6pPr>
            <a:lvl7pPr indent="-309879" lvl="6" marL="3200400" rtl="0" algn="l">
              <a:lnSpc>
                <a:spcPct val="90000"/>
              </a:lnSpc>
              <a:spcBef>
                <a:spcPts val="400"/>
              </a:spcBef>
              <a:spcAft>
                <a:spcPts val="0"/>
              </a:spcAft>
              <a:buSzPts val="1280"/>
              <a:buChar char="•"/>
              <a:defRPr sz="1600"/>
            </a:lvl7pPr>
            <a:lvl8pPr indent="-309879" lvl="7" marL="3657600" rtl="0" algn="l">
              <a:lnSpc>
                <a:spcPct val="90000"/>
              </a:lnSpc>
              <a:spcBef>
                <a:spcPts val="400"/>
              </a:spcBef>
              <a:spcAft>
                <a:spcPts val="0"/>
              </a:spcAft>
              <a:buSzPts val="1280"/>
              <a:buChar char="•"/>
              <a:defRPr sz="1600"/>
            </a:lvl8pPr>
            <a:lvl9pPr indent="-309879" lvl="8" marL="4114800" rtl="0" algn="l">
              <a:lnSpc>
                <a:spcPct val="90000"/>
              </a:lnSpc>
              <a:spcBef>
                <a:spcPts val="400"/>
              </a:spcBef>
              <a:spcAft>
                <a:spcPts val="400"/>
              </a:spcAft>
              <a:buSzPts val="1280"/>
              <a:buChar char="•"/>
              <a:defRPr sz="1600"/>
            </a:lvl9pPr>
          </a:lstStyle>
          <a:p/>
        </p:txBody>
      </p:sp>
      <p:sp>
        <p:nvSpPr>
          <p:cNvPr id="44" name="Google Shape;44;p37"/>
          <p:cNvSpPr txBox="1"/>
          <p:nvPr>
            <p:ph idx="2" type="body"/>
          </p:nvPr>
        </p:nvSpPr>
        <p:spPr>
          <a:xfrm>
            <a:off x="6267612" y="2057400"/>
            <a:ext cx="4755000" cy="4023300"/>
          </a:xfrm>
          <a:prstGeom prst="rect">
            <a:avLst/>
          </a:prstGeom>
          <a:noFill/>
          <a:ln>
            <a:noFill/>
          </a:ln>
        </p:spPr>
        <p:txBody>
          <a:bodyPr anchorCtr="0" anchor="t" bIns="45700" lIns="91425" spcFirstLastPara="1" rIns="91425" wrap="square" tIns="45700">
            <a:noAutofit/>
          </a:bodyPr>
          <a:lstStyle>
            <a:lvl1pPr indent="-340360" lvl="0" marL="457200" rtl="0" algn="l">
              <a:lnSpc>
                <a:spcPct val="90000"/>
              </a:lnSpc>
              <a:spcBef>
                <a:spcPts val="1400"/>
              </a:spcBef>
              <a:spcAft>
                <a:spcPts val="0"/>
              </a:spcAft>
              <a:buSzPts val="1760"/>
              <a:buChar char="•"/>
              <a:defRPr sz="2200"/>
            </a:lvl1pPr>
            <a:lvl2pPr indent="-330200" lvl="1" marL="914400" rtl="0" algn="l">
              <a:lnSpc>
                <a:spcPct val="90000"/>
              </a:lnSpc>
              <a:spcBef>
                <a:spcPts val="200"/>
              </a:spcBef>
              <a:spcAft>
                <a:spcPts val="0"/>
              </a:spcAft>
              <a:buSzPts val="1600"/>
              <a:buChar char="•"/>
              <a:defRPr sz="2000"/>
            </a:lvl2pPr>
            <a:lvl3pPr indent="-320039" lvl="2" marL="1371600" rtl="0" algn="l">
              <a:lnSpc>
                <a:spcPct val="90000"/>
              </a:lnSpc>
              <a:spcBef>
                <a:spcPts val="400"/>
              </a:spcBef>
              <a:spcAft>
                <a:spcPts val="0"/>
              </a:spcAft>
              <a:buSzPts val="1440"/>
              <a:buChar char="•"/>
              <a:defRPr sz="1800"/>
            </a:lvl3pPr>
            <a:lvl4pPr indent="-309880" lvl="3" marL="1828800" rtl="0" algn="l">
              <a:lnSpc>
                <a:spcPct val="90000"/>
              </a:lnSpc>
              <a:spcBef>
                <a:spcPts val="400"/>
              </a:spcBef>
              <a:spcAft>
                <a:spcPts val="0"/>
              </a:spcAft>
              <a:buSzPts val="1280"/>
              <a:buChar char="•"/>
              <a:defRPr sz="1600"/>
            </a:lvl4pPr>
            <a:lvl5pPr indent="-309879" lvl="4" marL="2286000" rtl="0" algn="l">
              <a:lnSpc>
                <a:spcPct val="90000"/>
              </a:lnSpc>
              <a:spcBef>
                <a:spcPts val="400"/>
              </a:spcBef>
              <a:spcAft>
                <a:spcPts val="0"/>
              </a:spcAft>
              <a:buSzPts val="1280"/>
              <a:buChar char="•"/>
              <a:defRPr sz="1600"/>
            </a:lvl5pPr>
            <a:lvl6pPr indent="-309879" lvl="5" marL="2743200" rtl="0" algn="l">
              <a:lnSpc>
                <a:spcPct val="90000"/>
              </a:lnSpc>
              <a:spcBef>
                <a:spcPts val="400"/>
              </a:spcBef>
              <a:spcAft>
                <a:spcPts val="0"/>
              </a:spcAft>
              <a:buSzPts val="1280"/>
              <a:buChar char="•"/>
              <a:defRPr sz="1600"/>
            </a:lvl6pPr>
            <a:lvl7pPr indent="-309879" lvl="6" marL="3200400" rtl="0" algn="l">
              <a:lnSpc>
                <a:spcPct val="90000"/>
              </a:lnSpc>
              <a:spcBef>
                <a:spcPts val="400"/>
              </a:spcBef>
              <a:spcAft>
                <a:spcPts val="0"/>
              </a:spcAft>
              <a:buSzPts val="1280"/>
              <a:buChar char="•"/>
              <a:defRPr sz="1600"/>
            </a:lvl7pPr>
            <a:lvl8pPr indent="-309879" lvl="7" marL="3657600" rtl="0" algn="l">
              <a:lnSpc>
                <a:spcPct val="90000"/>
              </a:lnSpc>
              <a:spcBef>
                <a:spcPts val="400"/>
              </a:spcBef>
              <a:spcAft>
                <a:spcPts val="0"/>
              </a:spcAft>
              <a:buSzPts val="1280"/>
              <a:buChar char="•"/>
              <a:defRPr sz="1600"/>
            </a:lvl8pPr>
            <a:lvl9pPr indent="-309879" lvl="8" marL="4114800" rtl="0" algn="l">
              <a:lnSpc>
                <a:spcPct val="90000"/>
              </a:lnSpc>
              <a:spcBef>
                <a:spcPts val="400"/>
              </a:spcBef>
              <a:spcAft>
                <a:spcPts val="400"/>
              </a:spcAft>
              <a:buSzPts val="1280"/>
              <a:buChar char="•"/>
              <a:defRPr sz="1600"/>
            </a:lvl9pPr>
          </a:lstStyle>
          <a:p/>
        </p:txBody>
      </p:sp>
      <p:sp>
        <p:nvSpPr>
          <p:cNvPr id="45" name="Google Shape;45;p37"/>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 name="Google Shape;46;p37"/>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 name="Google Shape;47;p37"/>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48" name="Shape 48"/>
        <p:cNvGrpSpPr/>
        <p:nvPr/>
      </p:nvGrpSpPr>
      <p:grpSpPr>
        <a:xfrm>
          <a:off x="0" y="0"/>
          <a:ext cx="0" cy="0"/>
          <a:chOff x="0" y="0"/>
          <a:chExt cx="0" cy="0"/>
        </a:xfrm>
      </p:grpSpPr>
      <p:sp>
        <p:nvSpPr>
          <p:cNvPr id="49" name="Google Shape;49;p38"/>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 name="Google Shape;50;p38"/>
          <p:cNvSpPr txBox="1"/>
          <p:nvPr>
            <p:ph idx="1" type="body"/>
          </p:nvPr>
        </p:nvSpPr>
        <p:spPr>
          <a:xfrm>
            <a:off x="1143000" y="2001511"/>
            <a:ext cx="4755000" cy="777300"/>
          </a:xfrm>
          <a:prstGeom prst="rect">
            <a:avLst/>
          </a:prstGeom>
          <a:noFill/>
          <a:ln>
            <a:noFill/>
          </a:ln>
        </p:spPr>
        <p:txBody>
          <a:bodyPr anchorCtr="0" anchor="ctr" bIns="45700" lIns="91425" spcFirstLastPara="1" rIns="91425" wrap="square" tIns="45700">
            <a:noAutofit/>
          </a:bodyPr>
          <a:lstStyle>
            <a:lvl1pPr indent="-228600" lvl="0" marL="457200" rtl="0" algn="l">
              <a:lnSpc>
                <a:spcPct val="90000"/>
              </a:lnSpc>
              <a:spcBef>
                <a:spcPts val="0"/>
              </a:spcBef>
              <a:spcAft>
                <a:spcPts val="0"/>
              </a:spcAft>
              <a:buSzPts val="1920"/>
              <a:buNone/>
              <a:defRPr b="1" sz="2400"/>
            </a:lvl1pPr>
            <a:lvl2pPr indent="-228600" lvl="1" marL="914400" rtl="0" algn="l">
              <a:lnSpc>
                <a:spcPct val="90000"/>
              </a:lnSpc>
              <a:spcBef>
                <a:spcPts val="200"/>
              </a:spcBef>
              <a:spcAft>
                <a:spcPts val="0"/>
              </a:spcAft>
              <a:buSzPts val="1600"/>
              <a:buNone/>
              <a:defRPr b="1" sz="2000"/>
            </a:lvl2pPr>
            <a:lvl3pPr indent="-228600" lvl="2" marL="1371600" rtl="0" algn="l">
              <a:lnSpc>
                <a:spcPct val="90000"/>
              </a:lnSpc>
              <a:spcBef>
                <a:spcPts val="400"/>
              </a:spcBef>
              <a:spcAft>
                <a:spcPts val="0"/>
              </a:spcAft>
              <a:buSzPts val="1440"/>
              <a:buNone/>
              <a:defRPr b="1" sz="1800"/>
            </a:lvl3pPr>
            <a:lvl4pPr indent="-228600" lvl="3" marL="1828800" rtl="0" algn="l">
              <a:lnSpc>
                <a:spcPct val="90000"/>
              </a:lnSpc>
              <a:spcBef>
                <a:spcPts val="400"/>
              </a:spcBef>
              <a:spcAft>
                <a:spcPts val="0"/>
              </a:spcAft>
              <a:buSzPts val="1280"/>
              <a:buNone/>
              <a:defRPr b="1" sz="1600"/>
            </a:lvl4pPr>
            <a:lvl5pPr indent="-228600" lvl="4" marL="2286000" rtl="0" algn="l">
              <a:lnSpc>
                <a:spcPct val="90000"/>
              </a:lnSpc>
              <a:spcBef>
                <a:spcPts val="400"/>
              </a:spcBef>
              <a:spcAft>
                <a:spcPts val="0"/>
              </a:spcAft>
              <a:buSzPts val="1280"/>
              <a:buNone/>
              <a:defRPr b="1" sz="1600"/>
            </a:lvl5pPr>
            <a:lvl6pPr indent="-228600" lvl="5" marL="2743200" rtl="0" algn="l">
              <a:lnSpc>
                <a:spcPct val="90000"/>
              </a:lnSpc>
              <a:spcBef>
                <a:spcPts val="400"/>
              </a:spcBef>
              <a:spcAft>
                <a:spcPts val="0"/>
              </a:spcAft>
              <a:buSzPts val="1280"/>
              <a:buNone/>
              <a:defRPr b="1" sz="1600"/>
            </a:lvl6pPr>
            <a:lvl7pPr indent="-228600" lvl="6" marL="3200400" rtl="0" algn="l">
              <a:lnSpc>
                <a:spcPct val="90000"/>
              </a:lnSpc>
              <a:spcBef>
                <a:spcPts val="400"/>
              </a:spcBef>
              <a:spcAft>
                <a:spcPts val="0"/>
              </a:spcAft>
              <a:buSzPts val="1280"/>
              <a:buNone/>
              <a:defRPr b="1" sz="1600"/>
            </a:lvl7pPr>
            <a:lvl8pPr indent="-228600" lvl="7" marL="3657600" rtl="0" algn="l">
              <a:lnSpc>
                <a:spcPct val="90000"/>
              </a:lnSpc>
              <a:spcBef>
                <a:spcPts val="400"/>
              </a:spcBef>
              <a:spcAft>
                <a:spcPts val="0"/>
              </a:spcAft>
              <a:buSzPts val="1280"/>
              <a:buNone/>
              <a:defRPr b="1" sz="1600"/>
            </a:lvl8pPr>
            <a:lvl9pPr indent="-228600" lvl="8" marL="4114800" rtl="0" algn="l">
              <a:lnSpc>
                <a:spcPct val="90000"/>
              </a:lnSpc>
              <a:spcBef>
                <a:spcPts val="400"/>
              </a:spcBef>
              <a:spcAft>
                <a:spcPts val="400"/>
              </a:spcAft>
              <a:buSzPts val="1280"/>
              <a:buNone/>
              <a:defRPr b="1" sz="1600"/>
            </a:lvl9pPr>
          </a:lstStyle>
          <a:p/>
        </p:txBody>
      </p:sp>
      <p:sp>
        <p:nvSpPr>
          <p:cNvPr id="51" name="Google Shape;51;p38"/>
          <p:cNvSpPr txBox="1"/>
          <p:nvPr>
            <p:ph idx="2" type="body"/>
          </p:nvPr>
        </p:nvSpPr>
        <p:spPr>
          <a:xfrm>
            <a:off x="1143000" y="2721483"/>
            <a:ext cx="4755000" cy="3383400"/>
          </a:xfrm>
          <a:prstGeom prst="rect">
            <a:avLst/>
          </a:prstGeom>
          <a:noFill/>
          <a:ln>
            <a:noFill/>
          </a:ln>
        </p:spPr>
        <p:txBody>
          <a:bodyPr anchorCtr="0" anchor="t" bIns="45700" lIns="91425" spcFirstLastPara="1" rIns="91425" wrap="square" tIns="45700">
            <a:noAutofit/>
          </a:bodyPr>
          <a:lstStyle>
            <a:lvl1pPr indent="-340360" lvl="0" marL="457200" rtl="0" algn="l">
              <a:lnSpc>
                <a:spcPct val="90000"/>
              </a:lnSpc>
              <a:spcBef>
                <a:spcPts val="1400"/>
              </a:spcBef>
              <a:spcAft>
                <a:spcPts val="0"/>
              </a:spcAft>
              <a:buSzPts val="1760"/>
              <a:buChar char="•"/>
              <a:defRPr sz="2200"/>
            </a:lvl1pPr>
            <a:lvl2pPr indent="-330200" lvl="1" marL="914400" rtl="0" algn="l">
              <a:lnSpc>
                <a:spcPct val="90000"/>
              </a:lnSpc>
              <a:spcBef>
                <a:spcPts val="200"/>
              </a:spcBef>
              <a:spcAft>
                <a:spcPts val="0"/>
              </a:spcAft>
              <a:buSzPts val="1600"/>
              <a:buChar char="•"/>
              <a:defRPr sz="2000"/>
            </a:lvl2pPr>
            <a:lvl3pPr indent="-320039" lvl="2" marL="1371600" rtl="0" algn="l">
              <a:lnSpc>
                <a:spcPct val="90000"/>
              </a:lnSpc>
              <a:spcBef>
                <a:spcPts val="400"/>
              </a:spcBef>
              <a:spcAft>
                <a:spcPts val="0"/>
              </a:spcAft>
              <a:buSzPts val="1440"/>
              <a:buChar char="•"/>
              <a:defRPr sz="1800"/>
            </a:lvl3pPr>
            <a:lvl4pPr indent="-309880" lvl="3" marL="1828800" rtl="0" algn="l">
              <a:lnSpc>
                <a:spcPct val="90000"/>
              </a:lnSpc>
              <a:spcBef>
                <a:spcPts val="400"/>
              </a:spcBef>
              <a:spcAft>
                <a:spcPts val="0"/>
              </a:spcAft>
              <a:buSzPts val="1280"/>
              <a:buChar char="•"/>
              <a:defRPr sz="1600"/>
            </a:lvl4pPr>
            <a:lvl5pPr indent="-309879" lvl="4" marL="2286000" rtl="0" algn="l">
              <a:lnSpc>
                <a:spcPct val="90000"/>
              </a:lnSpc>
              <a:spcBef>
                <a:spcPts val="400"/>
              </a:spcBef>
              <a:spcAft>
                <a:spcPts val="0"/>
              </a:spcAft>
              <a:buSzPts val="1280"/>
              <a:buChar char="•"/>
              <a:defRPr sz="1600"/>
            </a:lvl5pPr>
            <a:lvl6pPr indent="-309879" lvl="5" marL="2743200" rtl="0" algn="l">
              <a:lnSpc>
                <a:spcPct val="90000"/>
              </a:lnSpc>
              <a:spcBef>
                <a:spcPts val="400"/>
              </a:spcBef>
              <a:spcAft>
                <a:spcPts val="0"/>
              </a:spcAft>
              <a:buSzPts val="1280"/>
              <a:buChar char="•"/>
              <a:defRPr sz="1600"/>
            </a:lvl6pPr>
            <a:lvl7pPr indent="-309879" lvl="6" marL="3200400" rtl="0" algn="l">
              <a:lnSpc>
                <a:spcPct val="90000"/>
              </a:lnSpc>
              <a:spcBef>
                <a:spcPts val="400"/>
              </a:spcBef>
              <a:spcAft>
                <a:spcPts val="0"/>
              </a:spcAft>
              <a:buSzPts val="1280"/>
              <a:buChar char="•"/>
              <a:defRPr sz="1600"/>
            </a:lvl7pPr>
            <a:lvl8pPr indent="-309879" lvl="7" marL="3657600" rtl="0" algn="l">
              <a:lnSpc>
                <a:spcPct val="90000"/>
              </a:lnSpc>
              <a:spcBef>
                <a:spcPts val="400"/>
              </a:spcBef>
              <a:spcAft>
                <a:spcPts val="0"/>
              </a:spcAft>
              <a:buSzPts val="1280"/>
              <a:buChar char="•"/>
              <a:defRPr sz="1600"/>
            </a:lvl8pPr>
            <a:lvl9pPr indent="-309879" lvl="8" marL="4114800" rtl="0" algn="l">
              <a:lnSpc>
                <a:spcPct val="90000"/>
              </a:lnSpc>
              <a:spcBef>
                <a:spcPts val="400"/>
              </a:spcBef>
              <a:spcAft>
                <a:spcPts val="400"/>
              </a:spcAft>
              <a:buSzPts val="1280"/>
              <a:buChar char="•"/>
              <a:defRPr sz="1600"/>
            </a:lvl9pPr>
          </a:lstStyle>
          <a:p/>
        </p:txBody>
      </p:sp>
      <p:sp>
        <p:nvSpPr>
          <p:cNvPr id="52" name="Google Shape;52;p38"/>
          <p:cNvSpPr txBox="1"/>
          <p:nvPr>
            <p:ph idx="3" type="body"/>
          </p:nvPr>
        </p:nvSpPr>
        <p:spPr>
          <a:xfrm>
            <a:off x="6269173" y="1999032"/>
            <a:ext cx="4755000" cy="777300"/>
          </a:xfrm>
          <a:prstGeom prst="rect">
            <a:avLst/>
          </a:prstGeom>
          <a:noFill/>
          <a:ln>
            <a:noFill/>
          </a:ln>
        </p:spPr>
        <p:txBody>
          <a:bodyPr anchorCtr="0" anchor="ctr" bIns="45700" lIns="91425" spcFirstLastPara="1" rIns="91425" wrap="square" tIns="45700">
            <a:noAutofit/>
          </a:bodyPr>
          <a:lstStyle>
            <a:lvl1pPr indent="-228600" lvl="0" marL="457200" rtl="0" algn="l">
              <a:lnSpc>
                <a:spcPct val="90000"/>
              </a:lnSpc>
              <a:spcBef>
                <a:spcPts val="0"/>
              </a:spcBef>
              <a:spcAft>
                <a:spcPts val="0"/>
              </a:spcAft>
              <a:buSzPts val="1920"/>
              <a:buNone/>
              <a:defRPr b="1" sz="2400"/>
            </a:lvl1pPr>
            <a:lvl2pPr indent="-228600" lvl="1" marL="914400" rtl="0" algn="l">
              <a:lnSpc>
                <a:spcPct val="90000"/>
              </a:lnSpc>
              <a:spcBef>
                <a:spcPts val="200"/>
              </a:spcBef>
              <a:spcAft>
                <a:spcPts val="0"/>
              </a:spcAft>
              <a:buSzPts val="1600"/>
              <a:buNone/>
              <a:defRPr b="1" sz="2000"/>
            </a:lvl2pPr>
            <a:lvl3pPr indent="-228600" lvl="2" marL="1371600" rtl="0" algn="l">
              <a:lnSpc>
                <a:spcPct val="90000"/>
              </a:lnSpc>
              <a:spcBef>
                <a:spcPts val="400"/>
              </a:spcBef>
              <a:spcAft>
                <a:spcPts val="0"/>
              </a:spcAft>
              <a:buSzPts val="1440"/>
              <a:buNone/>
              <a:defRPr b="1" sz="1800"/>
            </a:lvl3pPr>
            <a:lvl4pPr indent="-228600" lvl="3" marL="1828800" rtl="0" algn="l">
              <a:lnSpc>
                <a:spcPct val="90000"/>
              </a:lnSpc>
              <a:spcBef>
                <a:spcPts val="400"/>
              </a:spcBef>
              <a:spcAft>
                <a:spcPts val="0"/>
              </a:spcAft>
              <a:buSzPts val="1280"/>
              <a:buNone/>
              <a:defRPr b="1" sz="1600"/>
            </a:lvl4pPr>
            <a:lvl5pPr indent="-228600" lvl="4" marL="2286000" rtl="0" algn="l">
              <a:lnSpc>
                <a:spcPct val="90000"/>
              </a:lnSpc>
              <a:spcBef>
                <a:spcPts val="400"/>
              </a:spcBef>
              <a:spcAft>
                <a:spcPts val="0"/>
              </a:spcAft>
              <a:buSzPts val="1280"/>
              <a:buNone/>
              <a:defRPr b="1" sz="1600"/>
            </a:lvl5pPr>
            <a:lvl6pPr indent="-228600" lvl="5" marL="2743200" rtl="0" algn="l">
              <a:lnSpc>
                <a:spcPct val="90000"/>
              </a:lnSpc>
              <a:spcBef>
                <a:spcPts val="400"/>
              </a:spcBef>
              <a:spcAft>
                <a:spcPts val="0"/>
              </a:spcAft>
              <a:buSzPts val="1280"/>
              <a:buNone/>
              <a:defRPr b="1" sz="1600"/>
            </a:lvl6pPr>
            <a:lvl7pPr indent="-228600" lvl="6" marL="3200400" rtl="0" algn="l">
              <a:lnSpc>
                <a:spcPct val="90000"/>
              </a:lnSpc>
              <a:spcBef>
                <a:spcPts val="400"/>
              </a:spcBef>
              <a:spcAft>
                <a:spcPts val="0"/>
              </a:spcAft>
              <a:buSzPts val="1280"/>
              <a:buNone/>
              <a:defRPr b="1" sz="1600"/>
            </a:lvl7pPr>
            <a:lvl8pPr indent="-228600" lvl="7" marL="3657600" rtl="0" algn="l">
              <a:lnSpc>
                <a:spcPct val="90000"/>
              </a:lnSpc>
              <a:spcBef>
                <a:spcPts val="400"/>
              </a:spcBef>
              <a:spcAft>
                <a:spcPts val="0"/>
              </a:spcAft>
              <a:buSzPts val="1280"/>
              <a:buNone/>
              <a:defRPr b="1" sz="1600"/>
            </a:lvl8pPr>
            <a:lvl9pPr indent="-228600" lvl="8" marL="4114800" rtl="0" algn="l">
              <a:lnSpc>
                <a:spcPct val="90000"/>
              </a:lnSpc>
              <a:spcBef>
                <a:spcPts val="400"/>
              </a:spcBef>
              <a:spcAft>
                <a:spcPts val="400"/>
              </a:spcAft>
              <a:buSzPts val="1280"/>
              <a:buNone/>
              <a:defRPr b="1" sz="1600"/>
            </a:lvl9pPr>
          </a:lstStyle>
          <a:p/>
        </p:txBody>
      </p:sp>
      <p:sp>
        <p:nvSpPr>
          <p:cNvPr id="53" name="Google Shape;53;p38"/>
          <p:cNvSpPr txBox="1"/>
          <p:nvPr>
            <p:ph idx="4" type="body"/>
          </p:nvPr>
        </p:nvSpPr>
        <p:spPr>
          <a:xfrm>
            <a:off x="6269173" y="2719322"/>
            <a:ext cx="4755000" cy="3383400"/>
          </a:xfrm>
          <a:prstGeom prst="rect">
            <a:avLst/>
          </a:prstGeom>
          <a:noFill/>
          <a:ln>
            <a:noFill/>
          </a:ln>
        </p:spPr>
        <p:txBody>
          <a:bodyPr anchorCtr="0" anchor="t" bIns="45700" lIns="91425" spcFirstLastPara="1" rIns="91425" wrap="square" tIns="45700">
            <a:noAutofit/>
          </a:bodyPr>
          <a:lstStyle>
            <a:lvl1pPr indent="-340360" lvl="0" marL="457200" rtl="0" algn="l">
              <a:lnSpc>
                <a:spcPct val="90000"/>
              </a:lnSpc>
              <a:spcBef>
                <a:spcPts val="1400"/>
              </a:spcBef>
              <a:spcAft>
                <a:spcPts val="0"/>
              </a:spcAft>
              <a:buSzPts val="1760"/>
              <a:buChar char="•"/>
              <a:defRPr sz="2200"/>
            </a:lvl1pPr>
            <a:lvl2pPr indent="-330200" lvl="1" marL="914400" rtl="0" algn="l">
              <a:lnSpc>
                <a:spcPct val="90000"/>
              </a:lnSpc>
              <a:spcBef>
                <a:spcPts val="200"/>
              </a:spcBef>
              <a:spcAft>
                <a:spcPts val="0"/>
              </a:spcAft>
              <a:buSzPts val="1600"/>
              <a:buChar char="•"/>
              <a:defRPr sz="2000"/>
            </a:lvl2pPr>
            <a:lvl3pPr indent="-320039" lvl="2" marL="1371600" rtl="0" algn="l">
              <a:lnSpc>
                <a:spcPct val="90000"/>
              </a:lnSpc>
              <a:spcBef>
                <a:spcPts val="400"/>
              </a:spcBef>
              <a:spcAft>
                <a:spcPts val="0"/>
              </a:spcAft>
              <a:buSzPts val="1440"/>
              <a:buChar char="•"/>
              <a:defRPr sz="1800"/>
            </a:lvl3pPr>
            <a:lvl4pPr indent="-309880" lvl="3" marL="1828800" rtl="0" algn="l">
              <a:lnSpc>
                <a:spcPct val="90000"/>
              </a:lnSpc>
              <a:spcBef>
                <a:spcPts val="400"/>
              </a:spcBef>
              <a:spcAft>
                <a:spcPts val="0"/>
              </a:spcAft>
              <a:buSzPts val="1280"/>
              <a:buChar char="•"/>
              <a:defRPr sz="1600"/>
            </a:lvl4pPr>
            <a:lvl5pPr indent="-309879" lvl="4" marL="2286000" rtl="0" algn="l">
              <a:lnSpc>
                <a:spcPct val="90000"/>
              </a:lnSpc>
              <a:spcBef>
                <a:spcPts val="400"/>
              </a:spcBef>
              <a:spcAft>
                <a:spcPts val="0"/>
              </a:spcAft>
              <a:buSzPts val="1280"/>
              <a:buChar char="•"/>
              <a:defRPr sz="1600"/>
            </a:lvl5pPr>
            <a:lvl6pPr indent="-309879" lvl="5" marL="2743200" rtl="0" algn="l">
              <a:lnSpc>
                <a:spcPct val="90000"/>
              </a:lnSpc>
              <a:spcBef>
                <a:spcPts val="400"/>
              </a:spcBef>
              <a:spcAft>
                <a:spcPts val="0"/>
              </a:spcAft>
              <a:buSzPts val="1280"/>
              <a:buChar char="•"/>
              <a:defRPr sz="1600"/>
            </a:lvl6pPr>
            <a:lvl7pPr indent="-309879" lvl="6" marL="3200400" rtl="0" algn="l">
              <a:lnSpc>
                <a:spcPct val="90000"/>
              </a:lnSpc>
              <a:spcBef>
                <a:spcPts val="400"/>
              </a:spcBef>
              <a:spcAft>
                <a:spcPts val="0"/>
              </a:spcAft>
              <a:buSzPts val="1280"/>
              <a:buChar char="•"/>
              <a:defRPr sz="1600"/>
            </a:lvl7pPr>
            <a:lvl8pPr indent="-309879" lvl="7" marL="3657600" rtl="0" algn="l">
              <a:lnSpc>
                <a:spcPct val="90000"/>
              </a:lnSpc>
              <a:spcBef>
                <a:spcPts val="400"/>
              </a:spcBef>
              <a:spcAft>
                <a:spcPts val="0"/>
              </a:spcAft>
              <a:buSzPts val="1280"/>
              <a:buChar char="•"/>
              <a:defRPr sz="1600"/>
            </a:lvl8pPr>
            <a:lvl9pPr indent="-309879" lvl="8" marL="4114800" rtl="0" algn="l">
              <a:lnSpc>
                <a:spcPct val="90000"/>
              </a:lnSpc>
              <a:spcBef>
                <a:spcPts val="400"/>
              </a:spcBef>
              <a:spcAft>
                <a:spcPts val="400"/>
              </a:spcAft>
              <a:buSzPts val="1280"/>
              <a:buChar char="•"/>
              <a:defRPr sz="1600"/>
            </a:lvl9pPr>
          </a:lstStyle>
          <a:p/>
        </p:txBody>
      </p:sp>
      <p:sp>
        <p:nvSpPr>
          <p:cNvPr id="54" name="Google Shape;54;p38"/>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38"/>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38"/>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el título" type="titleOnly">
  <p:cSld name="TITLE_ONLY">
    <p:spTree>
      <p:nvGrpSpPr>
        <p:cNvPr id="57" name="Shape 57"/>
        <p:cNvGrpSpPr/>
        <p:nvPr/>
      </p:nvGrpSpPr>
      <p:grpSpPr>
        <a:xfrm>
          <a:off x="0" y="0"/>
          <a:ext cx="0" cy="0"/>
          <a:chOff x="0" y="0"/>
          <a:chExt cx="0" cy="0"/>
        </a:xfrm>
      </p:grpSpPr>
      <p:sp>
        <p:nvSpPr>
          <p:cNvPr id="58" name="Google Shape;58;p39"/>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9" name="Google Shape;59;p39"/>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39"/>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 name="Google Shape;61;p39"/>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62" name="Shape 62"/>
        <p:cNvGrpSpPr/>
        <p:nvPr/>
      </p:nvGrpSpPr>
      <p:grpSpPr>
        <a:xfrm>
          <a:off x="0" y="0"/>
          <a:ext cx="0" cy="0"/>
          <a:chOff x="0" y="0"/>
          <a:chExt cx="0" cy="0"/>
        </a:xfrm>
      </p:grpSpPr>
      <p:sp>
        <p:nvSpPr>
          <p:cNvPr id="63" name="Google Shape;63;p40"/>
          <p:cNvSpPr txBox="1"/>
          <p:nvPr>
            <p:ph type="title"/>
          </p:nvPr>
        </p:nvSpPr>
        <p:spPr>
          <a:xfrm>
            <a:off x="1143000" y="1097280"/>
            <a:ext cx="3931800" cy="1737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accent1"/>
              </a:buClr>
              <a:buSzPts val="4000"/>
              <a:buFont typeface="Corbel"/>
              <a:buNone/>
              <a:defRPr b="0"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 name="Google Shape;64;p40"/>
          <p:cNvSpPr txBox="1"/>
          <p:nvPr>
            <p:ph idx="1" type="body"/>
          </p:nvPr>
        </p:nvSpPr>
        <p:spPr>
          <a:xfrm>
            <a:off x="5852159" y="1097280"/>
            <a:ext cx="5212200" cy="4663500"/>
          </a:xfrm>
          <a:prstGeom prst="rect">
            <a:avLst/>
          </a:prstGeom>
          <a:noFill/>
          <a:ln>
            <a:noFill/>
          </a:ln>
        </p:spPr>
        <p:txBody>
          <a:bodyPr anchorCtr="0" anchor="t" bIns="45700" lIns="91425" spcFirstLastPara="1" rIns="91425" wrap="square" tIns="45700">
            <a:noAutofit/>
          </a:bodyPr>
          <a:lstStyle>
            <a:lvl1pPr indent="-391160" lvl="0" marL="457200" rtl="0" algn="l">
              <a:lnSpc>
                <a:spcPct val="90000"/>
              </a:lnSpc>
              <a:spcBef>
                <a:spcPts val="1400"/>
              </a:spcBef>
              <a:spcAft>
                <a:spcPts val="0"/>
              </a:spcAft>
              <a:buSzPts val="2560"/>
              <a:buChar char="•"/>
              <a:defRPr sz="3200"/>
            </a:lvl1pPr>
            <a:lvl2pPr indent="-370840" lvl="1" marL="914400" rtl="0" algn="l">
              <a:lnSpc>
                <a:spcPct val="90000"/>
              </a:lnSpc>
              <a:spcBef>
                <a:spcPts val="200"/>
              </a:spcBef>
              <a:spcAft>
                <a:spcPts val="0"/>
              </a:spcAft>
              <a:buSzPts val="2240"/>
              <a:buChar char="•"/>
              <a:defRPr sz="2800"/>
            </a:lvl2pPr>
            <a:lvl3pPr indent="-350519" lvl="2" marL="1371600" rtl="0" algn="l">
              <a:lnSpc>
                <a:spcPct val="90000"/>
              </a:lnSpc>
              <a:spcBef>
                <a:spcPts val="400"/>
              </a:spcBef>
              <a:spcAft>
                <a:spcPts val="0"/>
              </a:spcAft>
              <a:buSzPts val="1920"/>
              <a:buChar char="•"/>
              <a:defRPr sz="2400"/>
            </a:lvl3pPr>
            <a:lvl4pPr indent="-330200" lvl="3" marL="1828800" rtl="0" algn="l">
              <a:lnSpc>
                <a:spcPct val="90000"/>
              </a:lnSpc>
              <a:spcBef>
                <a:spcPts val="400"/>
              </a:spcBef>
              <a:spcAft>
                <a:spcPts val="0"/>
              </a:spcAft>
              <a:buSzPts val="1600"/>
              <a:buChar char="•"/>
              <a:defRPr sz="2000"/>
            </a:lvl4pPr>
            <a:lvl5pPr indent="-330200" lvl="4" marL="2286000" rtl="0" algn="l">
              <a:lnSpc>
                <a:spcPct val="90000"/>
              </a:lnSpc>
              <a:spcBef>
                <a:spcPts val="400"/>
              </a:spcBef>
              <a:spcAft>
                <a:spcPts val="0"/>
              </a:spcAft>
              <a:buSzPts val="1600"/>
              <a:buChar char="•"/>
              <a:defRPr sz="2000"/>
            </a:lvl5pPr>
            <a:lvl6pPr indent="-330200" lvl="5" marL="2743200" rtl="0" algn="l">
              <a:lnSpc>
                <a:spcPct val="90000"/>
              </a:lnSpc>
              <a:spcBef>
                <a:spcPts val="400"/>
              </a:spcBef>
              <a:spcAft>
                <a:spcPts val="0"/>
              </a:spcAft>
              <a:buSzPts val="1600"/>
              <a:buChar char="•"/>
              <a:defRPr sz="2000"/>
            </a:lvl6pPr>
            <a:lvl7pPr indent="-330200" lvl="6" marL="3200400" rtl="0" algn="l">
              <a:lnSpc>
                <a:spcPct val="90000"/>
              </a:lnSpc>
              <a:spcBef>
                <a:spcPts val="400"/>
              </a:spcBef>
              <a:spcAft>
                <a:spcPts val="0"/>
              </a:spcAft>
              <a:buSzPts val="1600"/>
              <a:buChar char="•"/>
              <a:defRPr sz="2000"/>
            </a:lvl7pPr>
            <a:lvl8pPr indent="-330200" lvl="7" marL="3657600" rtl="0" algn="l">
              <a:lnSpc>
                <a:spcPct val="90000"/>
              </a:lnSpc>
              <a:spcBef>
                <a:spcPts val="400"/>
              </a:spcBef>
              <a:spcAft>
                <a:spcPts val="0"/>
              </a:spcAft>
              <a:buSzPts val="1600"/>
              <a:buChar char="•"/>
              <a:defRPr sz="2000"/>
            </a:lvl8pPr>
            <a:lvl9pPr indent="-330200" lvl="8" marL="4114800" rtl="0" algn="l">
              <a:lnSpc>
                <a:spcPct val="90000"/>
              </a:lnSpc>
              <a:spcBef>
                <a:spcPts val="400"/>
              </a:spcBef>
              <a:spcAft>
                <a:spcPts val="400"/>
              </a:spcAft>
              <a:buSzPts val="1600"/>
              <a:buChar char="•"/>
              <a:defRPr sz="2000"/>
            </a:lvl9pPr>
          </a:lstStyle>
          <a:p/>
        </p:txBody>
      </p:sp>
      <p:sp>
        <p:nvSpPr>
          <p:cNvPr id="65" name="Google Shape;65;p40"/>
          <p:cNvSpPr txBox="1"/>
          <p:nvPr>
            <p:ph idx="2" type="body"/>
          </p:nvPr>
        </p:nvSpPr>
        <p:spPr>
          <a:xfrm>
            <a:off x="1143000" y="2834640"/>
            <a:ext cx="3931800" cy="30174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1000"/>
              </a:spcBef>
              <a:spcAft>
                <a:spcPts val="0"/>
              </a:spcAft>
              <a:buSzPts val="1360"/>
              <a:buNone/>
              <a:defRPr sz="1700"/>
            </a:lvl1pPr>
            <a:lvl2pPr indent="-228600" lvl="1" marL="914400" rtl="0" algn="l">
              <a:lnSpc>
                <a:spcPct val="90000"/>
              </a:lnSpc>
              <a:spcBef>
                <a:spcPts val="200"/>
              </a:spcBef>
              <a:spcAft>
                <a:spcPts val="0"/>
              </a:spcAft>
              <a:buSzPts val="960"/>
              <a:buNone/>
              <a:defRPr sz="1200"/>
            </a:lvl2pPr>
            <a:lvl3pPr indent="-228600" lvl="2" marL="1371600" rtl="0" algn="l">
              <a:lnSpc>
                <a:spcPct val="90000"/>
              </a:lnSpc>
              <a:spcBef>
                <a:spcPts val="400"/>
              </a:spcBef>
              <a:spcAft>
                <a:spcPts val="0"/>
              </a:spcAft>
              <a:buSzPts val="800"/>
              <a:buNone/>
              <a:defRPr sz="1000"/>
            </a:lvl3pPr>
            <a:lvl4pPr indent="-228600" lvl="3" marL="1828800" rtl="0" algn="l">
              <a:lnSpc>
                <a:spcPct val="90000"/>
              </a:lnSpc>
              <a:spcBef>
                <a:spcPts val="400"/>
              </a:spcBef>
              <a:spcAft>
                <a:spcPts val="0"/>
              </a:spcAft>
              <a:buSzPts val="720"/>
              <a:buNone/>
              <a:defRPr sz="900"/>
            </a:lvl4pPr>
            <a:lvl5pPr indent="-228600" lvl="4" marL="2286000" rtl="0" algn="l">
              <a:lnSpc>
                <a:spcPct val="90000"/>
              </a:lnSpc>
              <a:spcBef>
                <a:spcPts val="400"/>
              </a:spcBef>
              <a:spcAft>
                <a:spcPts val="0"/>
              </a:spcAft>
              <a:buSzPts val="720"/>
              <a:buNone/>
              <a:defRPr sz="900"/>
            </a:lvl5pPr>
            <a:lvl6pPr indent="-228600" lvl="5" marL="2743200" rtl="0" algn="l">
              <a:lnSpc>
                <a:spcPct val="90000"/>
              </a:lnSpc>
              <a:spcBef>
                <a:spcPts val="400"/>
              </a:spcBef>
              <a:spcAft>
                <a:spcPts val="0"/>
              </a:spcAft>
              <a:buSzPts val="720"/>
              <a:buNone/>
              <a:defRPr sz="900"/>
            </a:lvl6pPr>
            <a:lvl7pPr indent="-228600" lvl="6" marL="3200400" rtl="0" algn="l">
              <a:lnSpc>
                <a:spcPct val="90000"/>
              </a:lnSpc>
              <a:spcBef>
                <a:spcPts val="400"/>
              </a:spcBef>
              <a:spcAft>
                <a:spcPts val="0"/>
              </a:spcAft>
              <a:buSzPts val="720"/>
              <a:buNone/>
              <a:defRPr sz="900"/>
            </a:lvl7pPr>
            <a:lvl8pPr indent="-228600" lvl="7" marL="3657600" rtl="0" algn="l">
              <a:lnSpc>
                <a:spcPct val="90000"/>
              </a:lnSpc>
              <a:spcBef>
                <a:spcPts val="400"/>
              </a:spcBef>
              <a:spcAft>
                <a:spcPts val="0"/>
              </a:spcAft>
              <a:buSzPts val="720"/>
              <a:buNone/>
              <a:defRPr sz="900"/>
            </a:lvl8pPr>
            <a:lvl9pPr indent="-228600" lvl="8" marL="4114800" rtl="0" algn="l">
              <a:lnSpc>
                <a:spcPct val="90000"/>
              </a:lnSpc>
              <a:spcBef>
                <a:spcPts val="400"/>
              </a:spcBef>
              <a:spcAft>
                <a:spcPts val="400"/>
              </a:spcAft>
              <a:buSzPts val="720"/>
              <a:buNone/>
              <a:defRPr sz="900"/>
            </a:lvl9pPr>
          </a:lstStyle>
          <a:p/>
        </p:txBody>
      </p:sp>
      <p:sp>
        <p:nvSpPr>
          <p:cNvPr id="66" name="Google Shape;66;p40"/>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40"/>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8" name="Google Shape;68;p40"/>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69" name="Shape 69"/>
        <p:cNvGrpSpPr/>
        <p:nvPr/>
      </p:nvGrpSpPr>
      <p:grpSpPr>
        <a:xfrm>
          <a:off x="0" y="0"/>
          <a:ext cx="0" cy="0"/>
          <a:chOff x="0" y="0"/>
          <a:chExt cx="0" cy="0"/>
        </a:xfrm>
      </p:grpSpPr>
      <p:sp>
        <p:nvSpPr>
          <p:cNvPr id="70" name="Google Shape;70;p41"/>
          <p:cNvSpPr txBox="1"/>
          <p:nvPr>
            <p:ph type="title"/>
          </p:nvPr>
        </p:nvSpPr>
        <p:spPr>
          <a:xfrm>
            <a:off x="1143000" y="1097280"/>
            <a:ext cx="3931800" cy="1737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accent1"/>
              </a:buClr>
              <a:buSzPts val="4000"/>
              <a:buFont typeface="Corbel"/>
              <a:buNone/>
              <a:defRPr b="0"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 name="Google Shape;71;p41"/>
          <p:cNvSpPr/>
          <p:nvPr>
            <p:ph idx="2" type="pic"/>
          </p:nvPr>
        </p:nvSpPr>
        <p:spPr>
          <a:xfrm>
            <a:off x="5413248" y="1069847"/>
            <a:ext cx="6099000" cy="4800600"/>
          </a:xfrm>
          <a:prstGeom prst="rect">
            <a:avLst/>
          </a:prstGeom>
          <a:noFill/>
          <a:ln>
            <a:noFill/>
          </a:ln>
        </p:spPr>
        <p:txBody>
          <a:bodyPr anchorCtr="0" anchor="t" bIns="45700" lIns="274300" spcFirstLastPara="1" rIns="91425" wrap="square" tIns="182875">
            <a:noAutofit/>
          </a:bodyPr>
          <a:lstStyle>
            <a:lvl1pPr lvl="0" marR="0" rtl="0" algn="l">
              <a:lnSpc>
                <a:spcPct val="90000"/>
              </a:lnSpc>
              <a:spcBef>
                <a:spcPts val="1400"/>
              </a:spcBef>
              <a:spcAft>
                <a:spcPts val="0"/>
              </a:spcAft>
              <a:buClr>
                <a:schemeClr val="accent1"/>
              </a:buClr>
              <a:buSzPts val="2240"/>
              <a:buFont typeface="Corbel"/>
              <a:buNone/>
              <a:defRPr b="0" i="0" sz="2800" u="none" cap="none" strike="noStrike">
                <a:solidFill>
                  <a:schemeClr val="accent1"/>
                </a:solidFill>
                <a:latin typeface="Corbel"/>
                <a:ea typeface="Corbel"/>
                <a:cs typeface="Corbel"/>
                <a:sym typeface="Corbel"/>
              </a:defRPr>
            </a:lvl1pPr>
            <a:lvl2pPr lvl="1" marR="0" rtl="0" algn="l">
              <a:lnSpc>
                <a:spcPct val="90000"/>
              </a:lnSpc>
              <a:spcBef>
                <a:spcPts val="200"/>
              </a:spcBef>
              <a:spcAft>
                <a:spcPts val="0"/>
              </a:spcAft>
              <a:buClr>
                <a:schemeClr val="accent1"/>
              </a:buClr>
              <a:buSzPts val="2240"/>
              <a:buFont typeface="Corbel"/>
              <a:buNone/>
              <a:defRPr b="0" i="0" sz="2800" u="none" cap="none" strike="noStrike">
                <a:solidFill>
                  <a:schemeClr val="accent1"/>
                </a:solidFill>
                <a:latin typeface="Corbel"/>
                <a:ea typeface="Corbel"/>
                <a:cs typeface="Corbel"/>
                <a:sym typeface="Corbel"/>
              </a:defRPr>
            </a:lvl2pPr>
            <a:lvl3pPr lvl="2" marR="0" rtl="0" algn="l">
              <a:lnSpc>
                <a:spcPct val="90000"/>
              </a:lnSpc>
              <a:spcBef>
                <a:spcPts val="400"/>
              </a:spcBef>
              <a:spcAft>
                <a:spcPts val="0"/>
              </a:spcAft>
              <a:buClr>
                <a:schemeClr val="accent1"/>
              </a:buClr>
              <a:buSzPts val="1920"/>
              <a:buFont typeface="Corbel"/>
              <a:buNone/>
              <a:defRPr b="0" i="0" sz="2400" u="none" cap="none" strike="noStrike">
                <a:solidFill>
                  <a:schemeClr val="accent1"/>
                </a:solidFill>
                <a:latin typeface="Corbel"/>
                <a:ea typeface="Corbel"/>
                <a:cs typeface="Corbel"/>
                <a:sym typeface="Corbel"/>
              </a:defRPr>
            </a:lvl3pPr>
            <a:lvl4pPr lvl="3"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4pPr>
            <a:lvl5pPr lvl="4"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5pPr>
            <a:lvl6pPr lvl="5"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6pPr>
            <a:lvl7pPr lvl="6"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7pPr>
            <a:lvl8pPr lvl="7"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8pPr>
            <a:lvl9pPr lvl="8" marR="0" rtl="0" algn="l">
              <a:lnSpc>
                <a:spcPct val="90000"/>
              </a:lnSpc>
              <a:spcBef>
                <a:spcPts val="400"/>
              </a:spcBef>
              <a:spcAft>
                <a:spcPts val="40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9pPr>
          </a:lstStyle>
          <a:p/>
        </p:txBody>
      </p:sp>
      <p:sp>
        <p:nvSpPr>
          <p:cNvPr id="72" name="Google Shape;72;p41"/>
          <p:cNvSpPr txBox="1"/>
          <p:nvPr>
            <p:ph idx="1" type="body"/>
          </p:nvPr>
        </p:nvSpPr>
        <p:spPr>
          <a:xfrm>
            <a:off x="1143000" y="2834640"/>
            <a:ext cx="3931800" cy="28803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1000"/>
              </a:spcBef>
              <a:spcAft>
                <a:spcPts val="0"/>
              </a:spcAft>
              <a:buSzPts val="1360"/>
              <a:buNone/>
              <a:defRPr sz="1700"/>
            </a:lvl1pPr>
            <a:lvl2pPr indent="-228600" lvl="1" marL="914400" rtl="0" algn="l">
              <a:lnSpc>
                <a:spcPct val="90000"/>
              </a:lnSpc>
              <a:spcBef>
                <a:spcPts val="200"/>
              </a:spcBef>
              <a:spcAft>
                <a:spcPts val="0"/>
              </a:spcAft>
              <a:buSzPts val="960"/>
              <a:buNone/>
              <a:defRPr sz="1200"/>
            </a:lvl2pPr>
            <a:lvl3pPr indent="-228600" lvl="2" marL="1371600" rtl="0" algn="l">
              <a:lnSpc>
                <a:spcPct val="90000"/>
              </a:lnSpc>
              <a:spcBef>
                <a:spcPts val="400"/>
              </a:spcBef>
              <a:spcAft>
                <a:spcPts val="0"/>
              </a:spcAft>
              <a:buSzPts val="800"/>
              <a:buNone/>
              <a:defRPr sz="1000"/>
            </a:lvl3pPr>
            <a:lvl4pPr indent="-228600" lvl="3" marL="1828800" rtl="0" algn="l">
              <a:lnSpc>
                <a:spcPct val="90000"/>
              </a:lnSpc>
              <a:spcBef>
                <a:spcPts val="400"/>
              </a:spcBef>
              <a:spcAft>
                <a:spcPts val="0"/>
              </a:spcAft>
              <a:buSzPts val="720"/>
              <a:buNone/>
              <a:defRPr sz="900"/>
            </a:lvl4pPr>
            <a:lvl5pPr indent="-228600" lvl="4" marL="2286000" rtl="0" algn="l">
              <a:lnSpc>
                <a:spcPct val="90000"/>
              </a:lnSpc>
              <a:spcBef>
                <a:spcPts val="400"/>
              </a:spcBef>
              <a:spcAft>
                <a:spcPts val="0"/>
              </a:spcAft>
              <a:buSzPts val="720"/>
              <a:buNone/>
              <a:defRPr sz="900"/>
            </a:lvl5pPr>
            <a:lvl6pPr indent="-228600" lvl="5" marL="2743200" rtl="0" algn="l">
              <a:lnSpc>
                <a:spcPct val="90000"/>
              </a:lnSpc>
              <a:spcBef>
                <a:spcPts val="400"/>
              </a:spcBef>
              <a:spcAft>
                <a:spcPts val="0"/>
              </a:spcAft>
              <a:buSzPts val="720"/>
              <a:buNone/>
              <a:defRPr sz="900"/>
            </a:lvl6pPr>
            <a:lvl7pPr indent="-228600" lvl="6" marL="3200400" rtl="0" algn="l">
              <a:lnSpc>
                <a:spcPct val="90000"/>
              </a:lnSpc>
              <a:spcBef>
                <a:spcPts val="400"/>
              </a:spcBef>
              <a:spcAft>
                <a:spcPts val="0"/>
              </a:spcAft>
              <a:buSzPts val="720"/>
              <a:buNone/>
              <a:defRPr sz="900"/>
            </a:lvl7pPr>
            <a:lvl8pPr indent="-228600" lvl="7" marL="3657600" rtl="0" algn="l">
              <a:lnSpc>
                <a:spcPct val="90000"/>
              </a:lnSpc>
              <a:spcBef>
                <a:spcPts val="400"/>
              </a:spcBef>
              <a:spcAft>
                <a:spcPts val="0"/>
              </a:spcAft>
              <a:buSzPts val="720"/>
              <a:buNone/>
              <a:defRPr sz="900"/>
            </a:lvl8pPr>
            <a:lvl9pPr indent="-228600" lvl="8" marL="4114800" rtl="0" algn="l">
              <a:lnSpc>
                <a:spcPct val="90000"/>
              </a:lnSpc>
              <a:spcBef>
                <a:spcPts val="400"/>
              </a:spcBef>
              <a:spcAft>
                <a:spcPts val="400"/>
              </a:spcAft>
              <a:buSzPts val="720"/>
              <a:buNone/>
              <a:defRPr sz="900"/>
            </a:lvl9pPr>
          </a:lstStyle>
          <a:p/>
        </p:txBody>
      </p:sp>
      <p:sp>
        <p:nvSpPr>
          <p:cNvPr id="73" name="Google Shape;73;p41"/>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4" name="Google Shape;74;p41"/>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5" name="Google Shape;75;p41"/>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F4FF">
            <a:alpha val="86160"/>
          </a:srgbClr>
        </a:solidFill>
      </p:bgPr>
    </p:bg>
    <p:spTree>
      <p:nvGrpSpPr>
        <p:cNvPr id="9" name="Shape 9"/>
        <p:cNvGrpSpPr/>
        <p:nvPr/>
      </p:nvGrpSpPr>
      <p:grpSpPr>
        <a:xfrm>
          <a:off x="0" y="0"/>
          <a:ext cx="0" cy="0"/>
          <a:chOff x="0" y="0"/>
          <a:chExt cx="0" cy="0"/>
        </a:xfrm>
      </p:grpSpPr>
      <p:sp>
        <p:nvSpPr>
          <p:cNvPr id="10" name="Google Shape;10;p32"/>
          <p:cNvSpPr/>
          <p:nvPr/>
        </p:nvSpPr>
        <p:spPr>
          <a:xfrm>
            <a:off x="231140" y="243840"/>
            <a:ext cx="11724600" cy="637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32"/>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Corbel"/>
              <a:buNone/>
              <a:defRPr b="0" i="0" sz="4400" u="none" cap="none" strike="noStrike">
                <a:solidFill>
                  <a:schemeClr val="accent1"/>
                </a:solidFill>
                <a:latin typeface="Corbel"/>
                <a:ea typeface="Corbel"/>
                <a:cs typeface="Corbel"/>
                <a:sym typeface="Corbe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 name="Google Shape;12;p32"/>
          <p:cNvSpPr txBox="1"/>
          <p:nvPr>
            <p:ph idx="1" type="body"/>
          </p:nvPr>
        </p:nvSpPr>
        <p:spPr>
          <a:xfrm>
            <a:off x="1143000" y="2057400"/>
            <a:ext cx="9873000" cy="4038600"/>
          </a:xfrm>
          <a:prstGeom prst="rect">
            <a:avLst/>
          </a:prstGeom>
          <a:noFill/>
          <a:ln>
            <a:noFill/>
          </a:ln>
        </p:spPr>
        <p:txBody>
          <a:bodyPr anchorCtr="0" anchor="t" bIns="45700" lIns="91425" spcFirstLastPara="1" rIns="91425" wrap="square" tIns="45700">
            <a:noAutofit/>
          </a:bodyPr>
          <a:lstStyle>
            <a:lvl1pPr indent="-340360" lvl="0" marL="457200" marR="0" rtl="0" algn="l">
              <a:lnSpc>
                <a:spcPct val="90000"/>
              </a:lnSpc>
              <a:spcBef>
                <a:spcPts val="1400"/>
              </a:spcBef>
              <a:spcAft>
                <a:spcPts val="0"/>
              </a:spcAft>
              <a:buClr>
                <a:schemeClr val="accent1"/>
              </a:buClr>
              <a:buSzPts val="1760"/>
              <a:buFont typeface="Corbel"/>
              <a:buChar char="•"/>
              <a:defRPr b="0" i="0" sz="2200" u="none" cap="none" strike="noStrike">
                <a:solidFill>
                  <a:schemeClr val="accent1"/>
                </a:solidFill>
                <a:latin typeface="Corbel"/>
                <a:ea typeface="Corbel"/>
                <a:cs typeface="Corbel"/>
                <a:sym typeface="Corbel"/>
              </a:defRPr>
            </a:lvl1pPr>
            <a:lvl2pPr indent="-330200" lvl="1" marL="914400" marR="0" rtl="0" algn="l">
              <a:lnSpc>
                <a:spcPct val="90000"/>
              </a:lnSpc>
              <a:spcBef>
                <a:spcPts val="200"/>
              </a:spcBef>
              <a:spcAft>
                <a:spcPts val="0"/>
              </a:spcAft>
              <a:buClr>
                <a:schemeClr val="accent1"/>
              </a:buClr>
              <a:buSzPts val="1600"/>
              <a:buFont typeface="Corbel"/>
              <a:buChar char="•"/>
              <a:defRPr b="0" i="0" sz="2000" u="none" cap="none" strike="noStrike">
                <a:solidFill>
                  <a:schemeClr val="accent1"/>
                </a:solidFill>
                <a:latin typeface="Corbel"/>
                <a:ea typeface="Corbel"/>
                <a:cs typeface="Corbel"/>
                <a:sym typeface="Corbel"/>
              </a:defRPr>
            </a:lvl2pPr>
            <a:lvl3pPr indent="-320039" lvl="2" marL="1371600" marR="0" rtl="0" algn="l">
              <a:lnSpc>
                <a:spcPct val="90000"/>
              </a:lnSpc>
              <a:spcBef>
                <a:spcPts val="400"/>
              </a:spcBef>
              <a:spcAft>
                <a:spcPts val="0"/>
              </a:spcAft>
              <a:buClr>
                <a:schemeClr val="accent1"/>
              </a:buClr>
              <a:buSzPts val="1440"/>
              <a:buFont typeface="Corbel"/>
              <a:buChar char="•"/>
              <a:defRPr b="0" i="0" sz="1800" u="none" cap="none" strike="noStrike">
                <a:solidFill>
                  <a:schemeClr val="accent1"/>
                </a:solidFill>
                <a:latin typeface="Corbel"/>
                <a:ea typeface="Corbel"/>
                <a:cs typeface="Corbel"/>
                <a:sym typeface="Corbel"/>
              </a:defRPr>
            </a:lvl3pPr>
            <a:lvl4pPr indent="-309880" lvl="3" marL="18288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4pPr>
            <a:lvl5pPr indent="-309879" lvl="4" marL="22860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5pPr>
            <a:lvl6pPr indent="-309879" lvl="5" marL="27432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6pPr>
            <a:lvl7pPr indent="-309879" lvl="6" marL="32004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7pPr>
            <a:lvl8pPr indent="-309879" lvl="7" marL="36576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8pPr>
            <a:lvl9pPr indent="-309879" lvl="8" marL="4114800" marR="0" rtl="0" algn="l">
              <a:lnSpc>
                <a:spcPct val="90000"/>
              </a:lnSpc>
              <a:spcBef>
                <a:spcPts val="400"/>
              </a:spcBef>
              <a:spcAft>
                <a:spcPts val="40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9pPr>
          </a:lstStyle>
          <a:p/>
        </p:txBody>
      </p:sp>
      <p:sp>
        <p:nvSpPr>
          <p:cNvPr id="13" name="Google Shape;13;p32"/>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accen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4" name="Google Shape;14;p32"/>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accen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5" name="Google Shape;15;p32"/>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accent1"/>
                </a:solidFill>
                <a:latin typeface="Corbel"/>
                <a:ea typeface="Corbel"/>
                <a:cs typeface="Corbel"/>
                <a:sym typeface="Corbel"/>
              </a:defRPr>
            </a:lvl1pPr>
            <a:lvl2pPr indent="0" lvl="1" marL="0" marR="0" rtl="0" algn="r">
              <a:spcBef>
                <a:spcPts val="0"/>
              </a:spcBef>
              <a:buNone/>
              <a:defRPr b="0" i="0" sz="1200" u="none" cap="none" strike="noStrike">
                <a:solidFill>
                  <a:schemeClr val="accent1"/>
                </a:solidFill>
                <a:latin typeface="Corbel"/>
                <a:ea typeface="Corbel"/>
                <a:cs typeface="Corbel"/>
                <a:sym typeface="Corbel"/>
              </a:defRPr>
            </a:lvl2pPr>
            <a:lvl3pPr indent="0" lvl="2" marL="0" marR="0" rtl="0" algn="r">
              <a:spcBef>
                <a:spcPts val="0"/>
              </a:spcBef>
              <a:buNone/>
              <a:defRPr b="0" i="0" sz="1200" u="none" cap="none" strike="noStrike">
                <a:solidFill>
                  <a:schemeClr val="accent1"/>
                </a:solidFill>
                <a:latin typeface="Corbel"/>
                <a:ea typeface="Corbel"/>
                <a:cs typeface="Corbel"/>
                <a:sym typeface="Corbel"/>
              </a:defRPr>
            </a:lvl3pPr>
            <a:lvl4pPr indent="0" lvl="3" marL="0" marR="0" rtl="0" algn="r">
              <a:spcBef>
                <a:spcPts val="0"/>
              </a:spcBef>
              <a:buNone/>
              <a:defRPr b="0" i="0" sz="1200" u="none" cap="none" strike="noStrike">
                <a:solidFill>
                  <a:schemeClr val="accent1"/>
                </a:solidFill>
                <a:latin typeface="Corbel"/>
                <a:ea typeface="Corbel"/>
                <a:cs typeface="Corbel"/>
                <a:sym typeface="Corbel"/>
              </a:defRPr>
            </a:lvl4pPr>
            <a:lvl5pPr indent="0" lvl="4" marL="0" marR="0" rtl="0" algn="r">
              <a:spcBef>
                <a:spcPts val="0"/>
              </a:spcBef>
              <a:buNone/>
              <a:defRPr b="0" i="0" sz="1200" u="none" cap="none" strike="noStrike">
                <a:solidFill>
                  <a:schemeClr val="accent1"/>
                </a:solidFill>
                <a:latin typeface="Corbel"/>
                <a:ea typeface="Corbel"/>
                <a:cs typeface="Corbel"/>
                <a:sym typeface="Corbel"/>
              </a:defRPr>
            </a:lvl5pPr>
            <a:lvl6pPr indent="0" lvl="5" marL="0" marR="0" rtl="0" algn="r">
              <a:spcBef>
                <a:spcPts val="0"/>
              </a:spcBef>
              <a:buNone/>
              <a:defRPr b="0" i="0" sz="1200" u="none" cap="none" strike="noStrike">
                <a:solidFill>
                  <a:schemeClr val="accent1"/>
                </a:solidFill>
                <a:latin typeface="Corbel"/>
                <a:ea typeface="Corbel"/>
                <a:cs typeface="Corbel"/>
                <a:sym typeface="Corbel"/>
              </a:defRPr>
            </a:lvl6pPr>
            <a:lvl7pPr indent="0" lvl="6" marL="0" marR="0" rtl="0" algn="r">
              <a:spcBef>
                <a:spcPts val="0"/>
              </a:spcBef>
              <a:buNone/>
              <a:defRPr b="0" i="0" sz="1200" u="none" cap="none" strike="noStrike">
                <a:solidFill>
                  <a:schemeClr val="accent1"/>
                </a:solidFill>
                <a:latin typeface="Corbel"/>
                <a:ea typeface="Corbel"/>
                <a:cs typeface="Corbel"/>
                <a:sym typeface="Corbel"/>
              </a:defRPr>
            </a:lvl7pPr>
            <a:lvl8pPr indent="0" lvl="7" marL="0" marR="0" rtl="0" algn="r">
              <a:spcBef>
                <a:spcPts val="0"/>
              </a:spcBef>
              <a:buNone/>
              <a:defRPr b="0" i="0" sz="1200" u="none" cap="none" strike="noStrike">
                <a:solidFill>
                  <a:schemeClr val="accent1"/>
                </a:solidFill>
                <a:latin typeface="Corbel"/>
                <a:ea typeface="Corbel"/>
                <a:cs typeface="Corbel"/>
                <a:sym typeface="Corbel"/>
              </a:defRPr>
            </a:lvl8pPr>
            <a:lvl9pPr indent="0" lvl="8" marL="0" marR="0" rtl="0" algn="r">
              <a:spcBef>
                <a:spcPts val="0"/>
              </a:spcBef>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s-C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3.jpg"/><Relationship Id="rId7"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4.pn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jpg"/><Relationship Id="rId4" Type="http://schemas.openxmlformats.org/officeDocument/2006/relationships/image" Target="../media/image14.png"/><Relationship Id="rId5"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15.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0.png"/><Relationship Id="rId4" Type="http://schemas.openxmlformats.org/officeDocument/2006/relationships/image" Target="../media/image5.jpg"/><Relationship Id="rId5"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1.jpg"/><Relationship Id="rId6" Type="http://schemas.openxmlformats.org/officeDocument/2006/relationships/image" Target="../media/image2.png"/><Relationship Id="rId7"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8.jpg"/><Relationship Id="rId7"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94" name="Shape 94"/>
        <p:cNvGrpSpPr/>
        <p:nvPr/>
      </p:nvGrpSpPr>
      <p:grpSpPr>
        <a:xfrm>
          <a:off x="0" y="0"/>
          <a:ext cx="0" cy="0"/>
          <a:chOff x="0" y="0"/>
          <a:chExt cx="0" cy="0"/>
        </a:xfrm>
      </p:grpSpPr>
      <p:pic>
        <p:nvPicPr>
          <p:cNvPr id="95" name="Google Shape;95;p1"/>
          <p:cNvPicPr preferRelativeResize="0"/>
          <p:nvPr/>
        </p:nvPicPr>
        <p:blipFill rotWithShape="1">
          <a:blip r:embed="rId3">
            <a:alphaModFix amt="18000"/>
          </a:blip>
          <a:srcRect b="0" l="20489" r="0" t="0"/>
          <a:stretch/>
        </p:blipFill>
        <p:spPr>
          <a:xfrm rot="10800000">
            <a:off x="8847579" y="2403699"/>
            <a:ext cx="3344420" cy="4454303"/>
          </a:xfrm>
          <a:prstGeom prst="rect">
            <a:avLst/>
          </a:prstGeom>
          <a:noFill/>
          <a:ln>
            <a:noFill/>
          </a:ln>
        </p:spPr>
      </p:pic>
      <p:pic>
        <p:nvPicPr>
          <p:cNvPr id="96" name="Google Shape;96;p1"/>
          <p:cNvPicPr preferRelativeResize="0"/>
          <p:nvPr/>
        </p:nvPicPr>
        <p:blipFill>
          <a:blip r:embed="rId3">
            <a:alphaModFix amt="63000"/>
          </a:blip>
          <a:stretch>
            <a:fillRect/>
          </a:stretch>
        </p:blipFill>
        <p:spPr>
          <a:xfrm>
            <a:off x="0" y="0"/>
            <a:ext cx="2428495" cy="2571796"/>
          </a:xfrm>
          <a:prstGeom prst="rect">
            <a:avLst/>
          </a:prstGeom>
          <a:noFill/>
          <a:ln>
            <a:noFill/>
          </a:ln>
        </p:spPr>
      </p:pic>
      <p:sp>
        <p:nvSpPr>
          <p:cNvPr id="97" name="Google Shape;97;p1"/>
          <p:cNvSpPr txBox="1"/>
          <p:nvPr>
            <p:ph type="ctrTitle"/>
          </p:nvPr>
        </p:nvSpPr>
        <p:spPr>
          <a:xfrm>
            <a:off x="1122592" y="555801"/>
            <a:ext cx="9966900" cy="292620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chemeClr val="dk1"/>
              </a:buClr>
              <a:buSzPts val="4800"/>
              <a:buFont typeface="Corbel"/>
              <a:buNone/>
            </a:pPr>
            <a:r>
              <a:rPr lang="es-CR" sz="4800">
                <a:solidFill>
                  <a:srgbClr val="006A65"/>
                </a:solidFill>
              </a:rPr>
              <a:t>FORMULACIÓN DE INDICADORES E ÍNDICES SOBRE LOS DERECHOS DE LAS PERSONAS CON DISCAPACIDAD</a:t>
            </a:r>
            <a:endParaRPr>
              <a:solidFill>
                <a:srgbClr val="006A65"/>
              </a:solidFill>
            </a:endParaRPr>
          </a:p>
        </p:txBody>
      </p:sp>
      <p:sp>
        <p:nvSpPr>
          <p:cNvPr id="98" name="Google Shape;98;p1"/>
          <p:cNvSpPr txBox="1"/>
          <p:nvPr>
            <p:ph idx="1" type="subTitle"/>
          </p:nvPr>
        </p:nvSpPr>
        <p:spPr>
          <a:xfrm>
            <a:off x="1722118" y="3477809"/>
            <a:ext cx="8767800" cy="1388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120"/>
              <a:buNone/>
            </a:pPr>
            <a:r>
              <a:t/>
            </a:r>
            <a:endParaRPr b="1" sz="2400">
              <a:solidFill>
                <a:srgbClr val="737373"/>
              </a:solidFill>
            </a:endParaRPr>
          </a:p>
          <a:p>
            <a:pPr indent="0" lvl="0" marL="0" rtl="0" algn="ctr">
              <a:lnSpc>
                <a:spcPct val="90000"/>
              </a:lnSpc>
              <a:spcBef>
                <a:spcPts val="1400"/>
              </a:spcBef>
              <a:spcAft>
                <a:spcPts val="0"/>
              </a:spcAft>
              <a:buSzPts val="1120"/>
              <a:buNone/>
            </a:pPr>
            <a:r>
              <a:rPr b="1" lang="es-CR" sz="2400">
                <a:solidFill>
                  <a:srgbClr val="737373"/>
                </a:solidFill>
              </a:rPr>
              <a:t>Observatorio del Desarrollo </a:t>
            </a:r>
            <a:endParaRPr b="1" sz="2400">
              <a:solidFill>
                <a:srgbClr val="737373"/>
              </a:solidFill>
            </a:endParaRPr>
          </a:p>
          <a:p>
            <a:pPr indent="0" lvl="0" marL="0" rtl="0" algn="ctr">
              <a:lnSpc>
                <a:spcPct val="90000"/>
              </a:lnSpc>
              <a:spcBef>
                <a:spcPts val="1400"/>
              </a:spcBef>
              <a:spcAft>
                <a:spcPts val="0"/>
              </a:spcAft>
              <a:buSzPts val="1120"/>
              <a:buNone/>
            </a:pPr>
            <a:r>
              <a:rPr b="1" lang="es-CR" sz="2400">
                <a:solidFill>
                  <a:srgbClr val="737373"/>
                </a:solidFill>
              </a:rPr>
              <a:t>Universidad de Costa Rica</a:t>
            </a:r>
            <a:endParaRPr b="1" sz="2400">
              <a:solidFill>
                <a:srgbClr val="737373"/>
              </a:solidFill>
            </a:endParaRPr>
          </a:p>
        </p:txBody>
      </p:sp>
      <p:pic>
        <p:nvPicPr>
          <p:cNvPr id="99" name="Google Shape;99;p1"/>
          <p:cNvPicPr preferRelativeResize="0"/>
          <p:nvPr/>
        </p:nvPicPr>
        <p:blipFill rotWithShape="1">
          <a:blip r:embed="rId4">
            <a:alphaModFix/>
          </a:blip>
          <a:srcRect b="0" l="0" r="0" t="0"/>
          <a:stretch/>
        </p:blipFill>
        <p:spPr>
          <a:xfrm>
            <a:off x="1163775" y="5354667"/>
            <a:ext cx="2551935" cy="912008"/>
          </a:xfrm>
          <a:prstGeom prst="rect">
            <a:avLst/>
          </a:prstGeom>
          <a:noFill/>
          <a:ln>
            <a:noFill/>
          </a:ln>
        </p:spPr>
      </p:pic>
      <p:pic>
        <p:nvPicPr>
          <p:cNvPr descr="logo_odd.png" id="100" name="Google Shape;100;p1"/>
          <p:cNvPicPr preferRelativeResize="0"/>
          <p:nvPr/>
        </p:nvPicPr>
        <p:blipFill rotWithShape="1">
          <a:blip r:embed="rId5">
            <a:alphaModFix/>
          </a:blip>
          <a:srcRect b="0" l="0" r="0" t="0"/>
          <a:stretch/>
        </p:blipFill>
        <p:spPr>
          <a:xfrm>
            <a:off x="5203966" y="5354672"/>
            <a:ext cx="2155328" cy="912008"/>
          </a:xfrm>
          <a:prstGeom prst="rect">
            <a:avLst/>
          </a:prstGeom>
          <a:noFill/>
          <a:ln>
            <a:noFill/>
          </a:ln>
        </p:spPr>
      </p:pic>
      <p:pic>
        <p:nvPicPr>
          <p:cNvPr id="101" name="Google Shape;101;p1"/>
          <p:cNvPicPr preferRelativeResize="0"/>
          <p:nvPr/>
        </p:nvPicPr>
        <p:blipFill rotWithShape="1">
          <a:blip r:embed="rId6">
            <a:alphaModFix/>
          </a:blip>
          <a:srcRect b="0" l="0" r="0" t="0"/>
          <a:stretch/>
        </p:blipFill>
        <p:spPr>
          <a:xfrm>
            <a:off x="8484487" y="5167738"/>
            <a:ext cx="1757638" cy="1285875"/>
          </a:xfrm>
          <a:prstGeom prst="rect">
            <a:avLst/>
          </a:prstGeom>
          <a:noFill/>
          <a:ln>
            <a:noFill/>
          </a:ln>
        </p:spPr>
      </p:pic>
      <p:pic>
        <p:nvPicPr>
          <p:cNvPr id="102" name="Google Shape;102;p1"/>
          <p:cNvPicPr preferRelativeResize="0"/>
          <p:nvPr/>
        </p:nvPicPr>
        <p:blipFill>
          <a:blip r:embed="rId7">
            <a:alphaModFix/>
          </a:blip>
          <a:stretch>
            <a:fillRect/>
          </a:stretch>
        </p:blipFill>
        <p:spPr>
          <a:xfrm flipH="1">
            <a:off x="10242123" y="3805008"/>
            <a:ext cx="1949877" cy="3052992"/>
          </a:xfrm>
          <a:prstGeom prst="rect">
            <a:avLst/>
          </a:prstGeom>
          <a:noFill/>
          <a:ln>
            <a:noFill/>
          </a:ln>
        </p:spPr>
      </p:pic>
      <p:pic>
        <p:nvPicPr>
          <p:cNvPr id="103" name="Google Shape;103;p1"/>
          <p:cNvPicPr preferRelativeResize="0"/>
          <p:nvPr/>
        </p:nvPicPr>
        <p:blipFill>
          <a:blip r:embed="rId7">
            <a:alphaModFix/>
          </a:blip>
          <a:stretch>
            <a:fillRect/>
          </a:stretch>
        </p:blipFill>
        <p:spPr>
          <a:xfrm flipH="1" rot="10800000">
            <a:off x="0" y="2"/>
            <a:ext cx="1338151" cy="20951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pic>
        <p:nvPicPr>
          <p:cNvPr id="219" name="Google Shape;219;p4"/>
          <p:cNvPicPr preferRelativeResize="0"/>
          <p:nvPr/>
        </p:nvPicPr>
        <p:blipFill>
          <a:blip r:embed="rId3">
            <a:alphaModFix amt="63000"/>
          </a:blip>
          <a:stretch>
            <a:fillRect/>
          </a:stretch>
        </p:blipFill>
        <p:spPr>
          <a:xfrm>
            <a:off x="0" y="0"/>
            <a:ext cx="3809245" cy="4033994"/>
          </a:xfrm>
          <a:prstGeom prst="rect">
            <a:avLst/>
          </a:prstGeom>
          <a:noFill/>
          <a:ln>
            <a:noFill/>
          </a:ln>
        </p:spPr>
      </p:pic>
      <p:pic>
        <p:nvPicPr>
          <p:cNvPr id="220" name="Google Shape;220;p4"/>
          <p:cNvPicPr preferRelativeResize="0"/>
          <p:nvPr/>
        </p:nvPicPr>
        <p:blipFill>
          <a:blip r:embed="rId4">
            <a:alphaModFix/>
          </a:blip>
          <a:stretch>
            <a:fillRect/>
          </a:stretch>
        </p:blipFill>
        <p:spPr>
          <a:xfrm flipH="1" rot="10800000">
            <a:off x="0" y="21073"/>
            <a:ext cx="1824601" cy="2856828"/>
          </a:xfrm>
          <a:prstGeom prst="rect">
            <a:avLst/>
          </a:prstGeom>
          <a:noFill/>
          <a:ln>
            <a:noFill/>
          </a:ln>
        </p:spPr>
      </p:pic>
      <p:sp>
        <p:nvSpPr>
          <p:cNvPr id="221" name="Google Shape;221;p4"/>
          <p:cNvSpPr txBox="1"/>
          <p:nvPr>
            <p:ph type="title"/>
          </p:nvPr>
        </p:nvSpPr>
        <p:spPr>
          <a:xfrm>
            <a:off x="845820" y="2750850"/>
            <a:ext cx="5618100" cy="1356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orbel"/>
              <a:buNone/>
            </a:pPr>
            <a:r>
              <a:rPr b="1" lang="es-CR">
                <a:solidFill>
                  <a:srgbClr val="20124D"/>
                </a:solidFill>
                <a:latin typeface="Poppins"/>
                <a:ea typeface="Poppins"/>
                <a:cs typeface="Poppins"/>
                <a:sym typeface="Poppins"/>
              </a:rPr>
              <a:t>Niveles de indicadores</a:t>
            </a:r>
            <a:endParaRPr b="1">
              <a:solidFill>
                <a:srgbClr val="20124D"/>
              </a:solidFill>
              <a:latin typeface="Poppins"/>
              <a:ea typeface="Poppins"/>
              <a:cs typeface="Poppins"/>
              <a:sym typeface="Poppins"/>
            </a:endParaRPr>
          </a:p>
        </p:txBody>
      </p:sp>
      <p:grpSp>
        <p:nvGrpSpPr>
          <p:cNvPr id="222" name="Google Shape;222;p4"/>
          <p:cNvGrpSpPr/>
          <p:nvPr/>
        </p:nvGrpSpPr>
        <p:grpSpPr>
          <a:xfrm>
            <a:off x="6703053" y="336852"/>
            <a:ext cx="4531618" cy="6184670"/>
            <a:chOff x="3609945" y="0"/>
            <a:chExt cx="2655660" cy="4317999"/>
          </a:xfrm>
        </p:grpSpPr>
        <p:sp>
          <p:nvSpPr>
            <p:cNvPr id="223" name="Google Shape;223;p4"/>
            <p:cNvSpPr/>
            <p:nvPr/>
          </p:nvSpPr>
          <p:spPr>
            <a:xfrm>
              <a:off x="4187205" y="0"/>
              <a:ext cx="2078400" cy="2078700"/>
            </a:xfrm>
            <a:custGeom>
              <a:rect b="b" l="l" r="r" t="t"/>
              <a:pathLst>
                <a:path extrusionOk="0" h="120000" w="120000">
                  <a:moveTo>
                    <a:pt x="7062" y="60000"/>
                  </a:moveTo>
                  <a:lnTo>
                    <a:pt x="7062" y="60000"/>
                  </a:lnTo>
                  <a:cubicBezTo>
                    <a:pt x="7062" y="32713"/>
                    <a:pt x="28868" y="10145"/>
                    <a:pt x="56818" y="8505"/>
                  </a:cubicBezTo>
                  <a:cubicBezTo>
                    <a:pt x="84769" y="6865"/>
                    <a:pt x="109196" y="26720"/>
                    <a:pt x="112556" y="53810"/>
                  </a:cubicBezTo>
                  <a:cubicBezTo>
                    <a:pt x="115916" y="80900"/>
                    <a:pt x="97046" y="105854"/>
                    <a:pt x="69500" y="110751"/>
                  </a:cubicBezTo>
                  <a:lnTo>
                    <a:pt x="69012" y="118971"/>
                  </a:lnTo>
                  <a:lnTo>
                    <a:pt x="57337" y="104929"/>
                  </a:lnTo>
                  <a:lnTo>
                    <a:pt x="70786" y="89045"/>
                  </a:lnTo>
                  <a:lnTo>
                    <a:pt x="70301" y="97232"/>
                  </a:lnTo>
                  <a:cubicBezTo>
                    <a:pt x="91416" y="92317"/>
                    <a:pt x="104896" y="73373"/>
                    <a:pt x="101304" y="53665"/>
                  </a:cubicBezTo>
                  <a:cubicBezTo>
                    <a:pt x="97711" y="33956"/>
                    <a:pt x="78245" y="20066"/>
                    <a:pt x="56535" y="21720"/>
                  </a:cubicBezTo>
                  <a:cubicBezTo>
                    <a:pt x="34825" y="23373"/>
                    <a:pt x="18123" y="40018"/>
                    <a:pt x="18123" y="60000"/>
                  </a:cubicBezTo>
                  <a:close/>
                </a:path>
              </a:pathLst>
            </a:custGeom>
            <a:solidFill>
              <a:srgbClr val="006A65"/>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
            <p:cNvSpPr/>
            <p:nvPr/>
          </p:nvSpPr>
          <p:spPr>
            <a:xfrm>
              <a:off x="4646593" y="750468"/>
              <a:ext cx="1154909" cy="5773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
            <p:cNvSpPr txBox="1"/>
            <p:nvPr/>
          </p:nvSpPr>
          <p:spPr>
            <a:xfrm>
              <a:off x="4365312" y="748847"/>
              <a:ext cx="1672200" cy="5772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2000"/>
                <a:buFont typeface="Corbel"/>
                <a:buNone/>
              </a:pPr>
              <a:r>
                <a:rPr b="1" i="0" lang="es-CR" sz="3000" u="none" cap="none" strike="noStrike">
                  <a:solidFill>
                    <a:schemeClr val="dk1"/>
                  </a:solidFill>
                  <a:latin typeface="Poppins"/>
                  <a:ea typeface="Poppins"/>
                  <a:cs typeface="Poppins"/>
                  <a:sym typeface="Poppins"/>
                </a:rPr>
                <a:t>Estructural</a:t>
              </a:r>
              <a:endParaRPr b="1" sz="3000">
                <a:latin typeface="Poppins"/>
                <a:ea typeface="Poppins"/>
                <a:cs typeface="Poppins"/>
                <a:sym typeface="Poppins"/>
              </a:endParaRPr>
            </a:p>
          </p:txBody>
        </p:sp>
        <p:sp>
          <p:nvSpPr>
            <p:cNvPr id="226" name="Google Shape;226;p4"/>
            <p:cNvSpPr/>
            <p:nvPr/>
          </p:nvSpPr>
          <p:spPr>
            <a:xfrm>
              <a:off x="3609945" y="1194358"/>
              <a:ext cx="2078368" cy="2078685"/>
            </a:xfrm>
            <a:custGeom>
              <a:rect b="b" l="l" r="r" t="t"/>
              <a:pathLst>
                <a:path extrusionOk="0" h="120000" w="120000">
                  <a:moveTo>
                    <a:pt x="93520" y="20071"/>
                  </a:moveTo>
                  <a:lnTo>
                    <a:pt x="85550" y="29566"/>
                  </a:lnTo>
                  <a:lnTo>
                    <a:pt x="85550" y="29566"/>
                  </a:lnTo>
                  <a:cubicBezTo>
                    <a:pt x="72069" y="20044"/>
                    <a:pt x="53649" y="18950"/>
                    <a:pt x="38942" y="26798"/>
                  </a:cubicBezTo>
                  <a:cubicBezTo>
                    <a:pt x="24236" y="34645"/>
                    <a:pt x="16168" y="49874"/>
                    <a:pt x="18528" y="65329"/>
                  </a:cubicBezTo>
                  <a:cubicBezTo>
                    <a:pt x="20888" y="80784"/>
                    <a:pt x="33208" y="93393"/>
                    <a:pt x="49699" y="97232"/>
                  </a:cubicBezTo>
                  <a:lnTo>
                    <a:pt x="49214" y="89045"/>
                  </a:lnTo>
                  <a:lnTo>
                    <a:pt x="62663" y="104929"/>
                  </a:lnTo>
                  <a:lnTo>
                    <a:pt x="50988" y="118971"/>
                  </a:lnTo>
                  <a:lnTo>
                    <a:pt x="50500" y="110751"/>
                  </a:lnTo>
                  <a:lnTo>
                    <a:pt x="50500" y="110751"/>
                  </a:lnTo>
                  <a:cubicBezTo>
                    <a:pt x="28723" y="106880"/>
                    <a:pt x="11717" y="90213"/>
                    <a:pt x="7868" y="68970"/>
                  </a:cubicBezTo>
                  <a:cubicBezTo>
                    <a:pt x="4019" y="47726"/>
                    <a:pt x="14141" y="26392"/>
                    <a:pt x="33241" y="15488"/>
                  </a:cubicBezTo>
                  <a:cubicBezTo>
                    <a:pt x="52341" y="4584"/>
                    <a:pt x="76387" y="6412"/>
                    <a:pt x="93520" y="20071"/>
                  </a:cubicBezTo>
                  <a:close/>
                </a:path>
              </a:pathLst>
            </a:custGeom>
            <a:solidFill>
              <a:srgbClr val="6F958C"/>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
            <p:cNvSpPr/>
            <p:nvPr/>
          </p:nvSpPr>
          <p:spPr>
            <a:xfrm>
              <a:off x="4071675" y="1951735"/>
              <a:ext cx="1154909" cy="5773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txBox="1"/>
            <p:nvPr/>
          </p:nvSpPr>
          <p:spPr>
            <a:xfrm>
              <a:off x="4071675" y="1951737"/>
              <a:ext cx="1354500" cy="5772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2000"/>
                <a:buFont typeface="Corbel"/>
                <a:buNone/>
              </a:pPr>
              <a:r>
                <a:rPr b="1" i="0" lang="es-CR" sz="4000" u="none" cap="none" strike="noStrike">
                  <a:solidFill>
                    <a:schemeClr val="dk1"/>
                  </a:solidFill>
                  <a:latin typeface="Poppins"/>
                  <a:ea typeface="Poppins"/>
                  <a:cs typeface="Poppins"/>
                  <a:sym typeface="Poppins"/>
                </a:rPr>
                <a:t>Proceso</a:t>
              </a:r>
              <a:endParaRPr b="1" sz="4000">
                <a:latin typeface="Poppins"/>
                <a:ea typeface="Poppins"/>
                <a:cs typeface="Poppins"/>
                <a:sym typeface="Poppins"/>
              </a:endParaRPr>
            </a:p>
          </p:txBody>
        </p:sp>
        <p:sp>
          <p:nvSpPr>
            <p:cNvPr id="229" name="Google Shape;229;p4"/>
            <p:cNvSpPr/>
            <p:nvPr/>
          </p:nvSpPr>
          <p:spPr>
            <a:xfrm>
              <a:off x="4335130" y="2531643"/>
              <a:ext cx="1785640" cy="1786356"/>
            </a:xfrm>
            <a:prstGeom prst="blockArc">
              <a:avLst>
                <a:gd fmla="val 13500000" name="adj1"/>
                <a:gd fmla="val 10800000" name="adj2"/>
                <a:gd fmla="val 12740" name="adj3"/>
              </a:avLst>
            </a:prstGeom>
            <a:solidFill>
              <a:srgbClr val="D5DFDD">
                <a:alpha val="89800"/>
              </a:srgbClr>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
            <p:cNvSpPr/>
            <p:nvPr/>
          </p:nvSpPr>
          <p:spPr>
            <a:xfrm>
              <a:off x="4649325" y="3154730"/>
              <a:ext cx="1154909" cy="5773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
            <p:cNvSpPr txBox="1"/>
            <p:nvPr/>
          </p:nvSpPr>
          <p:spPr>
            <a:xfrm>
              <a:off x="4448565" y="3154732"/>
              <a:ext cx="1505700" cy="5772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2000"/>
                <a:buFont typeface="Corbel"/>
                <a:buNone/>
              </a:pPr>
              <a:r>
                <a:rPr b="1" i="0" lang="es-CR" sz="3600" u="none" cap="none" strike="noStrike">
                  <a:solidFill>
                    <a:schemeClr val="dk1"/>
                  </a:solidFill>
                  <a:latin typeface="Poppins"/>
                  <a:ea typeface="Poppins"/>
                  <a:cs typeface="Poppins"/>
                  <a:sym typeface="Poppins"/>
                </a:rPr>
                <a:t>Resultado</a:t>
              </a:r>
              <a:endParaRPr b="1" sz="3600">
                <a:latin typeface="Poppins"/>
                <a:ea typeface="Poppins"/>
                <a:cs typeface="Poppins"/>
                <a:sym typeface="Poppins"/>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pic>
        <p:nvPicPr>
          <p:cNvPr id="236" name="Google Shape;236;p6"/>
          <p:cNvPicPr preferRelativeResize="0"/>
          <p:nvPr/>
        </p:nvPicPr>
        <p:blipFill rotWithShape="1">
          <a:blip r:embed="rId3">
            <a:alphaModFix amt="18000"/>
          </a:blip>
          <a:srcRect b="0" l="20489" r="0" t="0"/>
          <a:stretch/>
        </p:blipFill>
        <p:spPr>
          <a:xfrm rot="10800000">
            <a:off x="7042801" y="0"/>
            <a:ext cx="5149195" cy="6858005"/>
          </a:xfrm>
          <a:prstGeom prst="rect">
            <a:avLst/>
          </a:prstGeom>
          <a:noFill/>
          <a:ln>
            <a:noFill/>
          </a:ln>
        </p:spPr>
      </p:pic>
      <p:sp>
        <p:nvSpPr>
          <p:cNvPr id="237" name="Google Shape;237;p6"/>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orbel"/>
              <a:buNone/>
            </a:pPr>
            <a:r>
              <a:rPr b="1" lang="es-CR">
                <a:solidFill>
                  <a:srgbClr val="006A65"/>
                </a:solidFill>
                <a:latin typeface="Poppins"/>
                <a:ea typeface="Poppins"/>
                <a:cs typeface="Poppins"/>
                <a:sym typeface="Poppins"/>
              </a:rPr>
              <a:t>Planteamiento de los indicadores</a:t>
            </a:r>
            <a:endParaRPr b="1">
              <a:solidFill>
                <a:srgbClr val="006A65"/>
              </a:solidFill>
              <a:latin typeface="Poppins"/>
              <a:ea typeface="Poppins"/>
              <a:cs typeface="Poppins"/>
              <a:sym typeface="Poppins"/>
            </a:endParaRPr>
          </a:p>
        </p:txBody>
      </p:sp>
      <p:grpSp>
        <p:nvGrpSpPr>
          <p:cNvPr id="238" name="Google Shape;238;p6"/>
          <p:cNvGrpSpPr/>
          <p:nvPr/>
        </p:nvGrpSpPr>
        <p:grpSpPr>
          <a:xfrm>
            <a:off x="1143000" y="2057400"/>
            <a:ext cx="9872662" cy="4038600"/>
            <a:chOff x="0" y="0"/>
            <a:chExt cx="9872662" cy="4038600"/>
          </a:xfrm>
        </p:grpSpPr>
        <p:sp>
          <p:nvSpPr>
            <p:cNvPr id="239" name="Google Shape;239;p6"/>
            <p:cNvSpPr/>
            <p:nvPr/>
          </p:nvSpPr>
          <p:spPr>
            <a:xfrm>
              <a:off x="0" y="0"/>
              <a:ext cx="8391763" cy="1817370"/>
            </a:xfrm>
            <a:prstGeom prst="roundRect">
              <a:avLst>
                <a:gd fmla="val 10000" name="adj"/>
              </a:avLst>
            </a:prstGeom>
            <a:solidFill>
              <a:schemeClr val="lt1"/>
            </a:solidFill>
            <a:ln cap="flat" cmpd="sng" w="19050">
              <a:solidFill>
                <a:srgbClr val="006A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6"/>
            <p:cNvSpPr txBox="1"/>
            <p:nvPr/>
          </p:nvSpPr>
          <p:spPr>
            <a:xfrm>
              <a:off x="53224" y="53225"/>
              <a:ext cx="8085600" cy="1710900"/>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Corbel"/>
                <a:buNone/>
              </a:pPr>
              <a:r>
                <a:rPr lang="es-CR" sz="3000">
                  <a:latin typeface="Poppins"/>
                  <a:ea typeface="Poppins"/>
                  <a:cs typeface="Poppins"/>
                  <a:sym typeface="Poppins"/>
                </a:rPr>
                <a:t>R</a:t>
              </a:r>
              <a:r>
                <a:rPr i="0" lang="es-CR" sz="3000" u="none" cap="none" strike="noStrike">
                  <a:latin typeface="Poppins"/>
                  <a:ea typeface="Poppins"/>
                  <a:cs typeface="Poppins"/>
                  <a:sym typeface="Poppins"/>
                </a:rPr>
                <a:t>evisión de  </a:t>
              </a:r>
              <a:r>
                <a:rPr lang="es-CR" sz="3000">
                  <a:latin typeface="Poppins"/>
                  <a:ea typeface="Poppins"/>
                  <a:cs typeface="Poppins"/>
                  <a:sym typeface="Poppins"/>
                </a:rPr>
                <a:t>marco jurídico</a:t>
              </a:r>
              <a:r>
                <a:rPr i="0" lang="es-CR" sz="3000" u="none" cap="none" strike="noStrike">
                  <a:latin typeface="Poppins"/>
                  <a:ea typeface="Poppins"/>
                  <a:cs typeface="Poppins"/>
                  <a:sym typeface="Poppins"/>
                </a:rPr>
                <a:t>: leyes, convenciones, tratados internacionales, decretos, entre otros. </a:t>
              </a:r>
              <a:endParaRPr sz="3000">
                <a:latin typeface="Poppins"/>
                <a:ea typeface="Poppins"/>
                <a:cs typeface="Poppins"/>
                <a:sym typeface="Poppins"/>
              </a:endParaRPr>
            </a:p>
          </p:txBody>
        </p:sp>
        <p:sp>
          <p:nvSpPr>
            <p:cNvPr id="241" name="Google Shape;241;p6"/>
            <p:cNvSpPr/>
            <p:nvPr/>
          </p:nvSpPr>
          <p:spPr>
            <a:xfrm>
              <a:off x="1480899" y="2221230"/>
              <a:ext cx="8391763" cy="1817370"/>
            </a:xfrm>
            <a:prstGeom prst="roundRect">
              <a:avLst>
                <a:gd fmla="val 10000" name="adj"/>
              </a:avLst>
            </a:prstGeom>
            <a:solidFill>
              <a:schemeClr val="lt1"/>
            </a:solidFill>
            <a:ln cap="flat" cmpd="sng" w="19050">
              <a:solidFill>
                <a:srgbClr val="006A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6"/>
            <p:cNvSpPr txBox="1"/>
            <p:nvPr/>
          </p:nvSpPr>
          <p:spPr>
            <a:xfrm>
              <a:off x="1534125" y="2274450"/>
              <a:ext cx="8201700" cy="1710900"/>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Corbel"/>
                <a:buNone/>
              </a:pPr>
              <a:r>
                <a:rPr i="0" lang="es-CR" sz="3000" u="none" cap="none" strike="noStrike">
                  <a:latin typeface="Poppins"/>
                  <a:ea typeface="Poppins"/>
                  <a:cs typeface="Poppins"/>
                  <a:sym typeface="Poppins"/>
                </a:rPr>
                <a:t>Este proceso resultó en una cantidad importante de instrumentos analizados y de derechos tutelados.</a:t>
              </a:r>
              <a:endParaRPr i="0" sz="3000" u="none" cap="none" strike="noStrike">
                <a:latin typeface="Poppins"/>
                <a:ea typeface="Poppins"/>
                <a:cs typeface="Poppins"/>
                <a:sym typeface="Poppins"/>
              </a:endParaRPr>
            </a:p>
          </p:txBody>
        </p:sp>
        <p:sp>
          <p:nvSpPr>
            <p:cNvPr id="243" name="Google Shape;243;p6"/>
            <p:cNvSpPr/>
            <p:nvPr/>
          </p:nvSpPr>
          <p:spPr>
            <a:xfrm>
              <a:off x="7210373" y="1244929"/>
              <a:ext cx="1181400" cy="1181400"/>
            </a:xfrm>
            <a:prstGeom prst="downArrow">
              <a:avLst>
                <a:gd fmla="val 55000" name="adj1"/>
                <a:gd fmla="val 45000" name="adj2"/>
              </a:avLst>
            </a:prstGeom>
            <a:solidFill>
              <a:srgbClr val="006A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44" name="Google Shape;244;p6"/>
          <p:cNvPicPr preferRelativeResize="0"/>
          <p:nvPr/>
        </p:nvPicPr>
        <p:blipFill>
          <a:blip r:embed="rId4">
            <a:alphaModFix/>
          </a:blip>
          <a:stretch>
            <a:fillRect/>
          </a:stretch>
        </p:blipFill>
        <p:spPr>
          <a:xfrm flipH="1" rot="10800000">
            <a:off x="0" y="-2"/>
            <a:ext cx="1824601" cy="28568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pic>
        <p:nvPicPr>
          <p:cNvPr id="250" name="Google Shape;250;p9"/>
          <p:cNvPicPr preferRelativeResize="0"/>
          <p:nvPr/>
        </p:nvPicPr>
        <p:blipFill rotWithShape="1">
          <a:blip r:embed="rId3">
            <a:alphaModFix amt="18000"/>
          </a:blip>
          <a:srcRect b="0" l="20489" r="0" t="0"/>
          <a:stretch/>
        </p:blipFill>
        <p:spPr>
          <a:xfrm rot="10800000">
            <a:off x="7042801" y="0"/>
            <a:ext cx="5149195" cy="6858005"/>
          </a:xfrm>
          <a:prstGeom prst="rect">
            <a:avLst/>
          </a:prstGeom>
          <a:noFill/>
          <a:ln>
            <a:noFill/>
          </a:ln>
        </p:spPr>
      </p:pic>
      <p:sp>
        <p:nvSpPr>
          <p:cNvPr id="251" name="Google Shape;251;p9"/>
          <p:cNvSpPr txBox="1"/>
          <p:nvPr>
            <p:ph idx="4294967295" type="body"/>
          </p:nvPr>
        </p:nvSpPr>
        <p:spPr>
          <a:xfrm>
            <a:off x="192900" y="1011375"/>
            <a:ext cx="3710100" cy="4585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s-CR" sz="1400">
                <a:solidFill>
                  <a:schemeClr val="dk1"/>
                </a:solidFill>
              </a:rPr>
              <a:t>Convención sobre los derechos de las personas con Discapacidad</a:t>
            </a:r>
            <a:endParaRPr/>
          </a:p>
          <a:p>
            <a:pPr indent="0" lvl="0" marL="0" rtl="0" algn="l">
              <a:lnSpc>
                <a:spcPct val="90000"/>
              </a:lnSpc>
              <a:spcBef>
                <a:spcPts val="1400"/>
              </a:spcBef>
              <a:spcAft>
                <a:spcPts val="0"/>
              </a:spcAft>
              <a:buNone/>
            </a:pPr>
            <a:r>
              <a:rPr lang="es-CR" sz="1400">
                <a:solidFill>
                  <a:schemeClr val="dk1"/>
                </a:solidFill>
              </a:rPr>
              <a:t>Ley de igualdad de oportunidades para las personas con discapacidad</a:t>
            </a:r>
            <a:endParaRPr/>
          </a:p>
          <a:p>
            <a:pPr indent="0" lvl="0" marL="0" rtl="0" algn="l">
              <a:lnSpc>
                <a:spcPct val="90000"/>
              </a:lnSpc>
              <a:spcBef>
                <a:spcPts val="1400"/>
              </a:spcBef>
              <a:spcAft>
                <a:spcPts val="0"/>
              </a:spcAft>
              <a:buNone/>
            </a:pPr>
            <a:r>
              <a:rPr lang="es-CR" sz="1400">
                <a:solidFill>
                  <a:schemeClr val="dk1"/>
                </a:solidFill>
              </a:rPr>
              <a:t>Plan Nacional de Desarrollo </a:t>
            </a:r>
            <a:endParaRPr/>
          </a:p>
          <a:p>
            <a:pPr indent="0" lvl="0" marL="0" rtl="0" algn="l">
              <a:lnSpc>
                <a:spcPct val="90000"/>
              </a:lnSpc>
              <a:spcBef>
                <a:spcPts val="1400"/>
              </a:spcBef>
              <a:spcAft>
                <a:spcPts val="0"/>
              </a:spcAft>
              <a:buNone/>
            </a:pPr>
            <a:r>
              <a:rPr lang="es-CR" sz="1400">
                <a:solidFill>
                  <a:schemeClr val="dk1"/>
                </a:solidFill>
              </a:rPr>
              <a:t>Política Nacional en Discapacidad </a:t>
            </a:r>
            <a:endParaRPr/>
          </a:p>
          <a:p>
            <a:pPr indent="0" lvl="0" marL="0" rtl="0" algn="l">
              <a:lnSpc>
                <a:spcPct val="90000"/>
              </a:lnSpc>
              <a:spcBef>
                <a:spcPts val="1400"/>
              </a:spcBef>
              <a:spcAft>
                <a:spcPts val="0"/>
              </a:spcAft>
              <a:buNone/>
            </a:pPr>
            <a:r>
              <a:rPr lang="es-CR" sz="1400">
                <a:solidFill>
                  <a:schemeClr val="dk1"/>
                </a:solidFill>
              </a:rPr>
              <a:t>Convención Interamericana para la Eliminación de Todas las Formas de Discriminación </a:t>
            </a:r>
            <a:endParaRPr/>
          </a:p>
          <a:p>
            <a:pPr indent="0" lvl="0" marL="0" rtl="0" algn="l">
              <a:lnSpc>
                <a:spcPct val="90000"/>
              </a:lnSpc>
              <a:spcBef>
                <a:spcPts val="1400"/>
              </a:spcBef>
              <a:spcAft>
                <a:spcPts val="0"/>
              </a:spcAft>
              <a:buNone/>
            </a:pPr>
            <a:r>
              <a:rPr lang="es-CR" sz="1400">
                <a:solidFill>
                  <a:schemeClr val="dk1"/>
                </a:solidFill>
              </a:rPr>
              <a:t>Ley Pensión Vitalicia para Personas con Parálisis Profunda</a:t>
            </a:r>
            <a:endParaRPr/>
          </a:p>
          <a:p>
            <a:pPr indent="0" lvl="0" marL="0" rtl="0" algn="l">
              <a:lnSpc>
                <a:spcPct val="90000"/>
              </a:lnSpc>
              <a:spcBef>
                <a:spcPts val="1400"/>
              </a:spcBef>
              <a:spcAft>
                <a:spcPts val="0"/>
              </a:spcAft>
              <a:buNone/>
            </a:pPr>
            <a:r>
              <a:rPr lang="es-CR" sz="1400">
                <a:solidFill>
                  <a:schemeClr val="dk1"/>
                </a:solidFill>
              </a:rPr>
              <a:t>Ley del reconocimiento del lenguaje de señas costarricense (LESCO) como lengua materna</a:t>
            </a:r>
            <a:endParaRPr/>
          </a:p>
          <a:p>
            <a:pPr indent="0" lvl="0" marL="0" rtl="0" algn="l">
              <a:lnSpc>
                <a:spcPct val="90000"/>
              </a:lnSpc>
              <a:spcBef>
                <a:spcPts val="1400"/>
              </a:spcBef>
              <a:spcAft>
                <a:spcPts val="0"/>
              </a:spcAft>
              <a:buNone/>
            </a:pPr>
            <a:r>
              <a:rPr lang="es-CR" sz="1400">
                <a:solidFill>
                  <a:schemeClr val="dk1"/>
                </a:solidFill>
              </a:rPr>
              <a:t>Tratado de Marrakech para facilitar el acceso a las obras publicadas a las personas ciegas, con discapacidad visual o con otras dificultades para acceder al texto impreso</a:t>
            </a:r>
            <a:endParaRPr/>
          </a:p>
          <a:p>
            <a:pPr indent="0" lvl="0" marL="0" rtl="0" algn="l">
              <a:lnSpc>
                <a:spcPct val="90000"/>
              </a:lnSpc>
              <a:spcBef>
                <a:spcPts val="1400"/>
              </a:spcBef>
              <a:spcAft>
                <a:spcPts val="0"/>
              </a:spcAft>
              <a:buNone/>
            </a:pPr>
            <a:r>
              <a:rPr lang="es-CR" sz="1400">
                <a:solidFill>
                  <a:schemeClr val="dk1"/>
                </a:solidFill>
              </a:rPr>
              <a:t>Ley de identificación de medicamentos para personas ciegas</a:t>
            </a:r>
            <a:endParaRPr/>
          </a:p>
          <a:p>
            <a:pPr indent="0" lvl="0" marL="0" rtl="0" algn="l">
              <a:lnSpc>
                <a:spcPct val="90000"/>
              </a:lnSpc>
              <a:spcBef>
                <a:spcPts val="1400"/>
              </a:spcBef>
              <a:spcAft>
                <a:spcPts val="0"/>
              </a:spcAft>
              <a:buNone/>
            </a:pPr>
            <a:r>
              <a:rPr lang="es-CR" sz="1400">
                <a:solidFill>
                  <a:schemeClr val="dk1"/>
                </a:solidFill>
              </a:rPr>
              <a:t>Ley Nº 8444 Ley de exoneración de vehículos para personas con discapacidad</a:t>
            </a:r>
            <a:endParaRPr/>
          </a:p>
          <a:p>
            <a:pPr indent="-111760" lvl="0" marL="228600" rtl="0" algn="l">
              <a:lnSpc>
                <a:spcPct val="90000"/>
              </a:lnSpc>
              <a:spcBef>
                <a:spcPts val="1400"/>
              </a:spcBef>
              <a:spcAft>
                <a:spcPts val="0"/>
              </a:spcAft>
              <a:buSzPts val="1120"/>
              <a:buFont typeface="Arial"/>
              <a:buNone/>
            </a:pPr>
            <a:r>
              <a:t/>
            </a:r>
            <a:endParaRPr sz="1400">
              <a:solidFill>
                <a:schemeClr val="dk1"/>
              </a:solidFill>
            </a:endParaRPr>
          </a:p>
          <a:p>
            <a:pPr indent="-111760" lvl="0" marL="228600" rtl="0" algn="l">
              <a:lnSpc>
                <a:spcPct val="90000"/>
              </a:lnSpc>
              <a:spcBef>
                <a:spcPts val="1400"/>
              </a:spcBef>
              <a:spcAft>
                <a:spcPts val="0"/>
              </a:spcAft>
              <a:buSzPts val="1120"/>
              <a:buFont typeface="Arial"/>
              <a:buNone/>
            </a:pPr>
            <a:r>
              <a:t/>
            </a:r>
            <a:endParaRPr sz="1400">
              <a:solidFill>
                <a:schemeClr val="dk1"/>
              </a:solidFill>
            </a:endParaRPr>
          </a:p>
          <a:p>
            <a:pPr indent="-111760" lvl="0" marL="228600" rtl="0" algn="l">
              <a:lnSpc>
                <a:spcPct val="90000"/>
              </a:lnSpc>
              <a:spcBef>
                <a:spcPts val="1400"/>
              </a:spcBef>
              <a:spcAft>
                <a:spcPts val="0"/>
              </a:spcAft>
              <a:buSzPts val="1120"/>
              <a:buFont typeface="Arial"/>
              <a:buNone/>
            </a:pPr>
            <a:r>
              <a:t/>
            </a:r>
            <a:endParaRPr sz="1400">
              <a:solidFill>
                <a:schemeClr val="dk1"/>
              </a:solidFill>
            </a:endParaRPr>
          </a:p>
          <a:p>
            <a:pPr indent="-111760" lvl="0" marL="228600" rtl="0" algn="l">
              <a:lnSpc>
                <a:spcPct val="90000"/>
              </a:lnSpc>
              <a:spcBef>
                <a:spcPts val="1400"/>
              </a:spcBef>
              <a:spcAft>
                <a:spcPts val="0"/>
              </a:spcAft>
              <a:buSzPts val="1120"/>
              <a:buFont typeface="Arial"/>
              <a:buNone/>
            </a:pPr>
            <a:r>
              <a:t/>
            </a:r>
            <a:endParaRPr sz="1400">
              <a:solidFill>
                <a:schemeClr val="dk1"/>
              </a:solidFill>
            </a:endParaRPr>
          </a:p>
          <a:p>
            <a:pPr indent="-111760" lvl="0" marL="228600" rtl="0" algn="l">
              <a:lnSpc>
                <a:spcPct val="90000"/>
              </a:lnSpc>
              <a:spcBef>
                <a:spcPts val="1400"/>
              </a:spcBef>
              <a:spcAft>
                <a:spcPts val="0"/>
              </a:spcAft>
              <a:buSzPts val="1120"/>
              <a:buFont typeface="Arial"/>
              <a:buNone/>
            </a:pPr>
            <a:r>
              <a:t/>
            </a:r>
            <a:endParaRPr sz="1400">
              <a:solidFill>
                <a:schemeClr val="dk1"/>
              </a:solidFill>
            </a:endParaRPr>
          </a:p>
          <a:p>
            <a:pPr indent="-111760" lvl="0" marL="228600" rtl="0" algn="l">
              <a:lnSpc>
                <a:spcPct val="90000"/>
              </a:lnSpc>
              <a:spcBef>
                <a:spcPts val="1400"/>
              </a:spcBef>
              <a:spcAft>
                <a:spcPts val="0"/>
              </a:spcAft>
              <a:buSzPts val="1120"/>
              <a:buFont typeface="Arial"/>
              <a:buNone/>
            </a:pPr>
            <a:r>
              <a:t/>
            </a:r>
            <a:endParaRPr sz="1400">
              <a:solidFill>
                <a:schemeClr val="dk1"/>
              </a:solidFill>
            </a:endParaRPr>
          </a:p>
          <a:p>
            <a:pPr indent="-111760" lvl="0" marL="228600" rtl="0" algn="l">
              <a:lnSpc>
                <a:spcPct val="90000"/>
              </a:lnSpc>
              <a:spcBef>
                <a:spcPts val="1400"/>
              </a:spcBef>
              <a:spcAft>
                <a:spcPts val="0"/>
              </a:spcAft>
              <a:buSzPts val="1120"/>
              <a:buFont typeface="Arial"/>
              <a:buNone/>
            </a:pPr>
            <a:r>
              <a:t/>
            </a:r>
            <a:endParaRPr sz="1400">
              <a:solidFill>
                <a:schemeClr val="dk1"/>
              </a:solidFill>
            </a:endParaRPr>
          </a:p>
          <a:p>
            <a:pPr indent="-111760" lvl="0" marL="228600" rtl="0" algn="l">
              <a:lnSpc>
                <a:spcPct val="90000"/>
              </a:lnSpc>
              <a:spcBef>
                <a:spcPts val="1400"/>
              </a:spcBef>
              <a:spcAft>
                <a:spcPts val="0"/>
              </a:spcAft>
              <a:buSzPts val="1120"/>
              <a:buFont typeface="Arial"/>
              <a:buNone/>
            </a:pPr>
            <a:r>
              <a:t/>
            </a:r>
            <a:endParaRPr sz="1400">
              <a:solidFill>
                <a:schemeClr val="dk1"/>
              </a:solidFill>
            </a:endParaRPr>
          </a:p>
          <a:p>
            <a:pPr indent="-111760" lvl="0" marL="228600" rtl="0" algn="l">
              <a:lnSpc>
                <a:spcPct val="90000"/>
              </a:lnSpc>
              <a:spcBef>
                <a:spcPts val="1400"/>
              </a:spcBef>
              <a:spcAft>
                <a:spcPts val="0"/>
              </a:spcAft>
              <a:buSzPts val="1120"/>
              <a:buFont typeface="Arial"/>
              <a:buNone/>
            </a:pPr>
            <a:r>
              <a:t/>
            </a:r>
            <a:endParaRPr sz="1400">
              <a:solidFill>
                <a:schemeClr val="dk1"/>
              </a:solidFill>
            </a:endParaRPr>
          </a:p>
          <a:p>
            <a:pPr indent="-111760" lvl="0" marL="228600" rtl="0" algn="l">
              <a:lnSpc>
                <a:spcPct val="90000"/>
              </a:lnSpc>
              <a:spcBef>
                <a:spcPts val="1400"/>
              </a:spcBef>
              <a:spcAft>
                <a:spcPts val="0"/>
              </a:spcAft>
              <a:buSzPts val="1120"/>
              <a:buNone/>
            </a:pPr>
            <a:r>
              <a:t/>
            </a:r>
            <a:endParaRPr sz="1400">
              <a:solidFill>
                <a:schemeClr val="dk1"/>
              </a:solidFill>
            </a:endParaRPr>
          </a:p>
        </p:txBody>
      </p:sp>
      <p:sp>
        <p:nvSpPr>
          <p:cNvPr id="252" name="Google Shape;252;p9"/>
          <p:cNvSpPr txBox="1"/>
          <p:nvPr>
            <p:ph idx="4294967295" type="body"/>
          </p:nvPr>
        </p:nvSpPr>
        <p:spPr>
          <a:xfrm>
            <a:off x="3771901" y="1011382"/>
            <a:ext cx="4400124" cy="4862945"/>
          </a:xfrm>
          <a:prstGeom prst="rect">
            <a:avLst/>
          </a:prstGeom>
          <a:noFill/>
          <a:ln>
            <a:noFill/>
          </a:ln>
        </p:spPr>
        <p:txBody>
          <a:bodyPr anchorCtr="0" anchor="t" bIns="45700" lIns="91425" spcFirstLastPara="1" rIns="91425" wrap="square" tIns="45700">
            <a:noAutofit/>
          </a:bodyPr>
          <a:lstStyle/>
          <a:p>
            <a:pPr indent="0" lvl="0" marL="45720" rtl="0" algn="l">
              <a:lnSpc>
                <a:spcPct val="90000"/>
              </a:lnSpc>
              <a:spcBef>
                <a:spcPts val="0"/>
              </a:spcBef>
              <a:spcAft>
                <a:spcPts val="0"/>
              </a:spcAft>
              <a:buSzPts val="1120"/>
              <a:buNone/>
            </a:pPr>
            <a:r>
              <a:rPr lang="es-CR" sz="1400">
                <a:solidFill>
                  <a:schemeClr val="dk1"/>
                </a:solidFill>
              </a:rPr>
              <a:t>Programa de Acción de la Década de las personas con Discapacidad de la OEA</a:t>
            </a:r>
            <a:endParaRPr/>
          </a:p>
          <a:p>
            <a:pPr indent="0" lvl="0" marL="45720" rtl="0" algn="l">
              <a:lnSpc>
                <a:spcPct val="90000"/>
              </a:lnSpc>
              <a:spcBef>
                <a:spcPts val="1400"/>
              </a:spcBef>
              <a:spcAft>
                <a:spcPts val="0"/>
              </a:spcAft>
              <a:buSzPts val="1120"/>
              <a:buNone/>
            </a:pPr>
            <a:r>
              <a:rPr lang="es-CR" sz="1400">
                <a:solidFill>
                  <a:schemeClr val="dk1"/>
                </a:solidFill>
              </a:rPr>
              <a:t>Ley para asegurar, en los espectáculos públicos, espacios exclusivos para personas con discapacidad</a:t>
            </a:r>
            <a:endParaRPr/>
          </a:p>
          <a:p>
            <a:pPr indent="0" lvl="0" marL="45720" rtl="0" algn="l">
              <a:lnSpc>
                <a:spcPct val="90000"/>
              </a:lnSpc>
              <a:spcBef>
                <a:spcPts val="1400"/>
              </a:spcBef>
              <a:spcAft>
                <a:spcPts val="0"/>
              </a:spcAft>
              <a:buSzPts val="1120"/>
              <a:buNone/>
            </a:pPr>
            <a:r>
              <a:rPr lang="es-CR" sz="1400">
                <a:solidFill>
                  <a:schemeClr val="dk1"/>
                </a:solidFill>
              </a:rPr>
              <a:t>Convención de los Derechos de los Niños</a:t>
            </a:r>
            <a:endParaRPr/>
          </a:p>
          <a:p>
            <a:pPr indent="0" lvl="0" marL="45720" rtl="0" algn="l">
              <a:lnSpc>
                <a:spcPct val="90000"/>
              </a:lnSpc>
              <a:spcBef>
                <a:spcPts val="1400"/>
              </a:spcBef>
              <a:spcAft>
                <a:spcPts val="0"/>
              </a:spcAft>
              <a:buSzPts val="1120"/>
              <a:buNone/>
            </a:pPr>
            <a:r>
              <a:rPr lang="es-CR" sz="1400">
                <a:solidFill>
                  <a:schemeClr val="dk1"/>
                </a:solidFill>
              </a:rPr>
              <a:t>Convención Iberoamericana de Derecho de los Jóvenes</a:t>
            </a:r>
            <a:endParaRPr/>
          </a:p>
          <a:p>
            <a:pPr indent="0" lvl="0" marL="45720" rtl="0" algn="l">
              <a:lnSpc>
                <a:spcPct val="90000"/>
              </a:lnSpc>
              <a:spcBef>
                <a:spcPts val="1400"/>
              </a:spcBef>
              <a:spcAft>
                <a:spcPts val="0"/>
              </a:spcAft>
              <a:buSzPts val="1120"/>
              <a:buNone/>
            </a:pPr>
            <a:r>
              <a:rPr lang="es-CR" sz="1400">
                <a:solidFill>
                  <a:schemeClr val="dk1"/>
                </a:solidFill>
              </a:rPr>
              <a:t>Objetivos de Desarrollo Sostenible</a:t>
            </a:r>
            <a:endParaRPr/>
          </a:p>
          <a:p>
            <a:pPr indent="0" lvl="0" marL="45720" rtl="0" algn="l">
              <a:lnSpc>
                <a:spcPct val="90000"/>
              </a:lnSpc>
              <a:spcBef>
                <a:spcPts val="1400"/>
              </a:spcBef>
              <a:spcAft>
                <a:spcPts val="0"/>
              </a:spcAft>
              <a:buSzPts val="1120"/>
              <a:buNone/>
            </a:pPr>
            <a:r>
              <a:rPr lang="es-CR" sz="1400">
                <a:solidFill>
                  <a:schemeClr val="dk1"/>
                </a:solidFill>
              </a:rPr>
              <a:t>Declaración Universal de los Derechos Humanos</a:t>
            </a:r>
            <a:endParaRPr/>
          </a:p>
          <a:p>
            <a:pPr indent="0" lvl="0" marL="45720" rtl="0" algn="l">
              <a:lnSpc>
                <a:spcPct val="90000"/>
              </a:lnSpc>
              <a:spcBef>
                <a:spcPts val="1400"/>
              </a:spcBef>
              <a:spcAft>
                <a:spcPts val="0"/>
              </a:spcAft>
              <a:buSzPts val="1120"/>
              <a:buNone/>
            </a:pPr>
            <a:r>
              <a:rPr lang="es-CR" sz="1400">
                <a:solidFill>
                  <a:schemeClr val="dk1"/>
                </a:solidFill>
              </a:rPr>
              <a:t>Ley de inclusión y protección laboral de las personas con discapacidad en el sector público</a:t>
            </a:r>
            <a:endParaRPr/>
          </a:p>
          <a:p>
            <a:pPr indent="0" lvl="0" marL="45720" rtl="0" algn="l">
              <a:lnSpc>
                <a:spcPct val="90000"/>
              </a:lnSpc>
              <a:spcBef>
                <a:spcPts val="1400"/>
              </a:spcBef>
              <a:spcAft>
                <a:spcPts val="0"/>
              </a:spcAft>
              <a:buSzPts val="1120"/>
              <a:buNone/>
            </a:pPr>
            <a:r>
              <a:rPr lang="es-CR" sz="1400">
                <a:solidFill>
                  <a:schemeClr val="dk1"/>
                </a:solidFill>
              </a:rPr>
              <a:t>Recomendaciones de los comités de las Convenciones de la OEA y la ONU sobre personas con discapacidad</a:t>
            </a:r>
            <a:endParaRPr/>
          </a:p>
          <a:p>
            <a:pPr indent="0" lvl="0" marL="45720" rtl="0" algn="l">
              <a:lnSpc>
                <a:spcPct val="90000"/>
              </a:lnSpc>
              <a:spcBef>
                <a:spcPts val="1400"/>
              </a:spcBef>
              <a:spcAft>
                <a:spcPts val="0"/>
              </a:spcAft>
              <a:buSzPts val="1120"/>
              <a:buNone/>
            </a:pPr>
            <a:r>
              <a:rPr lang="es-CR" sz="1400">
                <a:solidFill>
                  <a:schemeClr val="dk1"/>
                </a:solidFill>
              </a:rPr>
              <a:t> Ley del sistema Financiero Nacional para la Vivienda y Creación del BAHNVI</a:t>
            </a:r>
            <a:endParaRPr/>
          </a:p>
          <a:p>
            <a:pPr indent="0" lvl="0" marL="45720" rtl="0" algn="l">
              <a:lnSpc>
                <a:spcPct val="90000"/>
              </a:lnSpc>
              <a:spcBef>
                <a:spcPts val="1400"/>
              </a:spcBef>
              <a:spcAft>
                <a:spcPts val="0"/>
              </a:spcAft>
              <a:buSzPts val="1120"/>
              <a:buNone/>
            </a:pPr>
            <a:r>
              <a:rPr lang="es-CR" sz="1400">
                <a:solidFill>
                  <a:schemeClr val="dk1"/>
                </a:solidFill>
              </a:rPr>
              <a:t>Ley sobre el Impuesto a la Renta e Incentivo en favor de los empleadores que contraten personas con discapacidad</a:t>
            </a:r>
            <a:endParaRPr/>
          </a:p>
          <a:p>
            <a:pPr indent="0" lvl="0" marL="45720" rtl="0" algn="l">
              <a:lnSpc>
                <a:spcPct val="90000"/>
              </a:lnSpc>
              <a:spcBef>
                <a:spcPts val="1400"/>
              </a:spcBef>
              <a:spcAft>
                <a:spcPts val="0"/>
              </a:spcAft>
              <a:buSzPts val="1120"/>
              <a:buNone/>
            </a:pPr>
            <a:r>
              <a:rPr lang="es-CR" sz="1400">
                <a:solidFill>
                  <a:schemeClr val="dk1"/>
                </a:solidFill>
              </a:rPr>
              <a:t>Código de Familia</a:t>
            </a:r>
            <a:endParaRPr/>
          </a:p>
          <a:p>
            <a:pPr indent="0" lvl="0" marL="45720" rtl="0" algn="l">
              <a:lnSpc>
                <a:spcPct val="90000"/>
              </a:lnSpc>
              <a:spcBef>
                <a:spcPts val="1400"/>
              </a:spcBef>
              <a:spcAft>
                <a:spcPts val="0"/>
              </a:spcAft>
              <a:buSzPts val="1120"/>
              <a:buNone/>
            </a:pPr>
            <a:r>
              <a:rPr lang="es-CR" sz="1400">
                <a:solidFill>
                  <a:schemeClr val="dk1"/>
                </a:solidFill>
              </a:rPr>
              <a:t>Código Penal</a:t>
            </a:r>
            <a:endParaRPr/>
          </a:p>
          <a:p>
            <a:pPr indent="0" lvl="0" marL="45720" rtl="0" algn="l">
              <a:lnSpc>
                <a:spcPct val="90000"/>
              </a:lnSpc>
              <a:spcBef>
                <a:spcPts val="1400"/>
              </a:spcBef>
              <a:spcAft>
                <a:spcPts val="0"/>
              </a:spcAft>
              <a:buSzPts val="1120"/>
              <a:buNone/>
            </a:pPr>
            <a:r>
              <a:t/>
            </a:r>
            <a:endParaRPr sz="1400">
              <a:solidFill>
                <a:schemeClr val="dk1"/>
              </a:solidFill>
            </a:endParaRPr>
          </a:p>
          <a:p>
            <a:pPr indent="0" lvl="0" marL="45720" rtl="0" algn="l">
              <a:lnSpc>
                <a:spcPct val="90000"/>
              </a:lnSpc>
              <a:spcBef>
                <a:spcPts val="1400"/>
              </a:spcBef>
              <a:spcAft>
                <a:spcPts val="0"/>
              </a:spcAft>
              <a:buSzPts val="1120"/>
              <a:buNone/>
            </a:pPr>
            <a:r>
              <a:t/>
            </a:r>
            <a:endParaRPr sz="1400">
              <a:solidFill>
                <a:schemeClr val="dk1"/>
              </a:solidFill>
            </a:endParaRPr>
          </a:p>
          <a:p>
            <a:pPr indent="0" lvl="0" marL="45720" rtl="0" algn="l">
              <a:lnSpc>
                <a:spcPct val="90000"/>
              </a:lnSpc>
              <a:spcBef>
                <a:spcPts val="1400"/>
              </a:spcBef>
              <a:spcAft>
                <a:spcPts val="0"/>
              </a:spcAft>
              <a:buSzPts val="1120"/>
              <a:buNone/>
            </a:pPr>
            <a:r>
              <a:t/>
            </a:r>
            <a:endParaRPr sz="1400">
              <a:solidFill>
                <a:schemeClr val="dk1"/>
              </a:solidFill>
            </a:endParaRPr>
          </a:p>
          <a:p>
            <a:pPr indent="0" lvl="0" marL="45720" rtl="0" algn="l">
              <a:lnSpc>
                <a:spcPct val="90000"/>
              </a:lnSpc>
              <a:spcBef>
                <a:spcPts val="1400"/>
              </a:spcBef>
              <a:spcAft>
                <a:spcPts val="0"/>
              </a:spcAft>
              <a:buSzPts val="1120"/>
              <a:buNone/>
            </a:pPr>
            <a:r>
              <a:t/>
            </a:r>
            <a:endParaRPr sz="1400">
              <a:solidFill>
                <a:schemeClr val="dk1"/>
              </a:solidFill>
            </a:endParaRPr>
          </a:p>
        </p:txBody>
      </p:sp>
      <p:sp>
        <p:nvSpPr>
          <p:cNvPr id="253" name="Google Shape;253;p9"/>
          <p:cNvSpPr txBox="1"/>
          <p:nvPr/>
        </p:nvSpPr>
        <p:spPr>
          <a:xfrm>
            <a:off x="8172024" y="1011381"/>
            <a:ext cx="3902927" cy="5846619"/>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chemeClr val="accent1"/>
              </a:buClr>
              <a:buSzPts val="1400"/>
              <a:buFont typeface="Twentieth Century"/>
              <a:buNone/>
            </a:pPr>
            <a:r>
              <a:rPr b="0" i="0" lang="es-CR" sz="1400" u="none" cap="none" strike="noStrike">
                <a:solidFill>
                  <a:schemeClr val="dk1"/>
                </a:solidFill>
                <a:latin typeface="Corbel"/>
                <a:ea typeface="Corbel"/>
                <a:cs typeface="Corbel"/>
                <a:sym typeface="Corbel"/>
              </a:rPr>
              <a:t>Ley para el financiamiento y desarrollo de equipos de apoyo para la formación de estudiantes con discapacidad matriculados en III y IV ciclos de educación regular y de los servicios de III y VI ciclos de educación especial</a:t>
            </a:r>
            <a:endParaRPr/>
          </a:p>
          <a:p>
            <a:pPr indent="0" lvl="0" marL="0" marR="0" rtl="0" algn="l">
              <a:lnSpc>
                <a:spcPct val="90000"/>
              </a:lnSpc>
              <a:spcBef>
                <a:spcPts val="1400"/>
              </a:spcBef>
              <a:spcAft>
                <a:spcPts val="0"/>
              </a:spcAft>
              <a:buClr>
                <a:schemeClr val="accent1"/>
              </a:buClr>
              <a:buSzPts val="1400"/>
              <a:buFont typeface="Twentieth Century"/>
              <a:buNone/>
            </a:pPr>
            <a:r>
              <a:rPr b="0" i="0" lang="es-CR" sz="1400" u="none" cap="none" strike="noStrike">
                <a:solidFill>
                  <a:schemeClr val="dk1"/>
                </a:solidFill>
                <a:latin typeface="Corbel"/>
                <a:ea typeface="Corbel"/>
                <a:cs typeface="Corbel"/>
                <a:sym typeface="Corbel"/>
              </a:rPr>
              <a:t>Ley Constitutiva de la Caja Costarricense del Seguro Social</a:t>
            </a:r>
            <a:endParaRPr/>
          </a:p>
          <a:p>
            <a:pPr indent="0" lvl="0" marL="0" marR="0" rtl="0" algn="l">
              <a:lnSpc>
                <a:spcPct val="90000"/>
              </a:lnSpc>
              <a:spcBef>
                <a:spcPts val="1400"/>
              </a:spcBef>
              <a:spcAft>
                <a:spcPts val="0"/>
              </a:spcAft>
              <a:buClr>
                <a:schemeClr val="accent1"/>
              </a:buClr>
              <a:buSzPts val="1400"/>
              <a:buFont typeface="Twentieth Century"/>
              <a:buNone/>
            </a:pPr>
            <a:r>
              <a:rPr b="0" i="0" lang="es-CR" sz="1400" u="none" cap="none" strike="noStrike">
                <a:solidFill>
                  <a:schemeClr val="dk1"/>
                </a:solidFill>
                <a:latin typeface="Corbel"/>
                <a:ea typeface="Corbel"/>
                <a:cs typeface="Corbel"/>
                <a:sym typeface="Corbel"/>
              </a:rPr>
              <a:t>Código de la Niñez y la adolescencia</a:t>
            </a:r>
            <a:endParaRPr/>
          </a:p>
          <a:p>
            <a:pPr indent="0" lvl="0" marL="0" marR="0" rtl="0" algn="l">
              <a:lnSpc>
                <a:spcPct val="90000"/>
              </a:lnSpc>
              <a:spcBef>
                <a:spcPts val="1400"/>
              </a:spcBef>
              <a:spcAft>
                <a:spcPts val="0"/>
              </a:spcAft>
              <a:buClr>
                <a:schemeClr val="accent1"/>
              </a:buClr>
              <a:buSzPts val="1400"/>
              <a:buFont typeface="Twentieth Century"/>
              <a:buNone/>
            </a:pPr>
            <a:r>
              <a:rPr b="0" i="0" lang="es-CR" sz="1400" u="none" cap="none" strike="noStrike">
                <a:solidFill>
                  <a:schemeClr val="dk1"/>
                </a:solidFill>
                <a:latin typeface="Corbel"/>
                <a:ea typeface="Corbel"/>
                <a:cs typeface="Corbel"/>
                <a:sym typeface="Corbel"/>
              </a:rPr>
              <a:t>Requerimientos de las principales organizaciones no gubernamentales</a:t>
            </a:r>
            <a:endParaRPr/>
          </a:p>
          <a:p>
            <a:pPr indent="0" lvl="0" marL="0" marR="0" rtl="0" algn="l">
              <a:lnSpc>
                <a:spcPct val="90000"/>
              </a:lnSpc>
              <a:spcBef>
                <a:spcPts val="1400"/>
              </a:spcBef>
              <a:spcAft>
                <a:spcPts val="0"/>
              </a:spcAft>
              <a:buClr>
                <a:schemeClr val="accent1"/>
              </a:buClr>
              <a:buSzPts val="1400"/>
              <a:buFont typeface="Twentieth Century"/>
              <a:buNone/>
            </a:pPr>
            <a:r>
              <a:rPr b="0" i="0" lang="es-CR" sz="1400" u="none" cap="none" strike="noStrike">
                <a:solidFill>
                  <a:schemeClr val="dk1"/>
                </a:solidFill>
                <a:latin typeface="Corbel"/>
                <a:ea typeface="Corbel"/>
                <a:cs typeface="Corbel"/>
                <a:sym typeface="Corbel"/>
              </a:rPr>
              <a:t>Las Directrices para la Presentación de los Informes Indicados en los incisos tercero y cuarto del artículo seis de la Ley Convención Interamericana para la Eliminación de Todas las Formas de Discriminación para las personas con Discapacidad (Ley 7948).</a:t>
            </a:r>
            <a:endParaRPr/>
          </a:p>
          <a:p>
            <a:pPr indent="0" lvl="0" marL="0" marR="0" rtl="0" algn="l">
              <a:lnSpc>
                <a:spcPct val="90000"/>
              </a:lnSpc>
              <a:spcBef>
                <a:spcPts val="1400"/>
              </a:spcBef>
              <a:spcAft>
                <a:spcPts val="0"/>
              </a:spcAft>
              <a:buClr>
                <a:schemeClr val="accent1"/>
              </a:buClr>
              <a:buSzPts val="1400"/>
              <a:buFont typeface="Twentieth Century"/>
              <a:buNone/>
            </a:pPr>
            <a:r>
              <a:rPr b="0" i="0" lang="es-CR" sz="1400" u="none" cap="none" strike="noStrike">
                <a:solidFill>
                  <a:schemeClr val="dk1"/>
                </a:solidFill>
                <a:latin typeface="Corbel"/>
                <a:ea typeface="Corbel"/>
                <a:cs typeface="Corbel"/>
                <a:sym typeface="Corbel"/>
              </a:rPr>
              <a:t>Reforma de los Artículos del Código Municipal. Ley 7794 del 30 de abril del 1998 para la creación de las comisiones municipales de discapacidad (número 8882).</a:t>
            </a:r>
            <a:endParaRPr/>
          </a:p>
          <a:p>
            <a:pPr indent="0" lvl="0" marL="0" marR="0" rtl="0" algn="l">
              <a:lnSpc>
                <a:spcPct val="90000"/>
              </a:lnSpc>
              <a:spcBef>
                <a:spcPts val="1400"/>
              </a:spcBef>
              <a:spcAft>
                <a:spcPts val="0"/>
              </a:spcAft>
              <a:buClr>
                <a:schemeClr val="accent1"/>
              </a:buClr>
              <a:buSzPts val="1400"/>
              <a:buFont typeface="Twentieth Century"/>
              <a:buNone/>
            </a:pPr>
            <a:r>
              <a:rPr b="0" i="0" lang="es-CR" sz="1400" u="none" cap="none" strike="noStrike">
                <a:solidFill>
                  <a:schemeClr val="dk1"/>
                </a:solidFill>
                <a:latin typeface="Corbel"/>
                <a:ea typeface="Corbel"/>
                <a:cs typeface="Corbel"/>
                <a:sym typeface="Corbel"/>
              </a:rPr>
              <a:t> Las Directrices relativas el documento específico sobre la Convención (Ley 8661) que deben presentar los estados parte dictado el artículo 35 de la Convención</a:t>
            </a:r>
            <a:endParaRPr/>
          </a:p>
          <a:p>
            <a:pPr indent="0" lvl="0" marL="0" marR="0" rtl="0" algn="l">
              <a:lnSpc>
                <a:spcPct val="90000"/>
              </a:lnSpc>
              <a:spcBef>
                <a:spcPts val="1400"/>
              </a:spcBef>
              <a:spcAft>
                <a:spcPts val="0"/>
              </a:spcAft>
              <a:buClr>
                <a:schemeClr val="accent1"/>
              </a:buClr>
              <a:buSzPts val="1400"/>
              <a:buFont typeface="Twentieth Century"/>
              <a:buNone/>
            </a:pPr>
            <a:r>
              <a:t/>
            </a:r>
            <a:endParaRPr b="0" i="0" sz="1400" u="none" cap="none" strike="noStrike">
              <a:solidFill>
                <a:schemeClr val="dk1"/>
              </a:solidFill>
              <a:latin typeface="Corbel"/>
              <a:ea typeface="Corbel"/>
              <a:cs typeface="Corbel"/>
              <a:sym typeface="Corbel"/>
            </a:endParaRPr>
          </a:p>
          <a:p>
            <a:pPr indent="0" lvl="0" marL="0" marR="0" rtl="0" algn="l">
              <a:lnSpc>
                <a:spcPct val="90000"/>
              </a:lnSpc>
              <a:spcBef>
                <a:spcPts val="1400"/>
              </a:spcBef>
              <a:spcAft>
                <a:spcPts val="0"/>
              </a:spcAft>
              <a:buClr>
                <a:schemeClr val="accent1"/>
              </a:buClr>
              <a:buSzPts val="1400"/>
              <a:buFont typeface="Twentieth Century"/>
              <a:buNone/>
            </a:pPr>
            <a:r>
              <a:t/>
            </a:r>
            <a:endParaRPr b="0" i="0" sz="1400" u="none" cap="none" strike="noStrike">
              <a:solidFill>
                <a:schemeClr val="dk1"/>
              </a:solidFill>
              <a:latin typeface="Corbel"/>
              <a:ea typeface="Corbel"/>
              <a:cs typeface="Corbel"/>
              <a:sym typeface="Corbel"/>
            </a:endParaRPr>
          </a:p>
          <a:p>
            <a:pPr indent="0" lvl="0" marL="0" marR="0" rtl="0" algn="l">
              <a:lnSpc>
                <a:spcPct val="90000"/>
              </a:lnSpc>
              <a:spcBef>
                <a:spcPts val="1400"/>
              </a:spcBef>
              <a:spcAft>
                <a:spcPts val="0"/>
              </a:spcAft>
              <a:buClr>
                <a:schemeClr val="accent1"/>
              </a:buClr>
              <a:buSzPts val="1400"/>
              <a:buFont typeface="Twentieth Century"/>
              <a:buNone/>
            </a:pPr>
            <a:r>
              <a:t/>
            </a:r>
            <a:endParaRPr b="0" i="0" sz="1400" u="none" cap="none" strike="noStrike">
              <a:solidFill>
                <a:schemeClr val="dk1"/>
              </a:solidFill>
              <a:latin typeface="Corbel"/>
              <a:ea typeface="Corbel"/>
              <a:cs typeface="Corbel"/>
              <a:sym typeface="Corbel"/>
            </a:endParaRPr>
          </a:p>
          <a:p>
            <a:pPr indent="0" lvl="0" marL="0" marR="0" rtl="0" algn="l">
              <a:lnSpc>
                <a:spcPct val="90000"/>
              </a:lnSpc>
              <a:spcBef>
                <a:spcPts val="1400"/>
              </a:spcBef>
              <a:spcAft>
                <a:spcPts val="0"/>
              </a:spcAft>
              <a:buClr>
                <a:schemeClr val="accent1"/>
              </a:buClr>
              <a:buSzPts val="1400"/>
              <a:buFont typeface="Twentieth Century"/>
              <a:buNone/>
            </a:pPr>
            <a:r>
              <a:t/>
            </a:r>
            <a:endParaRPr b="0" i="0" sz="1400" u="none" cap="none" strike="noStrike">
              <a:solidFill>
                <a:schemeClr val="dk1"/>
              </a:solidFill>
              <a:latin typeface="Corbel"/>
              <a:ea typeface="Corbel"/>
              <a:cs typeface="Corbel"/>
              <a:sym typeface="Corbel"/>
            </a:endParaRPr>
          </a:p>
          <a:p>
            <a:pPr indent="0" lvl="0" marL="0" marR="0" rtl="0" algn="l">
              <a:lnSpc>
                <a:spcPct val="90000"/>
              </a:lnSpc>
              <a:spcBef>
                <a:spcPts val="1400"/>
              </a:spcBef>
              <a:spcAft>
                <a:spcPts val="0"/>
              </a:spcAft>
              <a:buClr>
                <a:schemeClr val="accent1"/>
              </a:buClr>
              <a:buSzPts val="1400"/>
              <a:buFont typeface="Twentieth Century"/>
              <a:buNone/>
            </a:pPr>
            <a:r>
              <a:t/>
            </a:r>
            <a:endParaRPr b="0" i="0" sz="1400" u="none" cap="none" strike="noStrike">
              <a:solidFill>
                <a:schemeClr val="dk1"/>
              </a:solidFill>
              <a:latin typeface="Corbel"/>
              <a:ea typeface="Corbel"/>
              <a:cs typeface="Corbel"/>
              <a:sym typeface="Corbel"/>
            </a:endParaRPr>
          </a:p>
          <a:p>
            <a:pPr indent="0" lvl="0" marL="0" marR="0" rtl="0" algn="l">
              <a:lnSpc>
                <a:spcPct val="90000"/>
              </a:lnSpc>
              <a:spcBef>
                <a:spcPts val="1400"/>
              </a:spcBef>
              <a:spcAft>
                <a:spcPts val="0"/>
              </a:spcAft>
              <a:buClr>
                <a:schemeClr val="accent1"/>
              </a:buClr>
              <a:buSzPts val="1400"/>
              <a:buFont typeface="Twentieth Century"/>
              <a:buNone/>
            </a:pPr>
            <a:r>
              <a:t/>
            </a:r>
            <a:endParaRPr b="0" i="0" sz="1400" u="none" cap="none" strike="noStrike">
              <a:solidFill>
                <a:schemeClr val="dk1"/>
              </a:solidFill>
              <a:latin typeface="Corbel"/>
              <a:ea typeface="Corbel"/>
              <a:cs typeface="Corbel"/>
              <a:sym typeface="Corbel"/>
            </a:endParaRPr>
          </a:p>
          <a:p>
            <a:pPr indent="0" lvl="0" marL="0" marR="0" rtl="0" algn="l">
              <a:lnSpc>
                <a:spcPct val="90000"/>
              </a:lnSpc>
              <a:spcBef>
                <a:spcPts val="1400"/>
              </a:spcBef>
              <a:spcAft>
                <a:spcPts val="0"/>
              </a:spcAft>
              <a:buClr>
                <a:schemeClr val="accent1"/>
              </a:buClr>
              <a:buSzPts val="1400"/>
              <a:buFont typeface="Twentieth Century"/>
              <a:buNone/>
            </a:pPr>
            <a:r>
              <a:t/>
            </a:r>
            <a:endParaRPr b="0" i="0" sz="1400" u="none" cap="none" strike="noStrike">
              <a:solidFill>
                <a:schemeClr val="dk1"/>
              </a:solidFill>
              <a:latin typeface="Corbel"/>
              <a:ea typeface="Corbel"/>
              <a:cs typeface="Corbel"/>
              <a:sym typeface="Corbel"/>
            </a:endParaRPr>
          </a:p>
          <a:p>
            <a:pPr indent="0" lvl="0" marL="0" marR="0" rtl="0" algn="l">
              <a:lnSpc>
                <a:spcPct val="90000"/>
              </a:lnSpc>
              <a:spcBef>
                <a:spcPts val="1400"/>
              </a:spcBef>
              <a:spcAft>
                <a:spcPts val="0"/>
              </a:spcAft>
              <a:buClr>
                <a:schemeClr val="accent1"/>
              </a:buClr>
              <a:buSzPts val="1400"/>
              <a:buFont typeface="Twentieth Century"/>
              <a:buNone/>
            </a:pPr>
            <a:r>
              <a:t/>
            </a:r>
            <a:endParaRPr b="0" i="0" sz="1400" u="none" cap="none" strike="noStrike">
              <a:solidFill>
                <a:schemeClr val="dk1"/>
              </a:solidFill>
              <a:latin typeface="Corbel"/>
              <a:ea typeface="Corbel"/>
              <a:cs typeface="Corbel"/>
              <a:sym typeface="Corbel"/>
            </a:endParaRPr>
          </a:p>
          <a:p>
            <a:pPr indent="0" lvl="0" marL="0" marR="0" rtl="0" algn="l">
              <a:lnSpc>
                <a:spcPct val="90000"/>
              </a:lnSpc>
              <a:spcBef>
                <a:spcPts val="1400"/>
              </a:spcBef>
              <a:spcAft>
                <a:spcPts val="0"/>
              </a:spcAft>
              <a:buClr>
                <a:schemeClr val="accent1"/>
              </a:buClr>
              <a:buSzPts val="1400"/>
              <a:buFont typeface="Twentieth Century"/>
              <a:buNone/>
            </a:pPr>
            <a:r>
              <a:t/>
            </a:r>
            <a:endParaRPr b="0" i="0" sz="1400" u="none" cap="none" strike="noStrike">
              <a:solidFill>
                <a:schemeClr val="dk1"/>
              </a:solidFill>
              <a:latin typeface="Corbel"/>
              <a:ea typeface="Corbel"/>
              <a:cs typeface="Corbel"/>
              <a:sym typeface="Corbel"/>
            </a:endParaRPr>
          </a:p>
        </p:txBody>
      </p:sp>
      <p:sp>
        <p:nvSpPr>
          <p:cNvPr id="254" name="Google Shape;254;p9"/>
          <p:cNvSpPr txBox="1"/>
          <p:nvPr>
            <p:ph idx="4294967295" type="title"/>
          </p:nvPr>
        </p:nvSpPr>
        <p:spPr>
          <a:xfrm>
            <a:off x="242700" y="249375"/>
            <a:ext cx="117066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orbel"/>
              <a:buNone/>
            </a:pPr>
            <a:r>
              <a:rPr b="1" lang="es-CR">
                <a:solidFill>
                  <a:srgbClr val="345D7E"/>
                </a:solidFill>
                <a:latin typeface="Poppins"/>
                <a:ea typeface="Poppins"/>
                <a:cs typeface="Poppins"/>
                <a:sym typeface="Poppins"/>
              </a:rPr>
              <a:t>Legislación revisada</a:t>
            </a:r>
            <a:endParaRPr b="1">
              <a:solidFill>
                <a:srgbClr val="345D7E"/>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pic>
        <p:nvPicPr>
          <p:cNvPr id="260" name="Google Shape;260;g6f6623c252_1_539"/>
          <p:cNvPicPr preferRelativeResize="0"/>
          <p:nvPr/>
        </p:nvPicPr>
        <p:blipFill rotWithShape="1">
          <a:blip r:embed="rId3">
            <a:alphaModFix amt="18000"/>
          </a:blip>
          <a:srcRect b="0" l="20489" r="0" t="0"/>
          <a:stretch/>
        </p:blipFill>
        <p:spPr>
          <a:xfrm rot="10800000">
            <a:off x="7042801" y="0"/>
            <a:ext cx="5149195" cy="6858005"/>
          </a:xfrm>
          <a:prstGeom prst="rect">
            <a:avLst/>
          </a:prstGeom>
          <a:noFill/>
          <a:ln>
            <a:noFill/>
          </a:ln>
        </p:spPr>
      </p:pic>
      <p:sp>
        <p:nvSpPr>
          <p:cNvPr id="261" name="Google Shape;261;g6f6623c252_1_539"/>
          <p:cNvSpPr txBox="1"/>
          <p:nvPr>
            <p:ph idx="4294967295" type="body"/>
          </p:nvPr>
        </p:nvSpPr>
        <p:spPr>
          <a:xfrm>
            <a:off x="0" y="1011382"/>
            <a:ext cx="3903000" cy="4585800"/>
          </a:xfrm>
          <a:prstGeom prst="rect">
            <a:avLst/>
          </a:prstGeom>
          <a:noFill/>
          <a:ln>
            <a:noFill/>
          </a:ln>
        </p:spPr>
        <p:txBody>
          <a:bodyPr anchorCtr="0" anchor="t" bIns="45700" lIns="91425" spcFirstLastPara="1" rIns="91425" wrap="square" tIns="45700">
            <a:noAutofit/>
          </a:bodyPr>
          <a:lstStyle/>
          <a:p>
            <a:pPr indent="-182880" lvl="0" marL="228600" rtl="0" algn="l">
              <a:lnSpc>
                <a:spcPct val="90000"/>
              </a:lnSpc>
              <a:spcBef>
                <a:spcPts val="0"/>
              </a:spcBef>
              <a:spcAft>
                <a:spcPts val="0"/>
              </a:spcAft>
              <a:buSzPts val="1120"/>
              <a:buFont typeface="Arial"/>
              <a:buChar char="•"/>
            </a:pPr>
            <a:r>
              <a:rPr lang="es-CR" sz="1400">
                <a:solidFill>
                  <a:schemeClr val="dk1"/>
                </a:solidFill>
              </a:rPr>
              <a:t>Convención sobre los derechos de las personas con Discapacidad</a:t>
            </a:r>
            <a:endParaRPr/>
          </a:p>
          <a:p>
            <a:pPr indent="-182880" lvl="0" marL="228600" rtl="0" algn="l">
              <a:lnSpc>
                <a:spcPct val="90000"/>
              </a:lnSpc>
              <a:spcBef>
                <a:spcPts val="1400"/>
              </a:spcBef>
              <a:spcAft>
                <a:spcPts val="0"/>
              </a:spcAft>
              <a:buSzPts val="1120"/>
              <a:buFont typeface="Arial"/>
              <a:buChar char="•"/>
            </a:pPr>
            <a:r>
              <a:rPr lang="es-CR" sz="1400">
                <a:solidFill>
                  <a:schemeClr val="dk1"/>
                </a:solidFill>
              </a:rPr>
              <a:t>Ley de igualdad de oportunidades para las personas con discapacidad</a:t>
            </a:r>
            <a:endParaRPr/>
          </a:p>
          <a:p>
            <a:pPr indent="-182880" lvl="0" marL="228600" rtl="0" algn="l">
              <a:lnSpc>
                <a:spcPct val="90000"/>
              </a:lnSpc>
              <a:spcBef>
                <a:spcPts val="1400"/>
              </a:spcBef>
              <a:spcAft>
                <a:spcPts val="0"/>
              </a:spcAft>
              <a:buSzPts val="1120"/>
              <a:buFont typeface="Arial"/>
              <a:buChar char="•"/>
            </a:pPr>
            <a:r>
              <a:rPr lang="es-CR" sz="1400">
                <a:solidFill>
                  <a:schemeClr val="dk1"/>
                </a:solidFill>
              </a:rPr>
              <a:t>Plan Nacional de Desarrollo </a:t>
            </a:r>
            <a:endParaRPr/>
          </a:p>
          <a:p>
            <a:pPr indent="-182880" lvl="0" marL="228600" rtl="0" algn="l">
              <a:lnSpc>
                <a:spcPct val="90000"/>
              </a:lnSpc>
              <a:spcBef>
                <a:spcPts val="1400"/>
              </a:spcBef>
              <a:spcAft>
                <a:spcPts val="0"/>
              </a:spcAft>
              <a:buSzPts val="1120"/>
              <a:buFont typeface="Arial"/>
              <a:buChar char="•"/>
            </a:pPr>
            <a:r>
              <a:rPr lang="es-CR" sz="1400">
                <a:solidFill>
                  <a:schemeClr val="dk1"/>
                </a:solidFill>
              </a:rPr>
              <a:t>Política Nacional en Discapacidad </a:t>
            </a:r>
            <a:endParaRPr/>
          </a:p>
          <a:p>
            <a:pPr indent="-182880" lvl="0" marL="228600" rtl="0" algn="l">
              <a:lnSpc>
                <a:spcPct val="90000"/>
              </a:lnSpc>
              <a:spcBef>
                <a:spcPts val="1400"/>
              </a:spcBef>
              <a:spcAft>
                <a:spcPts val="0"/>
              </a:spcAft>
              <a:buSzPts val="1120"/>
              <a:buFont typeface="Arial"/>
              <a:buChar char="•"/>
            </a:pPr>
            <a:r>
              <a:rPr lang="es-CR" sz="1400">
                <a:solidFill>
                  <a:schemeClr val="dk1"/>
                </a:solidFill>
              </a:rPr>
              <a:t>Convención Interamericana para la Eliminación de Todas las Formas de Discriminación </a:t>
            </a:r>
            <a:endParaRPr/>
          </a:p>
          <a:p>
            <a:pPr indent="-182880" lvl="0" marL="228600" rtl="0" algn="l">
              <a:lnSpc>
                <a:spcPct val="90000"/>
              </a:lnSpc>
              <a:spcBef>
                <a:spcPts val="1400"/>
              </a:spcBef>
              <a:spcAft>
                <a:spcPts val="0"/>
              </a:spcAft>
              <a:buSzPts val="1120"/>
              <a:buFont typeface="Arial"/>
              <a:buChar char="•"/>
            </a:pPr>
            <a:r>
              <a:rPr lang="es-CR" sz="1400">
                <a:solidFill>
                  <a:schemeClr val="dk1"/>
                </a:solidFill>
              </a:rPr>
              <a:t>Ley Pensión Vitalicia para Personas con Parálisis Profunda</a:t>
            </a:r>
            <a:endParaRPr/>
          </a:p>
          <a:p>
            <a:pPr indent="-182880" lvl="0" marL="228600" rtl="0" algn="l">
              <a:lnSpc>
                <a:spcPct val="90000"/>
              </a:lnSpc>
              <a:spcBef>
                <a:spcPts val="1400"/>
              </a:spcBef>
              <a:spcAft>
                <a:spcPts val="0"/>
              </a:spcAft>
              <a:buSzPts val="1120"/>
              <a:buFont typeface="Arial"/>
              <a:buChar char="•"/>
            </a:pPr>
            <a:r>
              <a:rPr lang="es-CR" sz="1400">
                <a:solidFill>
                  <a:schemeClr val="dk1"/>
                </a:solidFill>
              </a:rPr>
              <a:t>Ley del reconocimiento del lenguaje de señas costarricense (LESCO) como lengua materna</a:t>
            </a:r>
            <a:endParaRPr/>
          </a:p>
          <a:p>
            <a:pPr indent="-182880" lvl="0" marL="228600" rtl="0" algn="l">
              <a:lnSpc>
                <a:spcPct val="90000"/>
              </a:lnSpc>
              <a:spcBef>
                <a:spcPts val="1400"/>
              </a:spcBef>
              <a:spcAft>
                <a:spcPts val="0"/>
              </a:spcAft>
              <a:buSzPts val="1120"/>
              <a:buFont typeface="Arial"/>
              <a:buChar char="•"/>
            </a:pPr>
            <a:r>
              <a:rPr lang="es-CR" sz="1400">
                <a:solidFill>
                  <a:schemeClr val="dk1"/>
                </a:solidFill>
              </a:rPr>
              <a:t>Tratado de Marrakech para facilitar el acceso a las obras publicadas a las personas ciegas, con discapacidad visual o con otras dificultades para acceder al texto impreso</a:t>
            </a:r>
            <a:endParaRPr/>
          </a:p>
          <a:p>
            <a:pPr indent="-182880" lvl="0" marL="228600" rtl="0" algn="l">
              <a:lnSpc>
                <a:spcPct val="90000"/>
              </a:lnSpc>
              <a:spcBef>
                <a:spcPts val="1400"/>
              </a:spcBef>
              <a:spcAft>
                <a:spcPts val="0"/>
              </a:spcAft>
              <a:buSzPts val="1120"/>
              <a:buFont typeface="Arial"/>
              <a:buChar char="•"/>
            </a:pPr>
            <a:r>
              <a:rPr lang="es-CR" sz="1400">
                <a:solidFill>
                  <a:schemeClr val="dk1"/>
                </a:solidFill>
              </a:rPr>
              <a:t>Ley de identificación de medicamentos para personas ciegas</a:t>
            </a:r>
            <a:endParaRPr/>
          </a:p>
          <a:p>
            <a:pPr indent="-182880" lvl="0" marL="228600" rtl="0" algn="l">
              <a:lnSpc>
                <a:spcPct val="90000"/>
              </a:lnSpc>
              <a:spcBef>
                <a:spcPts val="1400"/>
              </a:spcBef>
              <a:spcAft>
                <a:spcPts val="0"/>
              </a:spcAft>
              <a:buSzPts val="1120"/>
              <a:buFont typeface="Arial"/>
              <a:buChar char="•"/>
            </a:pPr>
            <a:r>
              <a:rPr lang="es-CR" sz="1400">
                <a:solidFill>
                  <a:schemeClr val="dk1"/>
                </a:solidFill>
              </a:rPr>
              <a:t>Ley Nº 8444 Ley de exoneración de vehículos para personas con discapacidad</a:t>
            </a:r>
            <a:endParaRPr/>
          </a:p>
          <a:p>
            <a:pPr indent="-111760" lvl="0" marL="228600" rtl="0" algn="l">
              <a:lnSpc>
                <a:spcPct val="90000"/>
              </a:lnSpc>
              <a:spcBef>
                <a:spcPts val="1400"/>
              </a:spcBef>
              <a:spcAft>
                <a:spcPts val="0"/>
              </a:spcAft>
              <a:buSzPts val="1120"/>
              <a:buFont typeface="Arial"/>
              <a:buNone/>
            </a:pPr>
            <a:r>
              <a:t/>
            </a:r>
            <a:endParaRPr sz="1400">
              <a:solidFill>
                <a:schemeClr val="dk1"/>
              </a:solidFill>
            </a:endParaRPr>
          </a:p>
          <a:p>
            <a:pPr indent="-111760" lvl="0" marL="228600" rtl="0" algn="l">
              <a:lnSpc>
                <a:spcPct val="90000"/>
              </a:lnSpc>
              <a:spcBef>
                <a:spcPts val="1400"/>
              </a:spcBef>
              <a:spcAft>
                <a:spcPts val="0"/>
              </a:spcAft>
              <a:buSzPts val="1120"/>
              <a:buFont typeface="Arial"/>
              <a:buNone/>
            </a:pPr>
            <a:r>
              <a:t/>
            </a:r>
            <a:endParaRPr sz="1400">
              <a:solidFill>
                <a:schemeClr val="dk1"/>
              </a:solidFill>
            </a:endParaRPr>
          </a:p>
          <a:p>
            <a:pPr indent="-111760" lvl="0" marL="228600" rtl="0" algn="l">
              <a:lnSpc>
                <a:spcPct val="90000"/>
              </a:lnSpc>
              <a:spcBef>
                <a:spcPts val="1400"/>
              </a:spcBef>
              <a:spcAft>
                <a:spcPts val="0"/>
              </a:spcAft>
              <a:buSzPts val="1120"/>
              <a:buFont typeface="Arial"/>
              <a:buNone/>
            </a:pPr>
            <a:r>
              <a:t/>
            </a:r>
            <a:endParaRPr sz="1400">
              <a:solidFill>
                <a:schemeClr val="dk1"/>
              </a:solidFill>
            </a:endParaRPr>
          </a:p>
          <a:p>
            <a:pPr indent="-111760" lvl="0" marL="228600" rtl="0" algn="l">
              <a:lnSpc>
                <a:spcPct val="90000"/>
              </a:lnSpc>
              <a:spcBef>
                <a:spcPts val="1400"/>
              </a:spcBef>
              <a:spcAft>
                <a:spcPts val="0"/>
              </a:spcAft>
              <a:buSzPts val="1120"/>
              <a:buFont typeface="Arial"/>
              <a:buNone/>
            </a:pPr>
            <a:r>
              <a:t/>
            </a:r>
            <a:endParaRPr sz="1400">
              <a:solidFill>
                <a:schemeClr val="dk1"/>
              </a:solidFill>
            </a:endParaRPr>
          </a:p>
          <a:p>
            <a:pPr indent="-111760" lvl="0" marL="228600" rtl="0" algn="l">
              <a:lnSpc>
                <a:spcPct val="90000"/>
              </a:lnSpc>
              <a:spcBef>
                <a:spcPts val="1400"/>
              </a:spcBef>
              <a:spcAft>
                <a:spcPts val="0"/>
              </a:spcAft>
              <a:buSzPts val="1120"/>
              <a:buFont typeface="Arial"/>
              <a:buNone/>
            </a:pPr>
            <a:r>
              <a:t/>
            </a:r>
            <a:endParaRPr sz="1400">
              <a:solidFill>
                <a:schemeClr val="dk1"/>
              </a:solidFill>
            </a:endParaRPr>
          </a:p>
          <a:p>
            <a:pPr indent="-111760" lvl="0" marL="228600" rtl="0" algn="l">
              <a:lnSpc>
                <a:spcPct val="90000"/>
              </a:lnSpc>
              <a:spcBef>
                <a:spcPts val="1400"/>
              </a:spcBef>
              <a:spcAft>
                <a:spcPts val="0"/>
              </a:spcAft>
              <a:buSzPts val="1120"/>
              <a:buFont typeface="Arial"/>
              <a:buNone/>
            </a:pPr>
            <a:r>
              <a:t/>
            </a:r>
            <a:endParaRPr sz="1400">
              <a:solidFill>
                <a:schemeClr val="dk1"/>
              </a:solidFill>
            </a:endParaRPr>
          </a:p>
          <a:p>
            <a:pPr indent="-111760" lvl="0" marL="228600" rtl="0" algn="l">
              <a:lnSpc>
                <a:spcPct val="90000"/>
              </a:lnSpc>
              <a:spcBef>
                <a:spcPts val="1400"/>
              </a:spcBef>
              <a:spcAft>
                <a:spcPts val="0"/>
              </a:spcAft>
              <a:buSzPts val="1120"/>
              <a:buFont typeface="Arial"/>
              <a:buNone/>
            </a:pPr>
            <a:r>
              <a:t/>
            </a:r>
            <a:endParaRPr sz="1400">
              <a:solidFill>
                <a:schemeClr val="dk1"/>
              </a:solidFill>
            </a:endParaRPr>
          </a:p>
          <a:p>
            <a:pPr indent="-111760" lvl="0" marL="228600" rtl="0" algn="l">
              <a:lnSpc>
                <a:spcPct val="90000"/>
              </a:lnSpc>
              <a:spcBef>
                <a:spcPts val="1400"/>
              </a:spcBef>
              <a:spcAft>
                <a:spcPts val="0"/>
              </a:spcAft>
              <a:buSzPts val="1120"/>
              <a:buFont typeface="Arial"/>
              <a:buNone/>
            </a:pPr>
            <a:r>
              <a:t/>
            </a:r>
            <a:endParaRPr sz="1400">
              <a:solidFill>
                <a:schemeClr val="dk1"/>
              </a:solidFill>
            </a:endParaRPr>
          </a:p>
          <a:p>
            <a:pPr indent="-111760" lvl="0" marL="228600" rtl="0" algn="l">
              <a:lnSpc>
                <a:spcPct val="90000"/>
              </a:lnSpc>
              <a:spcBef>
                <a:spcPts val="1400"/>
              </a:spcBef>
              <a:spcAft>
                <a:spcPts val="0"/>
              </a:spcAft>
              <a:buSzPts val="1120"/>
              <a:buFont typeface="Arial"/>
              <a:buNone/>
            </a:pPr>
            <a:r>
              <a:t/>
            </a:r>
            <a:endParaRPr sz="1400">
              <a:solidFill>
                <a:schemeClr val="dk1"/>
              </a:solidFill>
            </a:endParaRPr>
          </a:p>
          <a:p>
            <a:pPr indent="-111760" lvl="0" marL="228600" rtl="0" algn="l">
              <a:lnSpc>
                <a:spcPct val="90000"/>
              </a:lnSpc>
              <a:spcBef>
                <a:spcPts val="1400"/>
              </a:spcBef>
              <a:spcAft>
                <a:spcPts val="0"/>
              </a:spcAft>
              <a:buSzPts val="1120"/>
              <a:buNone/>
            </a:pPr>
            <a:r>
              <a:t/>
            </a:r>
            <a:endParaRPr sz="1400">
              <a:solidFill>
                <a:schemeClr val="dk1"/>
              </a:solidFill>
            </a:endParaRPr>
          </a:p>
        </p:txBody>
      </p:sp>
      <p:sp>
        <p:nvSpPr>
          <p:cNvPr id="262" name="Google Shape;262;g6f6623c252_1_539"/>
          <p:cNvSpPr txBox="1"/>
          <p:nvPr>
            <p:ph idx="4294967295" type="body"/>
          </p:nvPr>
        </p:nvSpPr>
        <p:spPr>
          <a:xfrm>
            <a:off x="3771901" y="1011382"/>
            <a:ext cx="4400100" cy="4863000"/>
          </a:xfrm>
          <a:prstGeom prst="rect">
            <a:avLst/>
          </a:prstGeom>
          <a:noFill/>
          <a:ln>
            <a:noFill/>
          </a:ln>
        </p:spPr>
        <p:txBody>
          <a:bodyPr anchorCtr="0" anchor="t" bIns="45700" lIns="91425" spcFirstLastPara="1" rIns="91425" wrap="square" tIns="45700">
            <a:noAutofit/>
          </a:bodyPr>
          <a:lstStyle/>
          <a:p>
            <a:pPr indent="0" lvl="0" marL="45720" rtl="0" algn="l">
              <a:lnSpc>
                <a:spcPct val="90000"/>
              </a:lnSpc>
              <a:spcBef>
                <a:spcPts val="0"/>
              </a:spcBef>
              <a:spcAft>
                <a:spcPts val="0"/>
              </a:spcAft>
              <a:buSzPts val="1120"/>
              <a:buNone/>
            </a:pPr>
            <a:r>
              <a:rPr lang="es-CR" sz="1400">
                <a:solidFill>
                  <a:schemeClr val="dk1"/>
                </a:solidFill>
              </a:rPr>
              <a:t>Programa de Acción de la Década de las personas con Discapacidad de la OEA</a:t>
            </a:r>
            <a:endParaRPr/>
          </a:p>
          <a:p>
            <a:pPr indent="0" lvl="0" marL="45720" rtl="0" algn="l">
              <a:lnSpc>
                <a:spcPct val="90000"/>
              </a:lnSpc>
              <a:spcBef>
                <a:spcPts val="1400"/>
              </a:spcBef>
              <a:spcAft>
                <a:spcPts val="0"/>
              </a:spcAft>
              <a:buSzPts val="1120"/>
              <a:buNone/>
            </a:pPr>
            <a:r>
              <a:rPr lang="es-CR" sz="1400">
                <a:solidFill>
                  <a:schemeClr val="dk1"/>
                </a:solidFill>
              </a:rPr>
              <a:t>Ley para asegurar, en los espectáculos públicos, espacios exclusivos para personas con discapacidad</a:t>
            </a:r>
            <a:endParaRPr/>
          </a:p>
          <a:p>
            <a:pPr indent="0" lvl="0" marL="45720" rtl="0" algn="l">
              <a:lnSpc>
                <a:spcPct val="90000"/>
              </a:lnSpc>
              <a:spcBef>
                <a:spcPts val="1400"/>
              </a:spcBef>
              <a:spcAft>
                <a:spcPts val="0"/>
              </a:spcAft>
              <a:buSzPts val="1120"/>
              <a:buNone/>
            </a:pPr>
            <a:r>
              <a:rPr lang="es-CR" sz="1400">
                <a:solidFill>
                  <a:schemeClr val="dk1"/>
                </a:solidFill>
              </a:rPr>
              <a:t>Convención de los Derechos de los Niños</a:t>
            </a:r>
            <a:endParaRPr/>
          </a:p>
          <a:p>
            <a:pPr indent="0" lvl="0" marL="45720" rtl="0" algn="l">
              <a:lnSpc>
                <a:spcPct val="90000"/>
              </a:lnSpc>
              <a:spcBef>
                <a:spcPts val="1400"/>
              </a:spcBef>
              <a:spcAft>
                <a:spcPts val="0"/>
              </a:spcAft>
              <a:buSzPts val="1120"/>
              <a:buNone/>
            </a:pPr>
            <a:r>
              <a:rPr lang="es-CR" sz="1400">
                <a:solidFill>
                  <a:schemeClr val="dk1"/>
                </a:solidFill>
              </a:rPr>
              <a:t>Convención Iberoamericana de Derecho de los Jóvenes</a:t>
            </a:r>
            <a:endParaRPr/>
          </a:p>
          <a:p>
            <a:pPr indent="0" lvl="0" marL="45720" rtl="0" algn="l">
              <a:lnSpc>
                <a:spcPct val="90000"/>
              </a:lnSpc>
              <a:spcBef>
                <a:spcPts val="1400"/>
              </a:spcBef>
              <a:spcAft>
                <a:spcPts val="0"/>
              </a:spcAft>
              <a:buSzPts val="1120"/>
              <a:buNone/>
            </a:pPr>
            <a:r>
              <a:rPr lang="es-CR" sz="1400">
                <a:solidFill>
                  <a:schemeClr val="dk1"/>
                </a:solidFill>
              </a:rPr>
              <a:t>Objetivos de Desarrollo Sostenible</a:t>
            </a:r>
            <a:endParaRPr/>
          </a:p>
          <a:p>
            <a:pPr indent="0" lvl="0" marL="45720" rtl="0" algn="l">
              <a:lnSpc>
                <a:spcPct val="90000"/>
              </a:lnSpc>
              <a:spcBef>
                <a:spcPts val="1400"/>
              </a:spcBef>
              <a:spcAft>
                <a:spcPts val="0"/>
              </a:spcAft>
              <a:buSzPts val="1120"/>
              <a:buNone/>
            </a:pPr>
            <a:r>
              <a:rPr lang="es-CR" sz="1400">
                <a:solidFill>
                  <a:schemeClr val="dk1"/>
                </a:solidFill>
              </a:rPr>
              <a:t>Declaración Universal de los Derechos Humanos</a:t>
            </a:r>
            <a:endParaRPr/>
          </a:p>
          <a:p>
            <a:pPr indent="0" lvl="0" marL="45720" rtl="0" algn="l">
              <a:lnSpc>
                <a:spcPct val="90000"/>
              </a:lnSpc>
              <a:spcBef>
                <a:spcPts val="1400"/>
              </a:spcBef>
              <a:spcAft>
                <a:spcPts val="0"/>
              </a:spcAft>
              <a:buSzPts val="1120"/>
              <a:buNone/>
            </a:pPr>
            <a:r>
              <a:rPr lang="es-CR" sz="1400">
                <a:solidFill>
                  <a:schemeClr val="dk1"/>
                </a:solidFill>
              </a:rPr>
              <a:t>Ley de inclusión y protección laboral de las personas con discapacidad en el sector público</a:t>
            </a:r>
            <a:endParaRPr/>
          </a:p>
          <a:p>
            <a:pPr indent="0" lvl="0" marL="45720" rtl="0" algn="l">
              <a:lnSpc>
                <a:spcPct val="90000"/>
              </a:lnSpc>
              <a:spcBef>
                <a:spcPts val="1400"/>
              </a:spcBef>
              <a:spcAft>
                <a:spcPts val="0"/>
              </a:spcAft>
              <a:buSzPts val="1120"/>
              <a:buNone/>
            </a:pPr>
            <a:r>
              <a:rPr lang="es-CR" sz="1400">
                <a:solidFill>
                  <a:schemeClr val="dk1"/>
                </a:solidFill>
              </a:rPr>
              <a:t>Recomendaciones de los comités de las Convenciones de la OEA y la ONU sobre personas con discapacidad</a:t>
            </a:r>
            <a:endParaRPr/>
          </a:p>
          <a:p>
            <a:pPr indent="0" lvl="0" marL="45720" rtl="0" algn="l">
              <a:lnSpc>
                <a:spcPct val="90000"/>
              </a:lnSpc>
              <a:spcBef>
                <a:spcPts val="1400"/>
              </a:spcBef>
              <a:spcAft>
                <a:spcPts val="0"/>
              </a:spcAft>
              <a:buSzPts val="1120"/>
              <a:buNone/>
            </a:pPr>
            <a:r>
              <a:rPr lang="es-CR" sz="1400">
                <a:solidFill>
                  <a:schemeClr val="dk1"/>
                </a:solidFill>
              </a:rPr>
              <a:t> Ley del sistema Financiero Nacional para la Vivienda y Creación del BAHNVI</a:t>
            </a:r>
            <a:endParaRPr/>
          </a:p>
          <a:p>
            <a:pPr indent="0" lvl="0" marL="45720" rtl="0" algn="l">
              <a:lnSpc>
                <a:spcPct val="90000"/>
              </a:lnSpc>
              <a:spcBef>
                <a:spcPts val="1400"/>
              </a:spcBef>
              <a:spcAft>
                <a:spcPts val="0"/>
              </a:spcAft>
              <a:buSzPts val="1120"/>
              <a:buNone/>
            </a:pPr>
            <a:r>
              <a:rPr lang="es-CR" sz="1400">
                <a:solidFill>
                  <a:schemeClr val="dk1"/>
                </a:solidFill>
              </a:rPr>
              <a:t>Ley sobre el Impuesto a la Renta e Incentivo en favor de los empleadores que contraten personas con discapacidad</a:t>
            </a:r>
            <a:endParaRPr/>
          </a:p>
          <a:p>
            <a:pPr indent="0" lvl="0" marL="45720" rtl="0" algn="l">
              <a:lnSpc>
                <a:spcPct val="90000"/>
              </a:lnSpc>
              <a:spcBef>
                <a:spcPts val="1400"/>
              </a:spcBef>
              <a:spcAft>
                <a:spcPts val="0"/>
              </a:spcAft>
              <a:buSzPts val="1120"/>
              <a:buNone/>
            </a:pPr>
            <a:r>
              <a:rPr lang="es-CR" sz="1400">
                <a:solidFill>
                  <a:schemeClr val="dk1"/>
                </a:solidFill>
              </a:rPr>
              <a:t>Código de Familia</a:t>
            </a:r>
            <a:endParaRPr/>
          </a:p>
          <a:p>
            <a:pPr indent="0" lvl="0" marL="45720" rtl="0" algn="l">
              <a:lnSpc>
                <a:spcPct val="90000"/>
              </a:lnSpc>
              <a:spcBef>
                <a:spcPts val="1400"/>
              </a:spcBef>
              <a:spcAft>
                <a:spcPts val="0"/>
              </a:spcAft>
              <a:buSzPts val="1120"/>
              <a:buNone/>
            </a:pPr>
            <a:r>
              <a:rPr lang="es-CR" sz="1400">
                <a:solidFill>
                  <a:schemeClr val="dk1"/>
                </a:solidFill>
              </a:rPr>
              <a:t>Código Penal</a:t>
            </a:r>
            <a:endParaRPr/>
          </a:p>
          <a:p>
            <a:pPr indent="0" lvl="0" marL="45720" rtl="0" algn="l">
              <a:lnSpc>
                <a:spcPct val="90000"/>
              </a:lnSpc>
              <a:spcBef>
                <a:spcPts val="1400"/>
              </a:spcBef>
              <a:spcAft>
                <a:spcPts val="0"/>
              </a:spcAft>
              <a:buSzPts val="1120"/>
              <a:buNone/>
            </a:pPr>
            <a:r>
              <a:t/>
            </a:r>
            <a:endParaRPr sz="1400">
              <a:solidFill>
                <a:schemeClr val="dk1"/>
              </a:solidFill>
            </a:endParaRPr>
          </a:p>
          <a:p>
            <a:pPr indent="0" lvl="0" marL="45720" rtl="0" algn="l">
              <a:lnSpc>
                <a:spcPct val="90000"/>
              </a:lnSpc>
              <a:spcBef>
                <a:spcPts val="1400"/>
              </a:spcBef>
              <a:spcAft>
                <a:spcPts val="0"/>
              </a:spcAft>
              <a:buSzPts val="1120"/>
              <a:buNone/>
            </a:pPr>
            <a:r>
              <a:t/>
            </a:r>
            <a:endParaRPr sz="1400">
              <a:solidFill>
                <a:schemeClr val="dk1"/>
              </a:solidFill>
            </a:endParaRPr>
          </a:p>
          <a:p>
            <a:pPr indent="0" lvl="0" marL="45720" rtl="0" algn="l">
              <a:lnSpc>
                <a:spcPct val="90000"/>
              </a:lnSpc>
              <a:spcBef>
                <a:spcPts val="1400"/>
              </a:spcBef>
              <a:spcAft>
                <a:spcPts val="0"/>
              </a:spcAft>
              <a:buSzPts val="1120"/>
              <a:buNone/>
            </a:pPr>
            <a:r>
              <a:t/>
            </a:r>
            <a:endParaRPr sz="1400">
              <a:solidFill>
                <a:schemeClr val="dk1"/>
              </a:solidFill>
            </a:endParaRPr>
          </a:p>
          <a:p>
            <a:pPr indent="0" lvl="0" marL="45720" rtl="0" algn="l">
              <a:lnSpc>
                <a:spcPct val="90000"/>
              </a:lnSpc>
              <a:spcBef>
                <a:spcPts val="1400"/>
              </a:spcBef>
              <a:spcAft>
                <a:spcPts val="0"/>
              </a:spcAft>
              <a:buSzPts val="1120"/>
              <a:buNone/>
            </a:pPr>
            <a:r>
              <a:t/>
            </a:r>
            <a:endParaRPr sz="1400">
              <a:solidFill>
                <a:schemeClr val="dk1"/>
              </a:solidFill>
            </a:endParaRPr>
          </a:p>
        </p:txBody>
      </p:sp>
      <p:sp>
        <p:nvSpPr>
          <p:cNvPr id="263" name="Google Shape;263;g6f6623c252_1_539"/>
          <p:cNvSpPr txBox="1"/>
          <p:nvPr/>
        </p:nvSpPr>
        <p:spPr>
          <a:xfrm>
            <a:off x="8172024" y="1011381"/>
            <a:ext cx="3903000" cy="5846700"/>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chemeClr val="accent1"/>
              </a:buClr>
              <a:buSzPts val="1400"/>
              <a:buFont typeface="Twentieth Century"/>
              <a:buNone/>
            </a:pPr>
            <a:r>
              <a:rPr b="0" i="0" lang="es-CR" sz="1400" u="none" cap="none" strike="noStrike">
                <a:solidFill>
                  <a:schemeClr val="dk1"/>
                </a:solidFill>
                <a:latin typeface="Corbel"/>
                <a:ea typeface="Corbel"/>
                <a:cs typeface="Corbel"/>
                <a:sym typeface="Corbel"/>
              </a:rPr>
              <a:t>Ley para el financiamiento y desarrollo de equipos de apoyo para la formación de estudiantes con discapacidad matriculados en III y IV ciclos de educación regular y de los servicios de III y VI ciclos de educación especial</a:t>
            </a:r>
            <a:endParaRPr/>
          </a:p>
          <a:p>
            <a:pPr indent="0" lvl="0" marL="0" marR="0" rtl="0" algn="l">
              <a:lnSpc>
                <a:spcPct val="90000"/>
              </a:lnSpc>
              <a:spcBef>
                <a:spcPts val="1400"/>
              </a:spcBef>
              <a:spcAft>
                <a:spcPts val="0"/>
              </a:spcAft>
              <a:buClr>
                <a:schemeClr val="accent1"/>
              </a:buClr>
              <a:buSzPts val="1400"/>
              <a:buFont typeface="Twentieth Century"/>
              <a:buNone/>
            </a:pPr>
            <a:r>
              <a:rPr b="0" i="0" lang="es-CR" sz="1400" u="none" cap="none" strike="noStrike">
                <a:solidFill>
                  <a:schemeClr val="dk1"/>
                </a:solidFill>
                <a:latin typeface="Corbel"/>
                <a:ea typeface="Corbel"/>
                <a:cs typeface="Corbel"/>
                <a:sym typeface="Corbel"/>
              </a:rPr>
              <a:t>Ley Constitutiva de la Caja Costarricense del Seguro Social</a:t>
            </a:r>
            <a:endParaRPr/>
          </a:p>
          <a:p>
            <a:pPr indent="0" lvl="0" marL="0" marR="0" rtl="0" algn="l">
              <a:lnSpc>
                <a:spcPct val="90000"/>
              </a:lnSpc>
              <a:spcBef>
                <a:spcPts val="1400"/>
              </a:spcBef>
              <a:spcAft>
                <a:spcPts val="0"/>
              </a:spcAft>
              <a:buClr>
                <a:schemeClr val="accent1"/>
              </a:buClr>
              <a:buSzPts val="1400"/>
              <a:buFont typeface="Twentieth Century"/>
              <a:buNone/>
            </a:pPr>
            <a:r>
              <a:rPr b="0" i="0" lang="es-CR" sz="1400" u="none" cap="none" strike="noStrike">
                <a:solidFill>
                  <a:schemeClr val="dk1"/>
                </a:solidFill>
                <a:latin typeface="Corbel"/>
                <a:ea typeface="Corbel"/>
                <a:cs typeface="Corbel"/>
                <a:sym typeface="Corbel"/>
              </a:rPr>
              <a:t>Código de la Niñez y la adolescencia</a:t>
            </a:r>
            <a:endParaRPr/>
          </a:p>
          <a:p>
            <a:pPr indent="0" lvl="0" marL="0" marR="0" rtl="0" algn="l">
              <a:lnSpc>
                <a:spcPct val="90000"/>
              </a:lnSpc>
              <a:spcBef>
                <a:spcPts val="1400"/>
              </a:spcBef>
              <a:spcAft>
                <a:spcPts val="0"/>
              </a:spcAft>
              <a:buClr>
                <a:schemeClr val="accent1"/>
              </a:buClr>
              <a:buSzPts val="1400"/>
              <a:buFont typeface="Twentieth Century"/>
              <a:buNone/>
            </a:pPr>
            <a:r>
              <a:rPr b="0" i="0" lang="es-CR" sz="1400" u="none" cap="none" strike="noStrike">
                <a:solidFill>
                  <a:schemeClr val="dk1"/>
                </a:solidFill>
                <a:latin typeface="Corbel"/>
                <a:ea typeface="Corbel"/>
                <a:cs typeface="Corbel"/>
                <a:sym typeface="Corbel"/>
              </a:rPr>
              <a:t>Requerimientos de las principales organizaciones no gubernamentales</a:t>
            </a:r>
            <a:endParaRPr/>
          </a:p>
          <a:p>
            <a:pPr indent="0" lvl="0" marL="0" marR="0" rtl="0" algn="l">
              <a:lnSpc>
                <a:spcPct val="90000"/>
              </a:lnSpc>
              <a:spcBef>
                <a:spcPts val="1400"/>
              </a:spcBef>
              <a:spcAft>
                <a:spcPts val="0"/>
              </a:spcAft>
              <a:buClr>
                <a:schemeClr val="accent1"/>
              </a:buClr>
              <a:buSzPts val="1400"/>
              <a:buFont typeface="Twentieth Century"/>
              <a:buNone/>
            </a:pPr>
            <a:r>
              <a:rPr b="0" i="0" lang="es-CR" sz="1400" u="none" cap="none" strike="noStrike">
                <a:solidFill>
                  <a:schemeClr val="dk1"/>
                </a:solidFill>
                <a:latin typeface="Corbel"/>
                <a:ea typeface="Corbel"/>
                <a:cs typeface="Corbel"/>
                <a:sym typeface="Corbel"/>
              </a:rPr>
              <a:t>Las Directrices para la Presentación de los Informes Indicados en los incisos tercero y cuarto del artículo seis de la Ley Convención Interamericana para la Eliminación de Todas las Formas de Discriminación para las personas con Discapacidad (Ley 7948).</a:t>
            </a:r>
            <a:endParaRPr/>
          </a:p>
          <a:p>
            <a:pPr indent="0" lvl="0" marL="0" marR="0" rtl="0" algn="l">
              <a:lnSpc>
                <a:spcPct val="90000"/>
              </a:lnSpc>
              <a:spcBef>
                <a:spcPts val="1400"/>
              </a:spcBef>
              <a:spcAft>
                <a:spcPts val="0"/>
              </a:spcAft>
              <a:buClr>
                <a:schemeClr val="accent1"/>
              </a:buClr>
              <a:buSzPts val="1400"/>
              <a:buFont typeface="Twentieth Century"/>
              <a:buNone/>
            </a:pPr>
            <a:r>
              <a:rPr b="0" i="0" lang="es-CR" sz="1400" u="none" cap="none" strike="noStrike">
                <a:solidFill>
                  <a:schemeClr val="dk1"/>
                </a:solidFill>
                <a:latin typeface="Corbel"/>
                <a:ea typeface="Corbel"/>
                <a:cs typeface="Corbel"/>
                <a:sym typeface="Corbel"/>
              </a:rPr>
              <a:t>Reforma de los Artículos del Código Municipal. Ley 7794 del 30 de abril del 1998 para la creación de las comisiones municipales de discapacidad (número 8882).</a:t>
            </a:r>
            <a:endParaRPr/>
          </a:p>
          <a:p>
            <a:pPr indent="0" lvl="0" marL="0" marR="0" rtl="0" algn="l">
              <a:lnSpc>
                <a:spcPct val="90000"/>
              </a:lnSpc>
              <a:spcBef>
                <a:spcPts val="1400"/>
              </a:spcBef>
              <a:spcAft>
                <a:spcPts val="0"/>
              </a:spcAft>
              <a:buClr>
                <a:schemeClr val="accent1"/>
              </a:buClr>
              <a:buSzPts val="1400"/>
              <a:buFont typeface="Twentieth Century"/>
              <a:buNone/>
            </a:pPr>
            <a:r>
              <a:rPr b="0" i="0" lang="es-CR" sz="1400" u="none" cap="none" strike="noStrike">
                <a:solidFill>
                  <a:schemeClr val="dk1"/>
                </a:solidFill>
                <a:latin typeface="Corbel"/>
                <a:ea typeface="Corbel"/>
                <a:cs typeface="Corbel"/>
                <a:sym typeface="Corbel"/>
              </a:rPr>
              <a:t> Las Directrices relativas el documento específico sobre la Convención (Ley 8661) que deben presentar los estados parte dictado el artículo 35 de la Convención</a:t>
            </a:r>
            <a:endParaRPr/>
          </a:p>
          <a:p>
            <a:pPr indent="0" lvl="0" marL="0" marR="0" rtl="0" algn="l">
              <a:lnSpc>
                <a:spcPct val="90000"/>
              </a:lnSpc>
              <a:spcBef>
                <a:spcPts val="1400"/>
              </a:spcBef>
              <a:spcAft>
                <a:spcPts val="0"/>
              </a:spcAft>
              <a:buClr>
                <a:schemeClr val="accent1"/>
              </a:buClr>
              <a:buSzPts val="1400"/>
              <a:buFont typeface="Twentieth Century"/>
              <a:buNone/>
            </a:pPr>
            <a:r>
              <a:t/>
            </a:r>
            <a:endParaRPr b="0" i="0" sz="1400" u="none" cap="none" strike="noStrike">
              <a:solidFill>
                <a:schemeClr val="dk1"/>
              </a:solidFill>
              <a:latin typeface="Corbel"/>
              <a:ea typeface="Corbel"/>
              <a:cs typeface="Corbel"/>
              <a:sym typeface="Corbel"/>
            </a:endParaRPr>
          </a:p>
          <a:p>
            <a:pPr indent="0" lvl="0" marL="0" marR="0" rtl="0" algn="l">
              <a:lnSpc>
                <a:spcPct val="90000"/>
              </a:lnSpc>
              <a:spcBef>
                <a:spcPts val="1400"/>
              </a:spcBef>
              <a:spcAft>
                <a:spcPts val="0"/>
              </a:spcAft>
              <a:buClr>
                <a:schemeClr val="accent1"/>
              </a:buClr>
              <a:buSzPts val="1400"/>
              <a:buFont typeface="Twentieth Century"/>
              <a:buNone/>
            </a:pPr>
            <a:r>
              <a:t/>
            </a:r>
            <a:endParaRPr b="0" i="0" sz="1400" u="none" cap="none" strike="noStrike">
              <a:solidFill>
                <a:schemeClr val="dk1"/>
              </a:solidFill>
              <a:latin typeface="Corbel"/>
              <a:ea typeface="Corbel"/>
              <a:cs typeface="Corbel"/>
              <a:sym typeface="Corbel"/>
            </a:endParaRPr>
          </a:p>
          <a:p>
            <a:pPr indent="0" lvl="0" marL="0" marR="0" rtl="0" algn="l">
              <a:lnSpc>
                <a:spcPct val="90000"/>
              </a:lnSpc>
              <a:spcBef>
                <a:spcPts val="1400"/>
              </a:spcBef>
              <a:spcAft>
                <a:spcPts val="0"/>
              </a:spcAft>
              <a:buClr>
                <a:schemeClr val="accent1"/>
              </a:buClr>
              <a:buSzPts val="1400"/>
              <a:buFont typeface="Twentieth Century"/>
              <a:buNone/>
            </a:pPr>
            <a:r>
              <a:t/>
            </a:r>
            <a:endParaRPr b="0" i="0" sz="1400" u="none" cap="none" strike="noStrike">
              <a:solidFill>
                <a:schemeClr val="dk1"/>
              </a:solidFill>
              <a:latin typeface="Corbel"/>
              <a:ea typeface="Corbel"/>
              <a:cs typeface="Corbel"/>
              <a:sym typeface="Corbel"/>
            </a:endParaRPr>
          </a:p>
          <a:p>
            <a:pPr indent="0" lvl="0" marL="0" marR="0" rtl="0" algn="l">
              <a:lnSpc>
                <a:spcPct val="90000"/>
              </a:lnSpc>
              <a:spcBef>
                <a:spcPts val="1400"/>
              </a:spcBef>
              <a:spcAft>
                <a:spcPts val="0"/>
              </a:spcAft>
              <a:buClr>
                <a:schemeClr val="accent1"/>
              </a:buClr>
              <a:buSzPts val="1400"/>
              <a:buFont typeface="Twentieth Century"/>
              <a:buNone/>
            </a:pPr>
            <a:r>
              <a:t/>
            </a:r>
            <a:endParaRPr b="0" i="0" sz="1400" u="none" cap="none" strike="noStrike">
              <a:solidFill>
                <a:schemeClr val="dk1"/>
              </a:solidFill>
              <a:latin typeface="Corbel"/>
              <a:ea typeface="Corbel"/>
              <a:cs typeface="Corbel"/>
              <a:sym typeface="Corbel"/>
            </a:endParaRPr>
          </a:p>
          <a:p>
            <a:pPr indent="0" lvl="0" marL="0" marR="0" rtl="0" algn="l">
              <a:lnSpc>
                <a:spcPct val="90000"/>
              </a:lnSpc>
              <a:spcBef>
                <a:spcPts val="1400"/>
              </a:spcBef>
              <a:spcAft>
                <a:spcPts val="0"/>
              </a:spcAft>
              <a:buClr>
                <a:schemeClr val="accent1"/>
              </a:buClr>
              <a:buSzPts val="1400"/>
              <a:buFont typeface="Twentieth Century"/>
              <a:buNone/>
            </a:pPr>
            <a:r>
              <a:t/>
            </a:r>
            <a:endParaRPr b="0" i="0" sz="1400" u="none" cap="none" strike="noStrike">
              <a:solidFill>
                <a:schemeClr val="dk1"/>
              </a:solidFill>
              <a:latin typeface="Corbel"/>
              <a:ea typeface="Corbel"/>
              <a:cs typeface="Corbel"/>
              <a:sym typeface="Corbel"/>
            </a:endParaRPr>
          </a:p>
          <a:p>
            <a:pPr indent="0" lvl="0" marL="0" marR="0" rtl="0" algn="l">
              <a:lnSpc>
                <a:spcPct val="90000"/>
              </a:lnSpc>
              <a:spcBef>
                <a:spcPts val="1400"/>
              </a:spcBef>
              <a:spcAft>
                <a:spcPts val="0"/>
              </a:spcAft>
              <a:buClr>
                <a:schemeClr val="accent1"/>
              </a:buClr>
              <a:buSzPts val="1400"/>
              <a:buFont typeface="Twentieth Century"/>
              <a:buNone/>
            </a:pPr>
            <a:r>
              <a:t/>
            </a:r>
            <a:endParaRPr b="0" i="0" sz="1400" u="none" cap="none" strike="noStrike">
              <a:solidFill>
                <a:schemeClr val="dk1"/>
              </a:solidFill>
              <a:latin typeface="Corbel"/>
              <a:ea typeface="Corbel"/>
              <a:cs typeface="Corbel"/>
              <a:sym typeface="Corbel"/>
            </a:endParaRPr>
          </a:p>
          <a:p>
            <a:pPr indent="0" lvl="0" marL="0" marR="0" rtl="0" algn="l">
              <a:lnSpc>
                <a:spcPct val="90000"/>
              </a:lnSpc>
              <a:spcBef>
                <a:spcPts val="1400"/>
              </a:spcBef>
              <a:spcAft>
                <a:spcPts val="0"/>
              </a:spcAft>
              <a:buClr>
                <a:schemeClr val="accent1"/>
              </a:buClr>
              <a:buSzPts val="1400"/>
              <a:buFont typeface="Twentieth Century"/>
              <a:buNone/>
            </a:pPr>
            <a:r>
              <a:t/>
            </a:r>
            <a:endParaRPr b="0" i="0" sz="1400" u="none" cap="none" strike="noStrike">
              <a:solidFill>
                <a:schemeClr val="dk1"/>
              </a:solidFill>
              <a:latin typeface="Corbel"/>
              <a:ea typeface="Corbel"/>
              <a:cs typeface="Corbel"/>
              <a:sym typeface="Corbel"/>
            </a:endParaRPr>
          </a:p>
          <a:p>
            <a:pPr indent="0" lvl="0" marL="0" marR="0" rtl="0" algn="l">
              <a:lnSpc>
                <a:spcPct val="90000"/>
              </a:lnSpc>
              <a:spcBef>
                <a:spcPts val="1400"/>
              </a:spcBef>
              <a:spcAft>
                <a:spcPts val="0"/>
              </a:spcAft>
              <a:buClr>
                <a:schemeClr val="accent1"/>
              </a:buClr>
              <a:buSzPts val="1400"/>
              <a:buFont typeface="Twentieth Century"/>
              <a:buNone/>
            </a:pPr>
            <a:r>
              <a:t/>
            </a:r>
            <a:endParaRPr b="0" i="0" sz="1400" u="none" cap="none" strike="noStrike">
              <a:solidFill>
                <a:schemeClr val="dk1"/>
              </a:solidFill>
              <a:latin typeface="Corbel"/>
              <a:ea typeface="Corbel"/>
              <a:cs typeface="Corbel"/>
              <a:sym typeface="Corbel"/>
            </a:endParaRPr>
          </a:p>
          <a:p>
            <a:pPr indent="0" lvl="0" marL="0" marR="0" rtl="0" algn="l">
              <a:lnSpc>
                <a:spcPct val="90000"/>
              </a:lnSpc>
              <a:spcBef>
                <a:spcPts val="1400"/>
              </a:spcBef>
              <a:spcAft>
                <a:spcPts val="0"/>
              </a:spcAft>
              <a:buClr>
                <a:schemeClr val="accent1"/>
              </a:buClr>
              <a:buSzPts val="1400"/>
              <a:buFont typeface="Twentieth Century"/>
              <a:buNone/>
            </a:pPr>
            <a:r>
              <a:t/>
            </a:r>
            <a:endParaRPr b="0" i="0" sz="1400" u="none" cap="none" strike="noStrike">
              <a:solidFill>
                <a:schemeClr val="dk1"/>
              </a:solidFill>
              <a:latin typeface="Corbel"/>
              <a:ea typeface="Corbel"/>
              <a:cs typeface="Corbel"/>
              <a:sym typeface="Corbel"/>
            </a:endParaRPr>
          </a:p>
        </p:txBody>
      </p:sp>
      <p:grpSp>
        <p:nvGrpSpPr>
          <p:cNvPr id="264" name="Google Shape;264;g6f6623c252_1_539"/>
          <p:cNvGrpSpPr/>
          <p:nvPr/>
        </p:nvGrpSpPr>
        <p:grpSpPr>
          <a:xfrm>
            <a:off x="1440889" y="2174129"/>
            <a:ext cx="9310200" cy="2695200"/>
            <a:chOff x="-418450" y="1426372"/>
            <a:chExt cx="9310200" cy="2695200"/>
          </a:xfrm>
        </p:grpSpPr>
        <p:sp>
          <p:nvSpPr>
            <p:cNvPr id="265" name="Google Shape;265;g6f6623c252_1_539"/>
            <p:cNvSpPr/>
            <p:nvPr/>
          </p:nvSpPr>
          <p:spPr>
            <a:xfrm>
              <a:off x="-418450" y="1426372"/>
              <a:ext cx="9310200" cy="2695200"/>
            </a:xfrm>
            <a:prstGeom prst="roundRect">
              <a:avLst>
                <a:gd fmla="val 10000" name="adj"/>
              </a:avLst>
            </a:prstGeom>
            <a:solidFill>
              <a:srgbClr val="345D7E"/>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6f6623c252_1_539"/>
            <p:cNvSpPr txBox="1"/>
            <p:nvPr/>
          </p:nvSpPr>
          <p:spPr>
            <a:xfrm>
              <a:off x="-339538" y="1505409"/>
              <a:ext cx="9152400" cy="2537100"/>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chemeClr val="lt1"/>
                </a:buClr>
                <a:buSzPts val="4000"/>
                <a:buFont typeface="Corbel"/>
                <a:buNone/>
              </a:pPr>
              <a:r>
                <a:rPr i="0" lang="es-CR" sz="4000" u="none" cap="none" strike="noStrike">
                  <a:solidFill>
                    <a:schemeClr val="lt1"/>
                  </a:solidFill>
                  <a:latin typeface="Questrial"/>
                  <a:ea typeface="Questrial"/>
                  <a:cs typeface="Questrial"/>
                  <a:sym typeface="Questrial"/>
                </a:rPr>
                <a:t>Toda esta legislación fue enmarcada en lo que establece la Convención sobre los Derechos de las Personas con Discapacidad</a:t>
              </a:r>
              <a:endParaRPr>
                <a:latin typeface="Questrial"/>
                <a:ea typeface="Questrial"/>
                <a:cs typeface="Questrial"/>
                <a:sym typeface="Questrial"/>
              </a:endParaRPr>
            </a:p>
          </p:txBody>
        </p:sp>
      </p:grpSp>
      <p:sp>
        <p:nvSpPr>
          <p:cNvPr id="267" name="Google Shape;267;g6f6623c252_1_539"/>
          <p:cNvSpPr txBox="1"/>
          <p:nvPr>
            <p:ph idx="4294967295" type="title"/>
          </p:nvPr>
        </p:nvSpPr>
        <p:spPr>
          <a:xfrm>
            <a:off x="242700" y="249375"/>
            <a:ext cx="117066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orbel"/>
              <a:buNone/>
            </a:pPr>
            <a:r>
              <a:rPr b="1" lang="es-CR">
                <a:solidFill>
                  <a:srgbClr val="345D7E"/>
                </a:solidFill>
                <a:latin typeface="Poppins"/>
                <a:ea typeface="Poppins"/>
                <a:cs typeface="Poppins"/>
                <a:sym typeface="Poppins"/>
              </a:rPr>
              <a:t>Legislación revisada</a:t>
            </a:r>
            <a:endParaRPr b="1">
              <a:solidFill>
                <a:srgbClr val="345D7E"/>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pic>
        <p:nvPicPr>
          <p:cNvPr id="272" name="Google Shape;272;p10"/>
          <p:cNvPicPr preferRelativeResize="0"/>
          <p:nvPr/>
        </p:nvPicPr>
        <p:blipFill rotWithShape="1">
          <a:blip r:embed="rId3">
            <a:alphaModFix amt="18000"/>
          </a:blip>
          <a:srcRect b="0" l="20489" r="0" t="0"/>
          <a:stretch/>
        </p:blipFill>
        <p:spPr>
          <a:xfrm>
            <a:off x="1" y="0"/>
            <a:ext cx="5149195" cy="6858005"/>
          </a:xfrm>
          <a:prstGeom prst="rect">
            <a:avLst/>
          </a:prstGeom>
          <a:noFill/>
          <a:ln>
            <a:noFill/>
          </a:ln>
        </p:spPr>
      </p:pic>
      <p:sp>
        <p:nvSpPr>
          <p:cNvPr id="273" name="Google Shape;273;p10"/>
          <p:cNvSpPr txBox="1"/>
          <p:nvPr>
            <p:ph type="title"/>
          </p:nvPr>
        </p:nvSpPr>
        <p:spPr>
          <a:xfrm>
            <a:off x="649400" y="609600"/>
            <a:ext cx="11004600" cy="1356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orbel"/>
              <a:buNone/>
            </a:pPr>
            <a:r>
              <a:rPr b="1" lang="es-CR" sz="4000">
                <a:solidFill>
                  <a:srgbClr val="345D7E"/>
                </a:solidFill>
                <a:latin typeface="Poppins"/>
                <a:ea typeface="Poppins"/>
                <a:cs typeface="Poppins"/>
                <a:sym typeface="Poppins"/>
              </a:rPr>
              <a:t>¿Por qué utilizar la Convención como documento base para el planteamiento?</a:t>
            </a:r>
            <a:endParaRPr b="1" sz="4000">
              <a:solidFill>
                <a:srgbClr val="345D7E"/>
              </a:solidFill>
              <a:latin typeface="Poppins"/>
              <a:ea typeface="Poppins"/>
              <a:cs typeface="Poppins"/>
              <a:sym typeface="Poppins"/>
            </a:endParaRPr>
          </a:p>
        </p:txBody>
      </p:sp>
      <p:grpSp>
        <p:nvGrpSpPr>
          <p:cNvPr id="274" name="Google Shape;274;p10"/>
          <p:cNvGrpSpPr/>
          <p:nvPr/>
        </p:nvGrpSpPr>
        <p:grpSpPr>
          <a:xfrm>
            <a:off x="-3612051" y="1237092"/>
            <a:ext cx="15266088" cy="5663986"/>
            <a:chOff x="-4755263" y="-728873"/>
            <a:chExt cx="14921403" cy="5663986"/>
          </a:xfrm>
        </p:grpSpPr>
        <p:sp>
          <p:nvSpPr>
            <p:cNvPr id="275" name="Google Shape;275;p10"/>
            <p:cNvSpPr/>
            <p:nvPr/>
          </p:nvSpPr>
          <p:spPr>
            <a:xfrm>
              <a:off x="-4755263" y="-728873"/>
              <a:ext cx="5663986" cy="5663986"/>
            </a:xfrm>
            <a:prstGeom prst="blockArc">
              <a:avLst>
                <a:gd fmla="val 18900000" name="adj1"/>
                <a:gd fmla="val 2700000" name="adj2"/>
                <a:gd fmla="val 381" name="adj3"/>
              </a:avLst>
            </a:prstGeom>
            <a:noFill/>
            <a:ln cap="flat" cmpd="sng" w="19050">
              <a:solidFill>
                <a:srgbClr val="766E6E"/>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a:p>
          </p:txBody>
        </p:sp>
        <p:sp>
          <p:nvSpPr>
            <p:cNvPr id="276" name="Google Shape;276;p10"/>
            <p:cNvSpPr/>
            <p:nvPr/>
          </p:nvSpPr>
          <p:spPr>
            <a:xfrm>
              <a:off x="584439" y="420624"/>
              <a:ext cx="9581627" cy="841248"/>
            </a:xfrm>
            <a:prstGeom prst="rect">
              <a:avLst/>
            </a:prstGeom>
            <a:solidFill>
              <a:srgbClr val="7F7F7F"/>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a:p>
          </p:txBody>
        </p:sp>
        <p:sp>
          <p:nvSpPr>
            <p:cNvPr id="277" name="Google Shape;277;p10"/>
            <p:cNvSpPr txBox="1"/>
            <p:nvPr/>
          </p:nvSpPr>
          <p:spPr>
            <a:xfrm>
              <a:off x="584440" y="281060"/>
              <a:ext cx="9581700" cy="1356300"/>
            </a:xfrm>
            <a:prstGeom prst="rect">
              <a:avLst/>
            </a:prstGeom>
            <a:solidFill>
              <a:srgbClr val="1C4587"/>
            </a:solidFill>
            <a:ln>
              <a:noFill/>
            </a:ln>
          </p:spPr>
          <p:txBody>
            <a:bodyPr anchorCtr="0" anchor="ctr" bIns="43175" lIns="667725" spcFirstLastPara="1" rIns="43175" wrap="square" tIns="43175">
              <a:noAutofit/>
            </a:bodyPr>
            <a:lstStyle/>
            <a:p>
              <a:pPr indent="0" lvl="0" marL="0" marR="0" rtl="0" algn="just">
                <a:lnSpc>
                  <a:spcPct val="90000"/>
                </a:lnSpc>
                <a:spcBef>
                  <a:spcPts val="0"/>
                </a:spcBef>
                <a:spcAft>
                  <a:spcPts val="0"/>
                </a:spcAft>
                <a:buClr>
                  <a:schemeClr val="lt1"/>
                </a:buClr>
                <a:buSzPts val="1700"/>
                <a:buFont typeface="Corbel"/>
                <a:buNone/>
              </a:pPr>
              <a:r>
                <a:rPr i="0" lang="es-CR" sz="2000" u="none" cap="none" strike="noStrike">
                  <a:solidFill>
                    <a:schemeClr val="lt1"/>
                  </a:solidFill>
                  <a:latin typeface="Poppins"/>
                  <a:ea typeface="Poppins"/>
                  <a:cs typeface="Poppins"/>
                  <a:sym typeface="Poppins"/>
                </a:rPr>
                <a:t>La Convención sobre los Derechos de las Personas con Discapacidad es un tratado internacional que tutela derechos humanos de una población específica y que, por esta razón, cuenta con un rango similar al Constitucional o superior.</a:t>
              </a:r>
              <a:endParaRPr sz="2000">
                <a:latin typeface="Poppins"/>
                <a:ea typeface="Poppins"/>
                <a:cs typeface="Poppins"/>
                <a:sym typeface="Poppins"/>
              </a:endParaRPr>
            </a:p>
          </p:txBody>
        </p:sp>
        <p:sp>
          <p:nvSpPr>
            <p:cNvPr id="278" name="Google Shape;278;p10"/>
            <p:cNvSpPr/>
            <p:nvPr/>
          </p:nvSpPr>
          <p:spPr>
            <a:xfrm>
              <a:off x="58635" y="543993"/>
              <a:ext cx="1051500" cy="1051500"/>
            </a:xfrm>
            <a:prstGeom prst="ellipse">
              <a:avLst/>
            </a:prstGeom>
            <a:solidFill>
              <a:schemeClr val="lt1"/>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a:p>
          </p:txBody>
        </p:sp>
        <p:sp>
          <p:nvSpPr>
            <p:cNvPr id="279" name="Google Shape;279;p10"/>
            <p:cNvSpPr/>
            <p:nvPr/>
          </p:nvSpPr>
          <p:spPr>
            <a:xfrm>
              <a:off x="890227" y="2019626"/>
              <a:ext cx="9275700" cy="504000"/>
            </a:xfrm>
            <a:prstGeom prst="rect">
              <a:avLst/>
            </a:prstGeom>
            <a:solidFill>
              <a:srgbClr val="7F7F7F"/>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a:p>
          </p:txBody>
        </p:sp>
        <p:sp>
          <p:nvSpPr>
            <p:cNvPr id="280" name="Google Shape;280;p10"/>
            <p:cNvSpPr txBox="1"/>
            <p:nvPr/>
          </p:nvSpPr>
          <p:spPr>
            <a:xfrm>
              <a:off x="890232" y="1911096"/>
              <a:ext cx="9275700" cy="841200"/>
            </a:xfrm>
            <a:prstGeom prst="rect">
              <a:avLst/>
            </a:prstGeom>
            <a:solidFill>
              <a:srgbClr val="006A65"/>
            </a:solidFill>
            <a:ln>
              <a:noFill/>
            </a:ln>
          </p:spPr>
          <p:txBody>
            <a:bodyPr anchorCtr="0" anchor="ctr" bIns="43175" lIns="667725" spcFirstLastPara="1" rIns="43175" wrap="square" tIns="43175">
              <a:noAutofit/>
            </a:bodyPr>
            <a:lstStyle/>
            <a:p>
              <a:pPr indent="0" lvl="0" marL="0" marR="0" rtl="0" algn="just">
                <a:lnSpc>
                  <a:spcPct val="90000"/>
                </a:lnSpc>
                <a:spcBef>
                  <a:spcPts val="0"/>
                </a:spcBef>
                <a:spcAft>
                  <a:spcPts val="0"/>
                </a:spcAft>
                <a:buClr>
                  <a:schemeClr val="lt1"/>
                </a:buClr>
                <a:buSzPts val="1700"/>
                <a:buFont typeface="Corbel"/>
                <a:buNone/>
              </a:pPr>
              <a:r>
                <a:rPr i="0" lang="es-CR" sz="2000" u="none" cap="none" strike="noStrike">
                  <a:solidFill>
                    <a:schemeClr val="lt1"/>
                  </a:solidFill>
                  <a:latin typeface="Poppins"/>
                  <a:ea typeface="Poppins"/>
                  <a:cs typeface="Poppins"/>
                  <a:sym typeface="Poppins"/>
                </a:rPr>
                <a:t>Agrupa derechos también comprendidos en otros documentos, pero de una forma ordenada</a:t>
              </a:r>
              <a:endParaRPr sz="2000">
                <a:latin typeface="Poppins"/>
                <a:ea typeface="Poppins"/>
                <a:cs typeface="Poppins"/>
                <a:sym typeface="Poppins"/>
              </a:endParaRPr>
            </a:p>
          </p:txBody>
        </p:sp>
        <p:sp>
          <p:nvSpPr>
            <p:cNvPr id="281" name="Google Shape;281;p10"/>
            <p:cNvSpPr/>
            <p:nvPr/>
          </p:nvSpPr>
          <p:spPr>
            <a:xfrm>
              <a:off x="364452" y="1805940"/>
              <a:ext cx="1051500" cy="1051500"/>
            </a:xfrm>
            <a:prstGeom prst="ellipse">
              <a:avLst/>
            </a:prstGeom>
            <a:solidFill>
              <a:schemeClr val="lt1"/>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a:p>
          </p:txBody>
        </p:sp>
        <p:sp>
          <p:nvSpPr>
            <p:cNvPr id="282" name="Google Shape;282;p10"/>
            <p:cNvSpPr txBox="1"/>
            <p:nvPr/>
          </p:nvSpPr>
          <p:spPr>
            <a:xfrm>
              <a:off x="584439" y="3172968"/>
              <a:ext cx="9581700" cy="841200"/>
            </a:xfrm>
            <a:prstGeom prst="rect">
              <a:avLst/>
            </a:prstGeom>
            <a:solidFill>
              <a:srgbClr val="1C4587"/>
            </a:solidFill>
            <a:ln>
              <a:noFill/>
            </a:ln>
          </p:spPr>
          <p:txBody>
            <a:bodyPr anchorCtr="0" anchor="ctr" bIns="43175" lIns="667725" spcFirstLastPara="1" rIns="43175" wrap="square" tIns="43175">
              <a:noAutofit/>
            </a:bodyPr>
            <a:lstStyle/>
            <a:p>
              <a:pPr indent="0" lvl="0" marL="0" marR="0" rtl="0" algn="just">
                <a:lnSpc>
                  <a:spcPct val="90000"/>
                </a:lnSpc>
                <a:spcBef>
                  <a:spcPts val="0"/>
                </a:spcBef>
                <a:spcAft>
                  <a:spcPts val="0"/>
                </a:spcAft>
                <a:buClr>
                  <a:schemeClr val="lt1"/>
                </a:buClr>
                <a:buSzPts val="1700"/>
                <a:buFont typeface="Corbel"/>
                <a:buNone/>
              </a:pPr>
              <a:r>
                <a:rPr i="0" lang="es-CR" sz="2000" u="none" cap="none" strike="noStrike">
                  <a:solidFill>
                    <a:schemeClr val="lt1"/>
                  </a:solidFill>
                  <a:latin typeface="Poppins"/>
                  <a:ea typeface="Poppins"/>
                  <a:cs typeface="Poppins"/>
                  <a:sym typeface="Poppins"/>
                </a:rPr>
                <a:t>Utiliza el enfoque de la discapacidad basado en derechos humanos</a:t>
              </a:r>
              <a:endParaRPr sz="2000">
                <a:latin typeface="Poppins"/>
                <a:ea typeface="Poppins"/>
                <a:cs typeface="Poppins"/>
                <a:sym typeface="Poppins"/>
              </a:endParaRPr>
            </a:p>
          </p:txBody>
        </p:sp>
        <p:sp>
          <p:nvSpPr>
            <p:cNvPr id="283" name="Google Shape;283;p10"/>
            <p:cNvSpPr/>
            <p:nvPr/>
          </p:nvSpPr>
          <p:spPr>
            <a:xfrm>
              <a:off x="58659" y="3067812"/>
              <a:ext cx="1051500" cy="1051500"/>
            </a:xfrm>
            <a:prstGeom prst="ellipse">
              <a:avLst/>
            </a:prstGeom>
            <a:solidFill>
              <a:schemeClr val="lt1"/>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pic>
        <p:nvPicPr>
          <p:cNvPr id="288" name="Google Shape;288;p11"/>
          <p:cNvPicPr preferRelativeResize="0"/>
          <p:nvPr/>
        </p:nvPicPr>
        <p:blipFill rotWithShape="1">
          <a:blip r:embed="rId3">
            <a:alphaModFix amt="18000"/>
          </a:blip>
          <a:srcRect b="0" l="20489" r="0" t="0"/>
          <a:stretch/>
        </p:blipFill>
        <p:spPr>
          <a:xfrm rot="10800000">
            <a:off x="7042801" y="0"/>
            <a:ext cx="5149195" cy="6858005"/>
          </a:xfrm>
          <a:prstGeom prst="rect">
            <a:avLst/>
          </a:prstGeom>
          <a:noFill/>
          <a:ln>
            <a:noFill/>
          </a:ln>
        </p:spPr>
      </p:pic>
      <p:grpSp>
        <p:nvGrpSpPr>
          <p:cNvPr id="289" name="Google Shape;289;p11"/>
          <p:cNvGrpSpPr/>
          <p:nvPr/>
        </p:nvGrpSpPr>
        <p:grpSpPr>
          <a:xfrm>
            <a:off x="6815016" y="2653469"/>
            <a:ext cx="5004753" cy="3112972"/>
            <a:chOff x="-319418" y="-724227"/>
            <a:chExt cx="10776816" cy="6981322"/>
          </a:xfrm>
        </p:grpSpPr>
        <p:sp>
          <p:nvSpPr>
            <p:cNvPr id="290" name="Google Shape;290;p11"/>
            <p:cNvSpPr txBox="1"/>
            <p:nvPr/>
          </p:nvSpPr>
          <p:spPr>
            <a:xfrm>
              <a:off x="-319418" y="-724227"/>
              <a:ext cx="10457400" cy="1158600"/>
            </a:xfrm>
            <a:prstGeom prst="rect">
              <a:avLst/>
            </a:prstGeom>
            <a:noFill/>
            <a:ln>
              <a:noFill/>
            </a:ln>
          </p:spPr>
          <p:txBody>
            <a:bodyPr anchorCtr="0" anchor="t" bIns="0" lIns="0" spcFirstLastPara="1" rIns="0" wrap="square" tIns="0">
              <a:spAutoFit/>
            </a:bodyPr>
            <a:lstStyle/>
            <a:p>
              <a:pPr indent="0" lvl="0" marL="0" marR="0" rtl="0" algn="l">
                <a:lnSpc>
                  <a:spcPct val="469500"/>
                </a:lnSpc>
                <a:spcBef>
                  <a:spcPts val="0"/>
                </a:spcBef>
                <a:spcAft>
                  <a:spcPts val="0"/>
                </a:spcAft>
                <a:buNone/>
              </a:pPr>
              <a:r>
                <a:t/>
              </a:r>
              <a:endParaRPr b="0" i="0" sz="1200" u="none" cap="none" strike="noStrike">
                <a:solidFill>
                  <a:schemeClr val="dk1"/>
                </a:solidFill>
                <a:latin typeface="Corbel"/>
                <a:ea typeface="Corbel"/>
                <a:cs typeface="Corbel"/>
                <a:sym typeface="Corbel"/>
              </a:endParaRPr>
            </a:p>
          </p:txBody>
        </p:sp>
        <p:sp>
          <p:nvSpPr>
            <p:cNvPr id="291" name="Google Shape;291;p11"/>
            <p:cNvSpPr txBox="1"/>
            <p:nvPr/>
          </p:nvSpPr>
          <p:spPr>
            <a:xfrm>
              <a:off x="-2" y="1009333"/>
              <a:ext cx="10457400" cy="2886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s-CR" sz="2400" u="none" cap="none" strike="noStrike">
                  <a:solidFill>
                    <a:srgbClr val="345D7E"/>
                  </a:solidFill>
                  <a:latin typeface="Open Sans"/>
                  <a:ea typeface="Open Sans"/>
                  <a:cs typeface="Open Sans"/>
                  <a:sym typeface="Open Sans"/>
                </a:rPr>
                <a:t>CONVENCIÓN SOBRE LOS DERECHOS DE LAS PERSONAS CON DISCAPACIDAD</a:t>
              </a:r>
              <a:endParaRPr>
                <a:solidFill>
                  <a:srgbClr val="345D7E"/>
                </a:solidFill>
              </a:endParaRPr>
            </a:p>
          </p:txBody>
        </p:sp>
        <p:sp>
          <p:nvSpPr>
            <p:cNvPr id="292" name="Google Shape;292;p11"/>
            <p:cNvSpPr txBox="1"/>
            <p:nvPr/>
          </p:nvSpPr>
          <p:spPr>
            <a:xfrm>
              <a:off x="-2" y="3922495"/>
              <a:ext cx="10457400" cy="233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s-CR" sz="2000" u="none" cap="none" strike="noStrike">
                  <a:solidFill>
                    <a:srgbClr val="000000"/>
                  </a:solidFill>
                  <a:latin typeface="Poppins"/>
                  <a:ea typeface="Poppins"/>
                  <a:cs typeface="Poppins"/>
                  <a:sym typeface="Poppins"/>
                </a:rPr>
                <a:t>Se ubica en un mismo nivel o por encima de la Constitución Política de Costa Rica</a:t>
              </a:r>
              <a:endParaRPr sz="2000">
                <a:latin typeface="Poppins"/>
                <a:ea typeface="Poppins"/>
                <a:cs typeface="Poppins"/>
                <a:sym typeface="Poppins"/>
              </a:endParaRPr>
            </a:p>
          </p:txBody>
        </p:sp>
      </p:grpSp>
      <p:sp>
        <p:nvSpPr>
          <p:cNvPr id="293" name="Google Shape;293;p11"/>
          <p:cNvSpPr txBox="1"/>
          <p:nvPr/>
        </p:nvSpPr>
        <p:spPr>
          <a:xfrm>
            <a:off x="776177" y="608740"/>
            <a:ext cx="5403300" cy="733500"/>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b="1" i="0" lang="es-CR" sz="4334" u="none" cap="none" strike="noStrike">
                <a:solidFill>
                  <a:srgbClr val="345D7E"/>
                </a:solidFill>
                <a:latin typeface="Open Sans"/>
                <a:ea typeface="Open Sans"/>
                <a:cs typeface="Open Sans"/>
                <a:sym typeface="Open Sans"/>
              </a:rPr>
              <a:t>Pirámide de Kelsen</a:t>
            </a:r>
            <a:endParaRPr>
              <a:solidFill>
                <a:srgbClr val="345D7E"/>
              </a:solidFill>
            </a:endParaRPr>
          </a:p>
        </p:txBody>
      </p:sp>
      <p:sp>
        <p:nvSpPr>
          <p:cNvPr id="294" name="Google Shape;294;p11"/>
          <p:cNvSpPr/>
          <p:nvPr/>
        </p:nvSpPr>
        <p:spPr>
          <a:xfrm>
            <a:off x="310780" y="1395653"/>
            <a:ext cx="6334125" cy="5485352"/>
          </a:xfrm>
          <a:custGeom>
            <a:rect b="b" l="l" r="r" t="t"/>
            <a:pathLst>
              <a:path extrusionOk="0" h="5499100" w="6350000">
                <a:moveTo>
                  <a:pt x="0" y="5499100"/>
                </a:moveTo>
                <a:lnTo>
                  <a:pt x="3175000" y="0"/>
                </a:lnTo>
                <a:lnTo>
                  <a:pt x="6350000" y="5499100"/>
                </a:lnTo>
                <a:close/>
              </a:path>
            </a:pathLst>
          </a:custGeom>
          <a:solidFill>
            <a:srgbClr val="D5DFDD">
              <a:alpha val="89800"/>
            </a:srgbClr>
          </a:solidFill>
          <a:ln>
            <a:noFill/>
          </a:ln>
        </p:spPr>
      </p:sp>
      <p:sp>
        <p:nvSpPr>
          <p:cNvPr id="295" name="Google Shape;295;p11"/>
          <p:cNvSpPr/>
          <p:nvPr/>
        </p:nvSpPr>
        <p:spPr>
          <a:xfrm>
            <a:off x="685800" y="6077650"/>
            <a:ext cx="5614327" cy="69501"/>
          </a:xfrm>
          <a:custGeom>
            <a:rect b="b" l="l" r="r" t="t"/>
            <a:pathLst>
              <a:path extrusionOk="0" h="69850" w="5863527">
                <a:moveTo>
                  <a:pt x="5572697" y="0"/>
                </a:moveTo>
                <a:lnTo>
                  <a:pt x="0" y="0"/>
                </a:lnTo>
                <a:lnTo>
                  <a:pt x="0" y="69850"/>
                </a:lnTo>
                <a:lnTo>
                  <a:pt x="5863527" y="69850"/>
                </a:lnTo>
                <a:lnTo>
                  <a:pt x="5863527" y="0"/>
                </a:lnTo>
                <a:close/>
              </a:path>
            </a:pathLst>
          </a:custGeom>
          <a:solidFill>
            <a:srgbClr val="FFFFFF"/>
          </a:solidFill>
          <a:ln>
            <a:noFill/>
          </a:ln>
        </p:spPr>
      </p:sp>
      <p:sp>
        <p:nvSpPr>
          <p:cNvPr id="296" name="Google Shape;296;p11"/>
          <p:cNvSpPr/>
          <p:nvPr/>
        </p:nvSpPr>
        <p:spPr>
          <a:xfrm>
            <a:off x="1134775" y="5240775"/>
            <a:ext cx="4705480" cy="69501"/>
          </a:xfrm>
          <a:custGeom>
            <a:rect b="b" l="l" r="r" t="t"/>
            <a:pathLst>
              <a:path extrusionOk="0" h="69850" w="5863527">
                <a:moveTo>
                  <a:pt x="5572697" y="0"/>
                </a:moveTo>
                <a:lnTo>
                  <a:pt x="0" y="0"/>
                </a:lnTo>
                <a:lnTo>
                  <a:pt x="0" y="69850"/>
                </a:lnTo>
                <a:lnTo>
                  <a:pt x="5863527" y="69850"/>
                </a:lnTo>
                <a:lnTo>
                  <a:pt x="5863527" y="0"/>
                </a:lnTo>
                <a:close/>
              </a:path>
            </a:pathLst>
          </a:custGeom>
          <a:solidFill>
            <a:srgbClr val="FFFFFF"/>
          </a:solidFill>
          <a:ln>
            <a:noFill/>
          </a:ln>
        </p:spPr>
      </p:sp>
      <p:sp>
        <p:nvSpPr>
          <p:cNvPr id="297" name="Google Shape;297;p11"/>
          <p:cNvSpPr/>
          <p:nvPr/>
        </p:nvSpPr>
        <p:spPr>
          <a:xfrm>
            <a:off x="1677500" y="4393150"/>
            <a:ext cx="3591410" cy="69501"/>
          </a:xfrm>
          <a:custGeom>
            <a:rect b="b" l="l" r="r" t="t"/>
            <a:pathLst>
              <a:path extrusionOk="0" h="69850" w="5863527">
                <a:moveTo>
                  <a:pt x="5572697" y="0"/>
                </a:moveTo>
                <a:lnTo>
                  <a:pt x="0" y="0"/>
                </a:lnTo>
                <a:lnTo>
                  <a:pt x="0" y="69850"/>
                </a:lnTo>
                <a:lnTo>
                  <a:pt x="5863527" y="69850"/>
                </a:lnTo>
                <a:lnTo>
                  <a:pt x="5863527" y="0"/>
                </a:lnTo>
                <a:close/>
              </a:path>
            </a:pathLst>
          </a:custGeom>
          <a:solidFill>
            <a:srgbClr val="FFFFFF"/>
          </a:solidFill>
          <a:ln>
            <a:noFill/>
          </a:ln>
        </p:spPr>
      </p:sp>
      <p:sp>
        <p:nvSpPr>
          <p:cNvPr id="298" name="Google Shape;298;p11"/>
          <p:cNvSpPr/>
          <p:nvPr/>
        </p:nvSpPr>
        <p:spPr>
          <a:xfrm>
            <a:off x="2141274" y="3637100"/>
            <a:ext cx="2682564" cy="69501"/>
          </a:xfrm>
          <a:custGeom>
            <a:rect b="b" l="l" r="r" t="t"/>
            <a:pathLst>
              <a:path extrusionOk="0" h="69850" w="5863527">
                <a:moveTo>
                  <a:pt x="5572697" y="0"/>
                </a:moveTo>
                <a:lnTo>
                  <a:pt x="0" y="0"/>
                </a:lnTo>
                <a:lnTo>
                  <a:pt x="0" y="69850"/>
                </a:lnTo>
                <a:lnTo>
                  <a:pt x="5863527" y="69850"/>
                </a:lnTo>
                <a:lnTo>
                  <a:pt x="5863527" y="0"/>
                </a:lnTo>
                <a:close/>
              </a:path>
            </a:pathLst>
          </a:custGeom>
          <a:solidFill>
            <a:srgbClr val="FFFFFF"/>
          </a:solidFill>
          <a:ln>
            <a:noFill/>
          </a:ln>
        </p:spPr>
      </p:sp>
      <p:sp>
        <p:nvSpPr>
          <p:cNvPr id="299" name="Google Shape;299;p11"/>
          <p:cNvSpPr/>
          <p:nvPr/>
        </p:nvSpPr>
        <p:spPr>
          <a:xfrm>
            <a:off x="2624800" y="2688075"/>
            <a:ext cx="1729740" cy="69501"/>
          </a:xfrm>
          <a:custGeom>
            <a:rect b="b" l="l" r="r" t="t"/>
            <a:pathLst>
              <a:path extrusionOk="0" h="69850" w="5863527">
                <a:moveTo>
                  <a:pt x="5572697" y="0"/>
                </a:moveTo>
                <a:lnTo>
                  <a:pt x="0" y="0"/>
                </a:lnTo>
                <a:lnTo>
                  <a:pt x="0" y="69850"/>
                </a:lnTo>
                <a:lnTo>
                  <a:pt x="5863527" y="69850"/>
                </a:lnTo>
                <a:lnTo>
                  <a:pt x="5863527" y="0"/>
                </a:lnTo>
                <a:close/>
              </a:path>
            </a:pathLst>
          </a:custGeom>
          <a:solidFill>
            <a:srgbClr val="FFFFFF"/>
          </a:solidFill>
          <a:ln>
            <a:noFill/>
          </a:ln>
        </p:spPr>
      </p:sp>
      <p:sp>
        <p:nvSpPr>
          <p:cNvPr id="300" name="Google Shape;300;p11"/>
          <p:cNvSpPr txBox="1"/>
          <p:nvPr/>
        </p:nvSpPr>
        <p:spPr>
          <a:xfrm>
            <a:off x="2835627" y="6374276"/>
            <a:ext cx="1407600" cy="313200"/>
          </a:xfrm>
          <a:prstGeom prst="rect">
            <a:avLst/>
          </a:prstGeom>
          <a:noFill/>
          <a:ln>
            <a:noFill/>
          </a:ln>
        </p:spPr>
        <p:txBody>
          <a:bodyPr anchorCtr="0" anchor="t" bIns="0" lIns="0" spcFirstLastPara="1" rIns="0" wrap="square" tIns="0">
            <a:spAutoFit/>
          </a:bodyPr>
          <a:lstStyle/>
          <a:p>
            <a:pPr indent="0" lvl="0" marL="0" marR="0" rtl="0" algn="ctr">
              <a:lnSpc>
                <a:spcPct val="139957"/>
              </a:lnSpc>
              <a:spcBef>
                <a:spcPts val="0"/>
              </a:spcBef>
              <a:spcAft>
                <a:spcPts val="0"/>
              </a:spcAft>
              <a:buNone/>
            </a:pPr>
            <a:r>
              <a:rPr b="1" i="0" lang="es-CR" sz="2000" u="none" cap="none" strike="noStrike">
                <a:solidFill>
                  <a:srgbClr val="073763"/>
                </a:solidFill>
                <a:latin typeface="Questrial"/>
                <a:ea typeface="Questrial"/>
                <a:cs typeface="Questrial"/>
                <a:sym typeface="Questrial"/>
              </a:rPr>
              <a:t>Directrices</a:t>
            </a:r>
            <a:endParaRPr b="1" sz="2000">
              <a:solidFill>
                <a:srgbClr val="073763"/>
              </a:solidFill>
              <a:latin typeface="Questrial"/>
              <a:ea typeface="Questrial"/>
              <a:cs typeface="Questrial"/>
              <a:sym typeface="Questrial"/>
            </a:endParaRPr>
          </a:p>
        </p:txBody>
      </p:sp>
      <p:sp>
        <p:nvSpPr>
          <p:cNvPr id="301" name="Google Shape;301;p11"/>
          <p:cNvSpPr txBox="1"/>
          <p:nvPr/>
        </p:nvSpPr>
        <p:spPr>
          <a:xfrm>
            <a:off x="3063609" y="1922275"/>
            <a:ext cx="951300" cy="646800"/>
          </a:xfrm>
          <a:prstGeom prst="rect">
            <a:avLst/>
          </a:prstGeom>
          <a:noFill/>
          <a:ln>
            <a:noFill/>
          </a:ln>
        </p:spPr>
        <p:txBody>
          <a:bodyPr anchorCtr="0" anchor="t" bIns="0" lIns="0" spcFirstLastPara="1" rIns="0" wrap="square" tIns="0">
            <a:spAutoFit/>
          </a:bodyPr>
          <a:lstStyle/>
          <a:p>
            <a:pPr indent="0" lvl="0" marL="0" marR="0" rtl="0" algn="ctr">
              <a:lnSpc>
                <a:spcPct val="139957"/>
              </a:lnSpc>
              <a:spcBef>
                <a:spcPts val="0"/>
              </a:spcBef>
              <a:spcAft>
                <a:spcPts val="0"/>
              </a:spcAft>
              <a:buNone/>
            </a:pPr>
            <a:r>
              <a:rPr b="1" i="0" lang="es-CR" sz="2000" u="none" cap="none" strike="noStrike">
                <a:solidFill>
                  <a:srgbClr val="073763"/>
                </a:solidFill>
                <a:latin typeface="Questrial"/>
                <a:ea typeface="Questrial"/>
                <a:cs typeface="Questrial"/>
                <a:sym typeface="Questrial"/>
              </a:rPr>
              <a:t>Const.</a:t>
            </a:r>
            <a:endParaRPr b="1" sz="2000">
              <a:solidFill>
                <a:srgbClr val="073763"/>
              </a:solidFill>
              <a:latin typeface="Questrial"/>
              <a:ea typeface="Questrial"/>
              <a:cs typeface="Questrial"/>
              <a:sym typeface="Questrial"/>
            </a:endParaRPr>
          </a:p>
          <a:p>
            <a:pPr indent="0" lvl="0" marL="0" marR="0" rtl="0" algn="ctr">
              <a:lnSpc>
                <a:spcPct val="139957"/>
              </a:lnSpc>
              <a:spcBef>
                <a:spcPts val="0"/>
              </a:spcBef>
              <a:spcAft>
                <a:spcPts val="0"/>
              </a:spcAft>
              <a:buNone/>
            </a:pPr>
            <a:r>
              <a:rPr b="1" i="0" lang="es-CR" sz="2000" u="none" cap="none" strike="noStrike">
                <a:solidFill>
                  <a:srgbClr val="073763"/>
                </a:solidFill>
                <a:latin typeface="Questrial"/>
                <a:ea typeface="Questrial"/>
                <a:cs typeface="Questrial"/>
                <a:sym typeface="Questrial"/>
              </a:rPr>
              <a:t>Política</a:t>
            </a:r>
            <a:endParaRPr b="1" sz="2000">
              <a:solidFill>
                <a:srgbClr val="073763"/>
              </a:solidFill>
              <a:latin typeface="Questrial"/>
              <a:ea typeface="Questrial"/>
              <a:cs typeface="Questrial"/>
              <a:sym typeface="Questrial"/>
            </a:endParaRPr>
          </a:p>
        </p:txBody>
      </p:sp>
      <p:sp>
        <p:nvSpPr>
          <p:cNvPr id="302" name="Google Shape;302;p11"/>
          <p:cNvSpPr txBox="1"/>
          <p:nvPr/>
        </p:nvSpPr>
        <p:spPr>
          <a:xfrm>
            <a:off x="2519944" y="2876570"/>
            <a:ext cx="2038800" cy="64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s-CR" sz="2000" u="none" cap="none" strike="noStrike">
                <a:solidFill>
                  <a:srgbClr val="073763"/>
                </a:solidFill>
                <a:latin typeface="Questrial"/>
                <a:ea typeface="Questrial"/>
                <a:cs typeface="Questrial"/>
                <a:sym typeface="Questrial"/>
              </a:rPr>
              <a:t>Tratados </a:t>
            </a:r>
            <a:endParaRPr b="1" sz="2000">
              <a:solidFill>
                <a:srgbClr val="073763"/>
              </a:solidFill>
              <a:latin typeface="Questrial"/>
              <a:ea typeface="Questrial"/>
              <a:cs typeface="Questrial"/>
              <a:sym typeface="Questrial"/>
            </a:endParaRPr>
          </a:p>
          <a:p>
            <a:pPr indent="0" lvl="0" marL="0" marR="0" rtl="0" algn="ctr">
              <a:lnSpc>
                <a:spcPct val="139957"/>
              </a:lnSpc>
              <a:spcBef>
                <a:spcPts val="0"/>
              </a:spcBef>
              <a:spcAft>
                <a:spcPts val="0"/>
              </a:spcAft>
              <a:buNone/>
            </a:pPr>
            <a:r>
              <a:rPr b="1" i="0" lang="es-CR" sz="2000" u="none" cap="none" strike="noStrike">
                <a:solidFill>
                  <a:srgbClr val="073763"/>
                </a:solidFill>
                <a:latin typeface="Questrial"/>
                <a:ea typeface="Questrial"/>
                <a:cs typeface="Questrial"/>
                <a:sym typeface="Questrial"/>
              </a:rPr>
              <a:t>Internacionales</a:t>
            </a:r>
            <a:endParaRPr b="1" sz="2000">
              <a:solidFill>
                <a:srgbClr val="073763"/>
              </a:solidFill>
              <a:latin typeface="Questrial"/>
              <a:ea typeface="Questrial"/>
              <a:cs typeface="Questrial"/>
              <a:sym typeface="Questrial"/>
            </a:endParaRPr>
          </a:p>
        </p:txBody>
      </p:sp>
      <p:sp>
        <p:nvSpPr>
          <p:cNvPr id="303" name="Google Shape;303;p11"/>
          <p:cNvSpPr txBox="1"/>
          <p:nvPr/>
        </p:nvSpPr>
        <p:spPr>
          <a:xfrm>
            <a:off x="3166982" y="3914012"/>
            <a:ext cx="744600" cy="313200"/>
          </a:xfrm>
          <a:prstGeom prst="rect">
            <a:avLst/>
          </a:prstGeom>
          <a:noFill/>
          <a:ln>
            <a:noFill/>
          </a:ln>
        </p:spPr>
        <p:txBody>
          <a:bodyPr anchorCtr="0" anchor="t" bIns="0" lIns="0" spcFirstLastPara="1" rIns="0" wrap="square" tIns="0">
            <a:spAutoFit/>
          </a:bodyPr>
          <a:lstStyle/>
          <a:p>
            <a:pPr indent="0" lvl="0" marL="0" marR="0" rtl="0" algn="ctr">
              <a:lnSpc>
                <a:spcPct val="139957"/>
              </a:lnSpc>
              <a:spcBef>
                <a:spcPts val="0"/>
              </a:spcBef>
              <a:spcAft>
                <a:spcPts val="0"/>
              </a:spcAft>
              <a:buNone/>
            </a:pPr>
            <a:r>
              <a:rPr b="1" i="0" lang="es-CR" sz="2000" u="none" cap="none" strike="noStrike">
                <a:solidFill>
                  <a:srgbClr val="073763"/>
                </a:solidFill>
                <a:latin typeface="Questrial"/>
                <a:ea typeface="Questrial"/>
                <a:cs typeface="Questrial"/>
                <a:sym typeface="Questrial"/>
              </a:rPr>
              <a:t>Leyes</a:t>
            </a:r>
            <a:endParaRPr b="1" sz="2000">
              <a:solidFill>
                <a:srgbClr val="073763"/>
              </a:solidFill>
              <a:latin typeface="Questrial"/>
              <a:ea typeface="Questrial"/>
              <a:cs typeface="Questrial"/>
              <a:sym typeface="Questrial"/>
            </a:endParaRPr>
          </a:p>
        </p:txBody>
      </p:sp>
      <p:sp>
        <p:nvSpPr>
          <p:cNvPr id="304" name="Google Shape;304;p11"/>
          <p:cNvSpPr txBox="1"/>
          <p:nvPr/>
        </p:nvSpPr>
        <p:spPr>
          <a:xfrm>
            <a:off x="2676651" y="4666759"/>
            <a:ext cx="1725600" cy="313200"/>
          </a:xfrm>
          <a:prstGeom prst="rect">
            <a:avLst/>
          </a:prstGeom>
          <a:noFill/>
          <a:ln>
            <a:noFill/>
          </a:ln>
        </p:spPr>
        <p:txBody>
          <a:bodyPr anchorCtr="0" anchor="t" bIns="0" lIns="0" spcFirstLastPara="1" rIns="0" wrap="square" tIns="0">
            <a:spAutoFit/>
          </a:bodyPr>
          <a:lstStyle/>
          <a:p>
            <a:pPr indent="0" lvl="0" marL="0" marR="0" rtl="0" algn="ctr">
              <a:lnSpc>
                <a:spcPct val="139957"/>
              </a:lnSpc>
              <a:spcBef>
                <a:spcPts val="0"/>
              </a:spcBef>
              <a:spcAft>
                <a:spcPts val="0"/>
              </a:spcAft>
              <a:buNone/>
            </a:pPr>
            <a:r>
              <a:rPr b="1" i="0" lang="es-CR" sz="2000" u="none" cap="none" strike="noStrike">
                <a:solidFill>
                  <a:srgbClr val="073763"/>
                </a:solidFill>
                <a:latin typeface="Questrial"/>
                <a:ea typeface="Questrial"/>
                <a:cs typeface="Questrial"/>
                <a:sym typeface="Questrial"/>
              </a:rPr>
              <a:t>Reglamentos</a:t>
            </a:r>
            <a:endParaRPr b="1" sz="2000">
              <a:solidFill>
                <a:srgbClr val="073763"/>
              </a:solidFill>
              <a:latin typeface="Questrial"/>
              <a:ea typeface="Questrial"/>
              <a:cs typeface="Questrial"/>
              <a:sym typeface="Questrial"/>
            </a:endParaRPr>
          </a:p>
        </p:txBody>
      </p:sp>
      <p:sp>
        <p:nvSpPr>
          <p:cNvPr id="305" name="Google Shape;305;p11"/>
          <p:cNvSpPr txBox="1"/>
          <p:nvPr/>
        </p:nvSpPr>
        <p:spPr>
          <a:xfrm>
            <a:off x="2249650" y="5517704"/>
            <a:ext cx="2579400" cy="313200"/>
          </a:xfrm>
          <a:prstGeom prst="rect">
            <a:avLst/>
          </a:prstGeom>
          <a:noFill/>
          <a:ln>
            <a:noFill/>
          </a:ln>
        </p:spPr>
        <p:txBody>
          <a:bodyPr anchorCtr="0" anchor="t" bIns="0" lIns="0" spcFirstLastPara="1" rIns="0" wrap="square" tIns="0">
            <a:spAutoFit/>
          </a:bodyPr>
          <a:lstStyle/>
          <a:p>
            <a:pPr indent="0" lvl="0" marL="0" marR="0" rtl="0" algn="ctr">
              <a:lnSpc>
                <a:spcPct val="139957"/>
              </a:lnSpc>
              <a:spcBef>
                <a:spcPts val="0"/>
              </a:spcBef>
              <a:spcAft>
                <a:spcPts val="0"/>
              </a:spcAft>
              <a:buNone/>
            </a:pPr>
            <a:r>
              <a:rPr b="1" i="0" lang="es-CR" sz="2000" u="none" cap="none" strike="noStrike">
                <a:solidFill>
                  <a:srgbClr val="073763"/>
                </a:solidFill>
                <a:latin typeface="Questrial"/>
                <a:ea typeface="Questrial"/>
                <a:cs typeface="Questrial"/>
                <a:sym typeface="Questrial"/>
              </a:rPr>
              <a:t>Decretos ejecutivos</a:t>
            </a:r>
            <a:endParaRPr b="1" sz="2000">
              <a:solidFill>
                <a:srgbClr val="073763"/>
              </a:solidFill>
              <a:latin typeface="Questrial"/>
              <a:ea typeface="Questrial"/>
              <a:cs typeface="Questrial"/>
              <a:sym typeface="Questrial"/>
            </a:endParaRPr>
          </a:p>
        </p:txBody>
      </p:sp>
      <p:sp>
        <p:nvSpPr>
          <p:cNvPr id="306" name="Google Shape;306;p11"/>
          <p:cNvSpPr/>
          <p:nvPr/>
        </p:nvSpPr>
        <p:spPr>
          <a:xfrm>
            <a:off x="8017309" y="1109700"/>
            <a:ext cx="3586042" cy="1287400"/>
          </a:xfrm>
          <a:custGeom>
            <a:rect b="b" l="l" r="r" t="t"/>
            <a:pathLst>
              <a:path extrusionOk="0" h="1501341" w="2414843">
                <a:moveTo>
                  <a:pt x="0" y="0"/>
                </a:moveTo>
                <a:lnTo>
                  <a:pt x="2414843" y="0"/>
                </a:lnTo>
                <a:lnTo>
                  <a:pt x="2414843" y="1501341"/>
                </a:lnTo>
                <a:lnTo>
                  <a:pt x="0" y="1501341"/>
                </a:lnTo>
                <a:close/>
              </a:path>
            </a:pathLst>
          </a:custGeom>
          <a:solidFill>
            <a:srgbClr val="006A65"/>
          </a:solidFill>
          <a:ln>
            <a:noFill/>
          </a:ln>
        </p:spPr>
      </p:sp>
      <p:sp>
        <p:nvSpPr>
          <p:cNvPr id="307" name="Google Shape;307;p11"/>
          <p:cNvSpPr/>
          <p:nvPr/>
        </p:nvSpPr>
        <p:spPr>
          <a:xfrm>
            <a:off x="4014900" y="2073950"/>
            <a:ext cx="4143640" cy="69675"/>
          </a:xfrm>
          <a:custGeom>
            <a:rect b="b" l="l" r="r" t="t"/>
            <a:pathLst>
              <a:path extrusionOk="0" h="69850" w="1911714">
                <a:moveTo>
                  <a:pt x="1620884" y="0"/>
                </a:moveTo>
                <a:lnTo>
                  <a:pt x="0" y="0"/>
                </a:lnTo>
                <a:lnTo>
                  <a:pt x="0" y="69850"/>
                </a:lnTo>
                <a:lnTo>
                  <a:pt x="1911714" y="69850"/>
                </a:lnTo>
                <a:lnTo>
                  <a:pt x="1911714" y="0"/>
                </a:lnTo>
                <a:close/>
              </a:path>
            </a:pathLst>
          </a:custGeom>
          <a:solidFill>
            <a:srgbClr val="006A65"/>
          </a:solidFill>
          <a:ln>
            <a:noFill/>
          </a:ln>
        </p:spPr>
      </p:sp>
      <p:sp>
        <p:nvSpPr>
          <p:cNvPr id="308" name="Google Shape;308;p11"/>
          <p:cNvSpPr txBox="1"/>
          <p:nvPr/>
        </p:nvSpPr>
        <p:spPr>
          <a:xfrm>
            <a:off x="8130175" y="1414450"/>
            <a:ext cx="3360300" cy="826800"/>
          </a:xfrm>
          <a:prstGeom prst="rect">
            <a:avLst/>
          </a:prstGeom>
          <a:noFill/>
          <a:ln>
            <a:noFill/>
          </a:ln>
        </p:spPr>
        <p:txBody>
          <a:bodyPr anchorCtr="0" anchor="t" bIns="0" lIns="0" spcFirstLastPara="1" rIns="0" wrap="square" tIns="0">
            <a:spAutoFit/>
          </a:bodyPr>
          <a:lstStyle/>
          <a:p>
            <a:pPr indent="0" lvl="0" marL="0" marR="0" rtl="0" algn="ctr">
              <a:lnSpc>
                <a:spcPct val="139957"/>
              </a:lnSpc>
              <a:spcBef>
                <a:spcPts val="0"/>
              </a:spcBef>
              <a:spcAft>
                <a:spcPts val="0"/>
              </a:spcAft>
              <a:buNone/>
            </a:pPr>
            <a:r>
              <a:rPr b="1" i="0" lang="es-CR" sz="1867" u="none" cap="none" strike="noStrike">
                <a:solidFill>
                  <a:srgbClr val="FFFFFF"/>
                </a:solidFill>
                <a:latin typeface="Poppins"/>
                <a:ea typeface="Poppins"/>
                <a:cs typeface="Poppins"/>
                <a:sym typeface="Poppins"/>
              </a:rPr>
              <a:t>Tratados Internacionales sobre Derechos Humanos</a:t>
            </a:r>
            <a:endParaRPr b="1">
              <a:solidFill>
                <a:srgbClr val="FFFFFF"/>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pic>
        <p:nvPicPr>
          <p:cNvPr id="314" name="Google Shape;314;p12"/>
          <p:cNvPicPr preferRelativeResize="0"/>
          <p:nvPr/>
        </p:nvPicPr>
        <p:blipFill>
          <a:blip r:embed="rId3">
            <a:alphaModFix/>
          </a:blip>
          <a:stretch>
            <a:fillRect/>
          </a:stretch>
        </p:blipFill>
        <p:spPr>
          <a:xfrm>
            <a:off x="4815250" y="228575"/>
            <a:ext cx="7241776" cy="6606004"/>
          </a:xfrm>
          <a:prstGeom prst="rect">
            <a:avLst/>
          </a:prstGeom>
          <a:noFill/>
          <a:ln>
            <a:noFill/>
          </a:ln>
        </p:spPr>
      </p:pic>
      <p:pic>
        <p:nvPicPr>
          <p:cNvPr id="315" name="Google Shape;315;p12"/>
          <p:cNvPicPr preferRelativeResize="0"/>
          <p:nvPr/>
        </p:nvPicPr>
        <p:blipFill rotWithShape="1">
          <a:blip r:embed="rId4">
            <a:alphaModFix/>
          </a:blip>
          <a:srcRect b="0" l="0" r="0" t="0"/>
          <a:stretch/>
        </p:blipFill>
        <p:spPr>
          <a:xfrm>
            <a:off x="5186549" y="1708309"/>
            <a:ext cx="352698" cy="354055"/>
          </a:xfrm>
          <a:prstGeom prst="rect">
            <a:avLst/>
          </a:prstGeom>
          <a:noFill/>
          <a:ln>
            <a:noFill/>
          </a:ln>
        </p:spPr>
      </p:pic>
      <p:pic>
        <p:nvPicPr>
          <p:cNvPr id="316" name="Google Shape;316;p12"/>
          <p:cNvPicPr preferRelativeResize="0"/>
          <p:nvPr/>
        </p:nvPicPr>
        <p:blipFill rotWithShape="1">
          <a:blip r:embed="rId5">
            <a:alphaModFix/>
          </a:blip>
          <a:srcRect b="0" l="0" r="0" t="0"/>
          <a:stretch/>
        </p:blipFill>
        <p:spPr>
          <a:xfrm>
            <a:off x="9053622" y="3678472"/>
            <a:ext cx="352698" cy="354055"/>
          </a:xfrm>
          <a:prstGeom prst="rect">
            <a:avLst/>
          </a:prstGeom>
          <a:noFill/>
          <a:ln>
            <a:noFill/>
          </a:ln>
        </p:spPr>
      </p:pic>
      <p:pic>
        <p:nvPicPr>
          <p:cNvPr id="317" name="Google Shape;317;p12"/>
          <p:cNvPicPr preferRelativeResize="0"/>
          <p:nvPr/>
        </p:nvPicPr>
        <p:blipFill rotWithShape="1">
          <a:blip r:embed="rId5">
            <a:alphaModFix/>
          </a:blip>
          <a:srcRect b="0" l="0" r="0" t="0"/>
          <a:stretch/>
        </p:blipFill>
        <p:spPr>
          <a:xfrm>
            <a:off x="7868192" y="1708310"/>
            <a:ext cx="352698" cy="354055"/>
          </a:xfrm>
          <a:prstGeom prst="rect">
            <a:avLst/>
          </a:prstGeom>
          <a:noFill/>
          <a:ln>
            <a:noFill/>
          </a:ln>
        </p:spPr>
      </p:pic>
      <p:pic>
        <p:nvPicPr>
          <p:cNvPr id="318" name="Google Shape;318;p12"/>
          <p:cNvPicPr preferRelativeResize="0"/>
          <p:nvPr/>
        </p:nvPicPr>
        <p:blipFill rotWithShape="1">
          <a:blip r:embed="rId5">
            <a:alphaModFix/>
          </a:blip>
          <a:srcRect b="0" l="0" r="0" t="0"/>
          <a:stretch/>
        </p:blipFill>
        <p:spPr>
          <a:xfrm>
            <a:off x="7691843" y="2187524"/>
            <a:ext cx="352698" cy="354055"/>
          </a:xfrm>
          <a:prstGeom prst="rect">
            <a:avLst/>
          </a:prstGeom>
          <a:noFill/>
          <a:ln>
            <a:noFill/>
          </a:ln>
        </p:spPr>
      </p:pic>
      <p:pic>
        <p:nvPicPr>
          <p:cNvPr id="319" name="Google Shape;319;p12"/>
          <p:cNvPicPr preferRelativeResize="0"/>
          <p:nvPr/>
        </p:nvPicPr>
        <p:blipFill rotWithShape="1">
          <a:blip r:embed="rId5">
            <a:alphaModFix/>
          </a:blip>
          <a:srcRect b="0" l="0" r="0" t="0"/>
          <a:stretch/>
        </p:blipFill>
        <p:spPr>
          <a:xfrm>
            <a:off x="6636195" y="2249404"/>
            <a:ext cx="352698" cy="354055"/>
          </a:xfrm>
          <a:prstGeom prst="rect">
            <a:avLst/>
          </a:prstGeom>
          <a:noFill/>
          <a:ln>
            <a:noFill/>
          </a:ln>
        </p:spPr>
      </p:pic>
      <p:pic>
        <p:nvPicPr>
          <p:cNvPr id="320" name="Google Shape;320;p12"/>
          <p:cNvPicPr preferRelativeResize="0"/>
          <p:nvPr/>
        </p:nvPicPr>
        <p:blipFill rotWithShape="1">
          <a:blip r:embed="rId5">
            <a:alphaModFix/>
          </a:blip>
          <a:srcRect b="0" l="0" r="0" t="0"/>
          <a:stretch/>
        </p:blipFill>
        <p:spPr>
          <a:xfrm>
            <a:off x="10493828" y="2426433"/>
            <a:ext cx="352698" cy="354055"/>
          </a:xfrm>
          <a:prstGeom prst="rect">
            <a:avLst/>
          </a:prstGeom>
          <a:noFill/>
          <a:ln>
            <a:noFill/>
          </a:ln>
        </p:spPr>
      </p:pic>
      <p:pic>
        <p:nvPicPr>
          <p:cNvPr id="321" name="Google Shape;321;p12"/>
          <p:cNvPicPr preferRelativeResize="0"/>
          <p:nvPr/>
        </p:nvPicPr>
        <p:blipFill rotWithShape="1">
          <a:blip r:embed="rId5">
            <a:alphaModFix/>
          </a:blip>
          <a:srcRect b="0" l="0" r="0" t="0"/>
          <a:stretch/>
        </p:blipFill>
        <p:spPr>
          <a:xfrm>
            <a:off x="8372768" y="2472437"/>
            <a:ext cx="352698" cy="354055"/>
          </a:xfrm>
          <a:prstGeom prst="rect">
            <a:avLst/>
          </a:prstGeom>
          <a:noFill/>
          <a:ln>
            <a:noFill/>
          </a:ln>
        </p:spPr>
      </p:pic>
      <p:pic>
        <p:nvPicPr>
          <p:cNvPr id="322" name="Google Shape;322;p12"/>
          <p:cNvPicPr preferRelativeResize="0"/>
          <p:nvPr/>
        </p:nvPicPr>
        <p:blipFill rotWithShape="1">
          <a:blip r:embed="rId5">
            <a:alphaModFix/>
          </a:blip>
          <a:srcRect b="0" l="0" r="0" t="0"/>
          <a:stretch/>
        </p:blipFill>
        <p:spPr>
          <a:xfrm>
            <a:off x="9356859" y="2759137"/>
            <a:ext cx="352698" cy="354055"/>
          </a:xfrm>
          <a:prstGeom prst="rect">
            <a:avLst/>
          </a:prstGeom>
          <a:noFill/>
          <a:ln>
            <a:noFill/>
          </a:ln>
        </p:spPr>
      </p:pic>
      <p:sp>
        <p:nvSpPr>
          <p:cNvPr id="323" name="Google Shape;323;p12"/>
          <p:cNvSpPr txBox="1"/>
          <p:nvPr/>
        </p:nvSpPr>
        <p:spPr>
          <a:xfrm>
            <a:off x="4749580" y="2051172"/>
            <a:ext cx="12266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s-CR" u="none" cap="none" strike="noStrike">
                <a:solidFill>
                  <a:schemeClr val="dk1"/>
                </a:solidFill>
                <a:latin typeface="Poppins"/>
                <a:ea typeface="Poppins"/>
                <a:cs typeface="Poppins"/>
                <a:sym typeface="Poppins"/>
              </a:rPr>
              <a:t>Santa Cruz</a:t>
            </a:r>
            <a:endParaRPr>
              <a:latin typeface="Poppins"/>
              <a:ea typeface="Poppins"/>
              <a:cs typeface="Poppins"/>
              <a:sym typeface="Poppins"/>
            </a:endParaRPr>
          </a:p>
        </p:txBody>
      </p:sp>
      <p:sp>
        <p:nvSpPr>
          <p:cNvPr id="324" name="Google Shape;324;p12"/>
          <p:cNvSpPr txBox="1"/>
          <p:nvPr/>
        </p:nvSpPr>
        <p:spPr>
          <a:xfrm>
            <a:off x="10816554" y="2420504"/>
            <a:ext cx="12266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R">
                <a:solidFill>
                  <a:schemeClr val="dk1"/>
                </a:solidFill>
                <a:latin typeface="Poppins"/>
                <a:ea typeface="Poppins"/>
                <a:cs typeface="Poppins"/>
                <a:sym typeface="Poppins"/>
              </a:rPr>
              <a:t>Limón</a:t>
            </a:r>
            <a:endParaRPr>
              <a:latin typeface="Poppins"/>
              <a:ea typeface="Poppins"/>
              <a:cs typeface="Poppins"/>
              <a:sym typeface="Poppins"/>
            </a:endParaRPr>
          </a:p>
        </p:txBody>
      </p:sp>
      <p:sp>
        <p:nvSpPr>
          <p:cNvPr id="325" name="Google Shape;325;p12"/>
          <p:cNvSpPr txBox="1"/>
          <p:nvPr/>
        </p:nvSpPr>
        <p:spPr>
          <a:xfrm>
            <a:off x="9229971" y="3855499"/>
            <a:ext cx="122663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R">
                <a:solidFill>
                  <a:schemeClr val="dk1"/>
                </a:solidFill>
                <a:latin typeface="Poppins"/>
                <a:ea typeface="Poppins"/>
                <a:cs typeface="Poppins"/>
                <a:sym typeface="Poppins"/>
              </a:rPr>
              <a:t>Pérez Zeledón</a:t>
            </a:r>
            <a:endParaRPr>
              <a:latin typeface="Poppins"/>
              <a:ea typeface="Poppins"/>
              <a:cs typeface="Poppins"/>
              <a:sym typeface="Poppins"/>
            </a:endParaRPr>
          </a:p>
        </p:txBody>
      </p:sp>
      <p:sp>
        <p:nvSpPr>
          <p:cNvPr id="326" name="Google Shape;326;p12"/>
          <p:cNvSpPr txBox="1"/>
          <p:nvPr/>
        </p:nvSpPr>
        <p:spPr>
          <a:xfrm>
            <a:off x="7361941" y="2400694"/>
            <a:ext cx="12266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R">
                <a:solidFill>
                  <a:schemeClr val="dk1"/>
                </a:solidFill>
                <a:latin typeface="Poppins"/>
                <a:ea typeface="Poppins"/>
                <a:cs typeface="Poppins"/>
                <a:sym typeface="Poppins"/>
              </a:rPr>
              <a:t>Naranjo</a:t>
            </a:r>
            <a:endParaRPr>
              <a:latin typeface="Poppins"/>
              <a:ea typeface="Poppins"/>
              <a:cs typeface="Poppins"/>
              <a:sym typeface="Poppins"/>
            </a:endParaRPr>
          </a:p>
        </p:txBody>
      </p:sp>
      <p:sp>
        <p:nvSpPr>
          <p:cNvPr id="327" name="Google Shape;327;p12"/>
          <p:cNvSpPr txBox="1"/>
          <p:nvPr/>
        </p:nvSpPr>
        <p:spPr>
          <a:xfrm>
            <a:off x="7061296" y="1361604"/>
            <a:ext cx="1966489" cy="3698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R">
                <a:solidFill>
                  <a:schemeClr val="dk1"/>
                </a:solidFill>
                <a:latin typeface="Poppins"/>
                <a:ea typeface="Poppins"/>
                <a:cs typeface="Poppins"/>
                <a:sym typeface="Poppins"/>
              </a:rPr>
              <a:t>Ciudad Quesada</a:t>
            </a:r>
            <a:endParaRPr>
              <a:latin typeface="Poppins"/>
              <a:ea typeface="Poppins"/>
              <a:cs typeface="Poppins"/>
              <a:sym typeface="Poppins"/>
            </a:endParaRPr>
          </a:p>
        </p:txBody>
      </p:sp>
      <p:sp>
        <p:nvSpPr>
          <p:cNvPr id="328" name="Google Shape;328;p12"/>
          <p:cNvSpPr txBox="1"/>
          <p:nvPr/>
        </p:nvSpPr>
        <p:spPr>
          <a:xfrm>
            <a:off x="8978648" y="3061704"/>
            <a:ext cx="11091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R">
                <a:solidFill>
                  <a:schemeClr val="dk1"/>
                </a:solidFill>
                <a:latin typeface="Poppins"/>
                <a:ea typeface="Poppins"/>
                <a:cs typeface="Poppins"/>
                <a:sym typeface="Poppins"/>
              </a:rPr>
              <a:t>Turrialba</a:t>
            </a:r>
            <a:endParaRPr>
              <a:latin typeface="Poppins"/>
              <a:ea typeface="Poppins"/>
              <a:cs typeface="Poppins"/>
              <a:sym typeface="Poppins"/>
            </a:endParaRPr>
          </a:p>
        </p:txBody>
      </p:sp>
      <p:sp>
        <p:nvSpPr>
          <p:cNvPr id="329" name="Google Shape;329;p12"/>
          <p:cNvSpPr txBox="1"/>
          <p:nvPr/>
        </p:nvSpPr>
        <p:spPr>
          <a:xfrm>
            <a:off x="6207701" y="2514000"/>
            <a:ext cx="1309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R">
                <a:solidFill>
                  <a:schemeClr val="dk1"/>
                </a:solidFill>
                <a:latin typeface="Poppins"/>
                <a:ea typeface="Poppins"/>
                <a:cs typeface="Poppins"/>
                <a:sym typeface="Poppins"/>
              </a:rPr>
              <a:t>Puntarenas</a:t>
            </a:r>
            <a:endParaRPr>
              <a:latin typeface="Poppins"/>
              <a:ea typeface="Poppins"/>
              <a:cs typeface="Poppins"/>
              <a:sym typeface="Poppins"/>
            </a:endParaRPr>
          </a:p>
        </p:txBody>
      </p:sp>
      <p:sp>
        <p:nvSpPr>
          <p:cNvPr id="330" name="Google Shape;330;p12"/>
          <p:cNvSpPr txBox="1"/>
          <p:nvPr/>
        </p:nvSpPr>
        <p:spPr>
          <a:xfrm>
            <a:off x="8054232" y="2724233"/>
            <a:ext cx="9993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R">
                <a:solidFill>
                  <a:schemeClr val="dk1"/>
                </a:solidFill>
                <a:latin typeface="Poppins"/>
                <a:ea typeface="Poppins"/>
                <a:cs typeface="Poppins"/>
                <a:sym typeface="Poppins"/>
              </a:rPr>
              <a:t>Heredia</a:t>
            </a:r>
            <a:endParaRPr>
              <a:latin typeface="Poppins"/>
              <a:ea typeface="Poppins"/>
              <a:cs typeface="Poppins"/>
              <a:sym typeface="Poppins"/>
            </a:endParaRPr>
          </a:p>
        </p:txBody>
      </p:sp>
      <p:sp>
        <p:nvSpPr>
          <p:cNvPr id="331" name="Google Shape;331;p12"/>
          <p:cNvSpPr txBox="1"/>
          <p:nvPr/>
        </p:nvSpPr>
        <p:spPr>
          <a:xfrm>
            <a:off x="444843" y="410322"/>
            <a:ext cx="3931200" cy="206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R" sz="3200">
                <a:solidFill>
                  <a:srgbClr val="345D7E"/>
                </a:solidFill>
                <a:latin typeface="Poppins"/>
                <a:ea typeface="Poppins"/>
                <a:cs typeface="Poppins"/>
                <a:sym typeface="Poppins"/>
              </a:rPr>
              <a:t>Proceso de Concertación en las Regiones: </a:t>
            </a:r>
            <a:endParaRPr b="1">
              <a:solidFill>
                <a:srgbClr val="345D7E"/>
              </a:solidFill>
              <a:latin typeface="Poppins"/>
              <a:ea typeface="Poppins"/>
              <a:cs typeface="Poppins"/>
              <a:sym typeface="Poppins"/>
            </a:endParaRPr>
          </a:p>
          <a:p>
            <a:pPr indent="0" lvl="0" marL="0" marR="0" rtl="0" algn="l">
              <a:spcBef>
                <a:spcPts val="0"/>
              </a:spcBef>
              <a:spcAft>
                <a:spcPts val="0"/>
              </a:spcAft>
              <a:buNone/>
            </a:pPr>
            <a:r>
              <a:rPr i="1" lang="es-CR" sz="3200">
                <a:solidFill>
                  <a:srgbClr val="345D7E"/>
                </a:solidFill>
                <a:latin typeface="Poppins"/>
                <a:ea typeface="Poppins"/>
                <a:cs typeface="Poppins"/>
                <a:sym typeface="Poppins"/>
              </a:rPr>
              <a:t>Talleres realizados</a:t>
            </a:r>
            <a:endParaRPr>
              <a:solidFill>
                <a:srgbClr val="345D7E"/>
              </a:solidFill>
              <a:latin typeface="Poppins"/>
              <a:ea typeface="Poppins"/>
              <a:cs typeface="Poppins"/>
              <a:sym typeface="Poppins"/>
            </a:endParaRPr>
          </a:p>
        </p:txBody>
      </p:sp>
      <p:pic>
        <p:nvPicPr>
          <p:cNvPr id="332" name="Google Shape;332;p12"/>
          <p:cNvPicPr preferRelativeResize="0"/>
          <p:nvPr/>
        </p:nvPicPr>
        <p:blipFill>
          <a:blip r:embed="rId6">
            <a:alphaModFix/>
          </a:blip>
          <a:stretch>
            <a:fillRect/>
          </a:stretch>
        </p:blipFill>
        <p:spPr>
          <a:xfrm>
            <a:off x="-17850" y="2472414"/>
            <a:ext cx="2826398" cy="44253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pic>
        <p:nvPicPr>
          <p:cNvPr id="337" name="Google Shape;337;p13"/>
          <p:cNvPicPr preferRelativeResize="0"/>
          <p:nvPr/>
        </p:nvPicPr>
        <p:blipFill>
          <a:blip r:embed="rId3">
            <a:alphaModFix amt="63000"/>
          </a:blip>
          <a:stretch>
            <a:fillRect/>
          </a:stretch>
        </p:blipFill>
        <p:spPr>
          <a:xfrm>
            <a:off x="0" y="0"/>
            <a:ext cx="3809245" cy="4033994"/>
          </a:xfrm>
          <a:prstGeom prst="rect">
            <a:avLst/>
          </a:prstGeom>
          <a:noFill/>
          <a:ln>
            <a:noFill/>
          </a:ln>
        </p:spPr>
      </p:pic>
      <p:pic>
        <p:nvPicPr>
          <p:cNvPr id="338" name="Google Shape;338;p13"/>
          <p:cNvPicPr preferRelativeResize="0"/>
          <p:nvPr/>
        </p:nvPicPr>
        <p:blipFill>
          <a:blip r:embed="rId4">
            <a:alphaModFix/>
          </a:blip>
          <a:stretch>
            <a:fillRect/>
          </a:stretch>
        </p:blipFill>
        <p:spPr>
          <a:xfrm flipH="1">
            <a:off x="9292676" y="1635500"/>
            <a:ext cx="2899324" cy="5222502"/>
          </a:xfrm>
          <a:prstGeom prst="rect">
            <a:avLst/>
          </a:prstGeom>
          <a:noFill/>
          <a:ln>
            <a:noFill/>
          </a:ln>
        </p:spPr>
      </p:pic>
      <p:sp>
        <p:nvSpPr>
          <p:cNvPr id="339" name="Google Shape;339;p13"/>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orbel"/>
              <a:buNone/>
            </a:pPr>
            <a:r>
              <a:rPr b="1" lang="es-CR" sz="3600">
                <a:solidFill>
                  <a:srgbClr val="073763"/>
                </a:solidFill>
                <a:latin typeface="Poppins"/>
                <a:ea typeface="Poppins"/>
                <a:cs typeface="Poppins"/>
                <a:sym typeface="Poppins"/>
              </a:rPr>
              <a:t>Retroalimentación de la propuesta</a:t>
            </a:r>
            <a:endParaRPr b="1" sz="3600">
              <a:solidFill>
                <a:srgbClr val="073763"/>
              </a:solidFill>
              <a:latin typeface="Poppins"/>
              <a:ea typeface="Poppins"/>
              <a:cs typeface="Poppins"/>
              <a:sym typeface="Poppins"/>
            </a:endParaRPr>
          </a:p>
        </p:txBody>
      </p:sp>
      <p:grpSp>
        <p:nvGrpSpPr>
          <p:cNvPr id="340" name="Google Shape;340;p13"/>
          <p:cNvGrpSpPr/>
          <p:nvPr/>
        </p:nvGrpSpPr>
        <p:grpSpPr>
          <a:xfrm>
            <a:off x="1398616" y="2059706"/>
            <a:ext cx="9188187" cy="4033989"/>
            <a:chOff x="429224" y="2311"/>
            <a:chExt cx="9014213" cy="4033989"/>
          </a:xfrm>
        </p:grpSpPr>
        <p:sp>
          <p:nvSpPr>
            <p:cNvPr id="341" name="Google Shape;341;p13"/>
            <p:cNvSpPr/>
            <p:nvPr/>
          </p:nvSpPr>
          <p:spPr>
            <a:xfrm rot="5400000">
              <a:off x="989073" y="977287"/>
              <a:ext cx="1686348" cy="2806046"/>
            </a:xfrm>
            <a:prstGeom prst="corner">
              <a:avLst>
                <a:gd fmla="val 16120" name="adj1"/>
                <a:gd fmla="val 16110" name="adj2"/>
              </a:avLst>
            </a:prstGeom>
            <a:solidFill>
              <a:srgbClr val="033E3B"/>
            </a:solidFill>
            <a:ln cap="flat" cmpd="sng" w="19050">
              <a:solidFill>
                <a:srgbClr val="6B83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3"/>
            <p:cNvSpPr/>
            <p:nvPr/>
          </p:nvSpPr>
          <p:spPr>
            <a:xfrm>
              <a:off x="707579" y="1815690"/>
              <a:ext cx="2533314" cy="22205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3"/>
            <p:cNvSpPr txBox="1"/>
            <p:nvPr/>
          </p:nvSpPr>
          <p:spPr>
            <a:xfrm>
              <a:off x="707575" y="1815700"/>
              <a:ext cx="2899200" cy="2220600"/>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chemeClr val="dk1"/>
                </a:buClr>
                <a:buSzPts val="2500"/>
                <a:buFont typeface="Corbel"/>
                <a:buNone/>
              </a:pPr>
              <a:r>
                <a:rPr b="1" lang="es-CR" sz="2500">
                  <a:solidFill>
                    <a:srgbClr val="434343"/>
                  </a:solidFill>
                  <a:latin typeface="Questrial"/>
                  <a:ea typeface="Questrial"/>
                  <a:cs typeface="Questrial"/>
                  <a:sym typeface="Questrial"/>
                </a:rPr>
                <a:t>Implementar recomendaci</a:t>
              </a:r>
              <a:r>
                <a:rPr b="1" lang="es-CR" sz="2500">
                  <a:solidFill>
                    <a:srgbClr val="434343"/>
                  </a:solidFill>
                  <a:latin typeface="Questrial"/>
                  <a:ea typeface="Questrial"/>
                  <a:cs typeface="Questrial"/>
                  <a:sym typeface="Questrial"/>
                </a:rPr>
                <a:t>o</a:t>
              </a:r>
              <a:r>
                <a:rPr b="1" lang="es-CR" sz="2500">
                  <a:solidFill>
                    <a:srgbClr val="434343"/>
                  </a:solidFill>
                  <a:latin typeface="Questrial"/>
                  <a:ea typeface="Questrial"/>
                  <a:cs typeface="Questrial"/>
                  <a:sym typeface="Questrial"/>
                </a:rPr>
                <a:t>nes recibidas en las regiones</a:t>
              </a:r>
              <a:endParaRPr b="1">
                <a:solidFill>
                  <a:srgbClr val="434343"/>
                </a:solidFill>
                <a:latin typeface="Questrial"/>
                <a:ea typeface="Questrial"/>
                <a:cs typeface="Questrial"/>
                <a:sym typeface="Questrial"/>
              </a:endParaRPr>
            </a:p>
          </p:txBody>
        </p:sp>
        <p:sp>
          <p:nvSpPr>
            <p:cNvPr id="344" name="Google Shape;344;p13"/>
            <p:cNvSpPr/>
            <p:nvPr/>
          </p:nvSpPr>
          <p:spPr>
            <a:xfrm>
              <a:off x="2762910" y="770702"/>
              <a:ext cx="477983" cy="477983"/>
            </a:xfrm>
            <a:prstGeom prst="triangle">
              <a:avLst>
                <a:gd fmla="val 100000" name="adj"/>
              </a:avLst>
            </a:prstGeom>
            <a:solidFill>
              <a:srgbClr val="055450"/>
            </a:solidFill>
            <a:ln cap="flat" cmpd="sng" w="19050">
              <a:solidFill>
                <a:srgbClr val="8EA5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3"/>
            <p:cNvSpPr/>
            <p:nvPr/>
          </p:nvSpPr>
          <p:spPr>
            <a:xfrm rot="5400000">
              <a:off x="4090345" y="209874"/>
              <a:ext cx="1686348" cy="2806046"/>
            </a:xfrm>
            <a:prstGeom prst="corner">
              <a:avLst>
                <a:gd fmla="val 16120" name="adj1"/>
                <a:gd fmla="val 16110" name="adj2"/>
              </a:avLst>
            </a:prstGeom>
            <a:solidFill>
              <a:srgbClr val="B6C8D9"/>
            </a:solidFill>
            <a:ln cap="flat" cmpd="sng" w="19050">
              <a:solidFill>
                <a:srgbClr val="B6C8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3"/>
            <p:cNvSpPr/>
            <p:nvPr/>
          </p:nvSpPr>
          <p:spPr>
            <a:xfrm>
              <a:off x="3808851" y="1048277"/>
              <a:ext cx="2533314" cy="22205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3"/>
            <p:cNvSpPr txBox="1"/>
            <p:nvPr/>
          </p:nvSpPr>
          <p:spPr>
            <a:xfrm>
              <a:off x="3808851" y="1048277"/>
              <a:ext cx="2533314" cy="2220598"/>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chemeClr val="dk1"/>
                </a:buClr>
                <a:buSzPts val="2500"/>
                <a:buFont typeface="Corbel"/>
                <a:buNone/>
              </a:pPr>
              <a:r>
                <a:rPr b="1" lang="es-CR" sz="2500">
                  <a:solidFill>
                    <a:srgbClr val="434343"/>
                  </a:solidFill>
                  <a:latin typeface="Questrial"/>
                  <a:ea typeface="Questrial"/>
                  <a:cs typeface="Questrial"/>
                  <a:sym typeface="Questrial"/>
                </a:rPr>
                <a:t>Sintetizar la propuesta para facilitar su gestión</a:t>
              </a:r>
              <a:endParaRPr b="1">
                <a:solidFill>
                  <a:srgbClr val="434343"/>
                </a:solidFill>
                <a:latin typeface="Questrial"/>
                <a:ea typeface="Questrial"/>
                <a:cs typeface="Questrial"/>
                <a:sym typeface="Questrial"/>
              </a:endParaRPr>
            </a:p>
          </p:txBody>
        </p:sp>
        <p:sp>
          <p:nvSpPr>
            <p:cNvPr id="348" name="Google Shape;348;p13"/>
            <p:cNvSpPr/>
            <p:nvPr/>
          </p:nvSpPr>
          <p:spPr>
            <a:xfrm>
              <a:off x="5864182" y="3290"/>
              <a:ext cx="477983" cy="477983"/>
            </a:xfrm>
            <a:prstGeom prst="triangle">
              <a:avLst>
                <a:gd fmla="val 100000" name="adj"/>
              </a:avLst>
            </a:prstGeom>
            <a:solidFill>
              <a:srgbClr val="B6C8D9"/>
            </a:solidFill>
            <a:ln cap="flat" cmpd="sng" w="19050">
              <a:solidFill>
                <a:srgbClr val="B6C8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
            <p:cNvSpPr/>
            <p:nvPr/>
          </p:nvSpPr>
          <p:spPr>
            <a:xfrm rot="5400000">
              <a:off x="7191617" y="-557538"/>
              <a:ext cx="1686348" cy="2806046"/>
            </a:xfrm>
            <a:prstGeom prst="corner">
              <a:avLst>
                <a:gd fmla="val 16120" name="adj1"/>
                <a:gd fmla="val 16110" name="adj2"/>
              </a:avLst>
            </a:prstGeom>
            <a:solidFill>
              <a:srgbClr val="006A65"/>
            </a:solidFill>
            <a:ln cap="flat" cmpd="sng" w="19050">
              <a:solidFill>
                <a:srgbClr val="8EA5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3"/>
            <p:cNvSpPr/>
            <p:nvPr/>
          </p:nvSpPr>
          <p:spPr>
            <a:xfrm>
              <a:off x="6910123" y="280864"/>
              <a:ext cx="2533314" cy="22205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3"/>
            <p:cNvSpPr txBox="1"/>
            <p:nvPr/>
          </p:nvSpPr>
          <p:spPr>
            <a:xfrm>
              <a:off x="6910123" y="280864"/>
              <a:ext cx="2533314" cy="2220598"/>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chemeClr val="dk1"/>
                </a:buClr>
                <a:buSzPts val="2500"/>
                <a:buFont typeface="Corbel"/>
                <a:buNone/>
              </a:pPr>
              <a:r>
                <a:rPr b="1" lang="es-CR" sz="2500">
                  <a:solidFill>
                    <a:srgbClr val="434343"/>
                  </a:solidFill>
                  <a:latin typeface="Questrial"/>
                  <a:ea typeface="Questrial"/>
                  <a:cs typeface="Questrial"/>
                  <a:sym typeface="Questrial"/>
                </a:rPr>
                <a:t>Adecuar la propuesta a la realidad de las personas con discapacidad</a:t>
              </a:r>
              <a:endParaRPr b="1">
                <a:solidFill>
                  <a:srgbClr val="434343"/>
                </a:solidFill>
                <a:latin typeface="Questrial"/>
                <a:ea typeface="Questrial"/>
                <a:cs typeface="Questrial"/>
                <a:sym typeface="Questrial"/>
              </a:endParaRPr>
            </a:p>
          </p:txBody>
        </p:sp>
      </p:grpSp>
      <p:pic>
        <p:nvPicPr>
          <p:cNvPr id="352" name="Google Shape;352;p13"/>
          <p:cNvPicPr preferRelativeResize="0"/>
          <p:nvPr/>
        </p:nvPicPr>
        <p:blipFill>
          <a:blip r:embed="rId4">
            <a:alphaModFix/>
          </a:blip>
          <a:stretch>
            <a:fillRect/>
          </a:stretch>
        </p:blipFill>
        <p:spPr>
          <a:xfrm flipH="1" rot="10800000">
            <a:off x="0" y="21073"/>
            <a:ext cx="1824601" cy="285682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14"/>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orbel"/>
              <a:buNone/>
            </a:pPr>
            <a:r>
              <a:rPr b="1" lang="es-CR">
                <a:solidFill>
                  <a:srgbClr val="073763"/>
                </a:solidFill>
                <a:latin typeface="Poppins"/>
                <a:ea typeface="Poppins"/>
                <a:cs typeface="Poppins"/>
                <a:sym typeface="Poppins"/>
              </a:rPr>
              <a:t>Hojas metodológicas</a:t>
            </a:r>
            <a:endParaRPr b="1">
              <a:solidFill>
                <a:srgbClr val="073763"/>
              </a:solidFill>
              <a:latin typeface="Poppins"/>
              <a:ea typeface="Poppins"/>
              <a:cs typeface="Poppins"/>
              <a:sym typeface="Poppins"/>
            </a:endParaRPr>
          </a:p>
        </p:txBody>
      </p:sp>
      <p:grpSp>
        <p:nvGrpSpPr>
          <p:cNvPr id="358" name="Google Shape;358;p14"/>
          <p:cNvGrpSpPr/>
          <p:nvPr/>
        </p:nvGrpSpPr>
        <p:grpSpPr>
          <a:xfrm>
            <a:off x="411474" y="2466352"/>
            <a:ext cx="10970725" cy="3196640"/>
            <a:chOff x="-45375" y="408950"/>
            <a:chExt cx="9963423" cy="3196640"/>
          </a:xfrm>
        </p:grpSpPr>
        <p:sp>
          <p:nvSpPr>
            <p:cNvPr id="359" name="Google Shape;359;p14"/>
            <p:cNvSpPr/>
            <p:nvPr/>
          </p:nvSpPr>
          <p:spPr>
            <a:xfrm>
              <a:off x="1205" y="433009"/>
              <a:ext cx="2820072" cy="1410036"/>
            </a:xfrm>
            <a:prstGeom prst="roundRect">
              <a:avLst>
                <a:gd fmla="val 10000" name="adj"/>
              </a:avLst>
            </a:prstGeom>
            <a:solidFill>
              <a:schemeClr val="lt1"/>
            </a:solidFill>
            <a:ln cap="flat" cmpd="sng" w="19050">
              <a:solidFill>
                <a:srgbClr val="6F958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4"/>
            <p:cNvSpPr txBox="1"/>
            <p:nvPr/>
          </p:nvSpPr>
          <p:spPr>
            <a:xfrm>
              <a:off x="-45375" y="474300"/>
              <a:ext cx="2909100" cy="1327500"/>
            </a:xfrm>
            <a:prstGeom prst="rect">
              <a:avLst/>
            </a:prstGeom>
            <a:noFill/>
            <a:ln>
              <a:noFill/>
            </a:ln>
          </p:spPr>
          <p:txBody>
            <a:bodyPr anchorCtr="0" anchor="ctr" bIns="36825" lIns="55225" spcFirstLastPara="1" rIns="55225" wrap="square" tIns="36825">
              <a:noAutofit/>
            </a:bodyPr>
            <a:lstStyle/>
            <a:p>
              <a:pPr indent="0" lvl="0" marL="0" marR="0" rtl="0" algn="ctr">
                <a:lnSpc>
                  <a:spcPct val="90000"/>
                </a:lnSpc>
                <a:spcBef>
                  <a:spcPts val="0"/>
                </a:spcBef>
                <a:spcAft>
                  <a:spcPts val="0"/>
                </a:spcAft>
                <a:buClr>
                  <a:schemeClr val="lt1"/>
                </a:buClr>
                <a:buSzPts val="2900"/>
                <a:buFont typeface="Corbel"/>
                <a:buNone/>
              </a:pPr>
              <a:r>
                <a:rPr lang="es-CR" sz="2900">
                  <a:solidFill>
                    <a:srgbClr val="033E3B"/>
                  </a:solidFill>
                  <a:latin typeface="Poppins"/>
                  <a:ea typeface="Poppins"/>
                  <a:cs typeface="Poppins"/>
                  <a:sym typeface="Poppins"/>
                </a:rPr>
                <a:t>Elaboración de hojas metodológicas</a:t>
              </a:r>
              <a:endParaRPr>
                <a:solidFill>
                  <a:srgbClr val="033E3B"/>
                </a:solidFill>
                <a:latin typeface="Poppins"/>
                <a:ea typeface="Poppins"/>
                <a:cs typeface="Poppins"/>
                <a:sym typeface="Poppins"/>
              </a:endParaRPr>
            </a:p>
          </p:txBody>
        </p:sp>
        <p:sp>
          <p:nvSpPr>
            <p:cNvPr id="361" name="Google Shape;361;p14"/>
            <p:cNvSpPr/>
            <p:nvPr/>
          </p:nvSpPr>
          <p:spPr>
            <a:xfrm>
              <a:off x="283212" y="1843045"/>
              <a:ext cx="282007" cy="1057527"/>
            </a:xfrm>
            <a:custGeom>
              <a:rect b="b" l="l" r="r" t="t"/>
              <a:pathLst>
                <a:path extrusionOk="0" h="120000" w="120000">
                  <a:moveTo>
                    <a:pt x="0" y="0"/>
                  </a:moveTo>
                  <a:lnTo>
                    <a:pt x="0" y="120000"/>
                  </a:lnTo>
                  <a:lnTo>
                    <a:pt x="120000" y="120000"/>
                  </a:lnTo>
                </a:path>
              </a:pathLst>
            </a:custGeom>
            <a:noFill/>
            <a:ln cap="flat" cmpd="sng" w="19050">
              <a:solidFill>
                <a:srgbClr val="60847A"/>
              </a:solidFill>
              <a:prstDash val="solid"/>
              <a:round/>
              <a:headEnd len="sm" w="sm" type="none"/>
              <a:tailEnd len="sm" w="sm" type="none"/>
            </a:ln>
          </p:spPr>
        </p:sp>
        <p:sp>
          <p:nvSpPr>
            <p:cNvPr id="362" name="Google Shape;362;p14"/>
            <p:cNvSpPr/>
            <p:nvPr/>
          </p:nvSpPr>
          <p:spPr>
            <a:xfrm>
              <a:off x="565219" y="2195554"/>
              <a:ext cx="2256057" cy="1410036"/>
            </a:xfrm>
            <a:prstGeom prst="roundRect">
              <a:avLst>
                <a:gd fmla="val 10000" name="adj"/>
              </a:avLst>
            </a:prstGeom>
            <a:solidFill>
              <a:srgbClr val="D5DFDD">
                <a:alpha val="89803"/>
              </a:srgbClr>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4"/>
            <p:cNvSpPr txBox="1"/>
            <p:nvPr/>
          </p:nvSpPr>
          <p:spPr>
            <a:xfrm>
              <a:off x="606518" y="2236853"/>
              <a:ext cx="2173459" cy="1327438"/>
            </a:xfrm>
            <a:prstGeom prst="rect">
              <a:avLst/>
            </a:prstGeom>
            <a:noFill/>
            <a:ln>
              <a:noFill/>
            </a:ln>
          </p:spPr>
          <p:txBody>
            <a:bodyPr anchorCtr="0" anchor="ctr" bIns="24125" lIns="36175" spcFirstLastPara="1" rIns="36175" wrap="square" tIns="24125">
              <a:noAutofit/>
            </a:bodyPr>
            <a:lstStyle/>
            <a:p>
              <a:pPr indent="0" lvl="0" marL="0" marR="0" rtl="0" algn="ctr">
                <a:lnSpc>
                  <a:spcPct val="90000"/>
                </a:lnSpc>
                <a:spcBef>
                  <a:spcPts val="0"/>
                </a:spcBef>
                <a:spcAft>
                  <a:spcPts val="0"/>
                </a:spcAft>
                <a:buClr>
                  <a:schemeClr val="dk1"/>
                </a:buClr>
                <a:buSzPts val="1900"/>
                <a:buFont typeface="Corbel"/>
                <a:buNone/>
              </a:pPr>
              <a:r>
                <a:rPr lang="es-CR" sz="1900">
                  <a:latin typeface="Poppins"/>
                  <a:ea typeface="Poppins"/>
                  <a:cs typeface="Poppins"/>
                  <a:sym typeface="Poppins"/>
                </a:rPr>
                <a:t>Incluye información necesaria para operacionalizar los indicadores</a:t>
              </a:r>
              <a:endParaRPr sz="1900">
                <a:latin typeface="Poppins"/>
                <a:ea typeface="Poppins"/>
                <a:cs typeface="Poppins"/>
                <a:sym typeface="Poppins"/>
              </a:endParaRPr>
            </a:p>
          </p:txBody>
        </p:sp>
        <p:sp>
          <p:nvSpPr>
            <p:cNvPr id="364" name="Google Shape;364;p14"/>
            <p:cNvSpPr/>
            <p:nvPr/>
          </p:nvSpPr>
          <p:spPr>
            <a:xfrm>
              <a:off x="3526295" y="433009"/>
              <a:ext cx="2820072" cy="1410036"/>
            </a:xfrm>
            <a:prstGeom prst="roundRect">
              <a:avLst>
                <a:gd fmla="val 10000" name="adj"/>
              </a:avLst>
            </a:prstGeom>
            <a:solidFill>
              <a:schemeClr val="lt1"/>
            </a:solidFill>
            <a:ln cap="flat" cmpd="sng" w="19050">
              <a:solidFill>
                <a:srgbClr val="6F958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4"/>
            <p:cNvSpPr txBox="1"/>
            <p:nvPr/>
          </p:nvSpPr>
          <p:spPr>
            <a:xfrm>
              <a:off x="3503004" y="474300"/>
              <a:ext cx="2909100" cy="1327500"/>
            </a:xfrm>
            <a:prstGeom prst="rect">
              <a:avLst/>
            </a:prstGeom>
            <a:noFill/>
            <a:ln>
              <a:noFill/>
            </a:ln>
          </p:spPr>
          <p:txBody>
            <a:bodyPr anchorCtr="0" anchor="ctr" bIns="36825" lIns="55225" spcFirstLastPara="1" rIns="55225" wrap="square" tIns="36825">
              <a:noAutofit/>
            </a:bodyPr>
            <a:lstStyle/>
            <a:p>
              <a:pPr indent="0" lvl="0" marL="0" marR="0" rtl="0" algn="ctr">
                <a:lnSpc>
                  <a:spcPct val="90000"/>
                </a:lnSpc>
                <a:spcBef>
                  <a:spcPts val="0"/>
                </a:spcBef>
                <a:spcAft>
                  <a:spcPts val="0"/>
                </a:spcAft>
                <a:buClr>
                  <a:schemeClr val="lt1"/>
                </a:buClr>
                <a:buSzPts val="2900"/>
                <a:buFont typeface="Corbel"/>
                <a:buNone/>
              </a:pPr>
              <a:r>
                <a:rPr lang="es-CR" sz="2900">
                  <a:solidFill>
                    <a:srgbClr val="033E3B"/>
                  </a:solidFill>
                  <a:latin typeface="Poppins"/>
                  <a:ea typeface="Poppins"/>
                  <a:cs typeface="Poppins"/>
                  <a:sym typeface="Poppins"/>
                </a:rPr>
                <a:t>Búsqueda de fuentes de información</a:t>
              </a:r>
              <a:endParaRPr sz="2900">
                <a:solidFill>
                  <a:srgbClr val="033E3B"/>
                </a:solidFill>
                <a:latin typeface="Poppins"/>
                <a:ea typeface="Poppins"/>
                <a:cs typeface="Poppins"/>
                <a:sym typeface="Poppins"/>
              </a:endParaRPr>
            </a:p>
          </p:txBody>
        </p:sp>
        <p:sp>
          <p:nvSpPr>
            <p:cNvPr id="366" name="Google Shape;366;p14"/>
            <p:cNvSpPr/>
            <p:nvPr/>
          </p:nvSpPr>
          <p:spPr>
            <a:xfrm>
              <a:off x="3808302" y="1843045"/>
              <a:ext cx="282007" cy="1057527"/>
            </a:xfrm>
            <a:custGeom>
              <a:rect b="b" l="l" r="r" t="t"/>
              <a:pathLst>
                <a:path extrusionOk="0" h="120000" w="120000">
                  <a:moveTo>
                    <a:pt x="0" y="0"/>
                  </a:moveTo>
                  <a:lnTo>
                    <a:pt x="0" y="120000"/>
                  </a:lnTo>
                  <a:lnTo>
                    <a:pt x="120000" y="120000"/>
                  </a:lnTo>
                </a:path>
              </a:pathLst>
            </a:custGeom>
            <a:noFill/>
            <a:ln cap="flat" cmpd="sng" w="19050">
              <a:solidFill>
                <a:srgbClr val="60847A"/>
              </a:solidFill>
              <a:prstDash val="solid"/>
              <a:round/>
              <a:headEnd len="sm" w="sm" type="none"/>
              <a:tailEnd len="sm" w="sm" type="none"/>
            </a:ln>
          </p:spPr>
        </p:sp>
        <p:sp>
          <p:nvSpPr>
            <p:cNvPr id="367" name="Google Shape;367;p14"/>
            <p:cNvSpPr/>
            <p:nvPr/>
          </p:nvSpPr>
          <p:spPr>
            <a:xfrm>
              <a:off x="4090309" y="2195554"/>
              <a:ext cx="2256057" cy="1410036"/>
            </a:xfrm>
            <a:prstGeom prst="roundRect">
              <a:avLst>
                <a:gd fmla="val 10000" name="adj"/>
              </a:avLst>
            </a:prstGeom>
            <a:solidFill>
              <a:srgbClr val="D5DFDD">
                <a:alpha val="89803"/>
              </a:srgbClr>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4"/>
            <p:cNvSpPr txBox="1"/>
            <p:nvPr/>
          </p:nvSpPr>
          <p:spPr>
            <a:xfrm>
              <a:off x="4131608" y="2236853"/>
              <a:ext cx="2173459" cy="1327438"/>
            </a:xfrm>
            <a:prstGeom prst="rect">
              <a:avLst/>
            </a:prstGeom>
            <a:noFill/>
            <a:ln>
              <a:noFill/>
            </a:ln>
          </p:spPr>
          <p:txBody>
            <a:bodyPr anchorCtr="0" anchor="ctr" bIns="24125" lIns="36175" spcFirstLastPara="1" rIns="36175" wrap="square" tIns="24125">
              <a:noAutofit/>
            </a:bodyPr>
            <a:lstStyle/>
            <a:p>
              <a:pPr indent="0" lvl="0" marL="0" marR="0" rtl="0" algn="ctr">
                <a:lnSpc>
                  <a:spcPct val="90000"/>
                </a:lnSpc>
                <a:spcBef>
                  <a:spcPts val="0"/>
                </a:spcBef>
                <a:spcAft>
                  <a:spcPts val="0"/>
                </a:spcAft>
                <a:buClr>
                  <a:schemeClr val="dk1"/>
                </a:buClr>
                <a:buSzPts val="1900"/>
                <a:buFont typeface="Corbel"/>
                <a:buNone/>
              </a:pPr>
              <a:r>
                <a:rPr lang="es-CR" sz="1900">
                  <a:latin typeface="Poppins"/>
                  <a:ea typeface="Poppins"/>
                  <a:cs typeface="Poppins"/>
                  <a:sym typeface="Poppins"/>
                </a:rPr>
                <a:t>Existencia de registros administrativos y encuestas nacionales</a:t>
              </a:r>
              <a:endParaRPr sz="1900">
                <a:latin typeface="Poppins"/>
                <a:ea typeface="Poppins"/>
                <a:cs typeface="Poppins"/>
                <a:sym typeface="Poppins"/>
              </a:endParaRPr>
            </a:p>
          </p:txBody>
        </p:sp>
        <p:sp>
          <p:nvSpPr>
            <p:cNvPr id="369" name="Google Shape;369;p14"/>
            <p:cNvSpPr/>
            <p:nvPr/>
          </p:nvSpPr>
          <p:spPr>
            <a:xfrm>
              <a:off x="7051385" y="433009"/>
              <a:ext cx="2820072" cy="1410036"/>
            </a:xfrm>
            <a:prstGeom prst="roundRect">
              <a:avLst>
                <a:gd fmla="val 10000" name="adj"/>
              </a:avLst>
            </a:prstGeom>
            <a:solidFill>
              <a:schemeClr val="lt1"/>
            </a:solidFill>
            <a:ln cap="flat" cmpd="sng" w="19050">
              <a:solidFill>
                <a:srgbClr val="6F958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4"/>
            <p:cNvSpPr txBox="1"/>
            <p:nvPr/>
          </p:nvSpPr>
          <p:spPr>
            <a:xfrm>
              <a:off x="7008948" y="408950"/>
              <a:ext cx="2909100" cy="1327500"/>
            </a:xfrm>
            <a:prstGeom prst="rect">
              <a:avLst/>
            </a:prstGeom>
            <a:noFill/>
            <a:ln>
              <a:noFill/>
            </a:ln>
          </p:spPr>
          <p:txBody>
            <a:bodyPr anchorCtr="0" anchor="ctr" bIns="36825" lIns="55225" spcFirstLastPara="1" rIns="55225" wrap="square" tIns="36825">
              <a:noAutofit/>
            </a:bodyPr>
            <a:lstStyle/>
            <a:p>
              <a:pPr indent="0" lvl="0" marL="0" marR="0" rtl="0" algn="ctr">
                <a:lnSpc>
                  <a:spcPct val="90000"/>
                </a:lnSpc>
                <a:spcBef>
                  <a:spcPts val="0"/>
                </a:spcBef>
                <a:spcAft>
                  <a:spcPts val="0"/>
                </a:spcAft>
                <a:buClr>
                  <a:schemeClr val="lt1"/>
                </a:buClr>
                <a:buSzPts val="2900"/>
                <a:buFont typeface="Corbel"/>
                <a:buNone/>
              </a:pPr>
              <a:r>
                <a:rPr lang="es-CR" sz="2900">
                  <a:solidFill>
                    <a:srgbClr val="033E3B"/>
                  </a:solidFill>
                  <a:latin typeface="Poppins"/>
                  <a:ea typeface="Poppins"/>
                  <a:cs typeface="Poppins"/>
                  <a:sym typeface="Poppins"/>
                </a:rPr>
                <a:t>Enlace de los indicadores</a:t>
              </a:r>
              <a:endParaRPr>
                <a:solidFill>
                  <a:srgbClr val="033E3B"/>
                </a:solidFill>
                <a:latin typeface="Poppins"/>
                <a:ea typeface="Poppins"/>
                <a:cs typeface="Poppins"/>
                <a:sym typeface="Poppins"/>
              </a:endParaRPr>
            </a:p>
          </p:txBody>
        </p:sp>
        <p:sp>
          <p:nvSpPr>
            <p:cNvPr id="371" name="Google Shape;371;p14"/>
            <p:cNvSpPr/>
            <p:nvPr/>
          </p:nvSpPr>
          <p:spPr>
            <a:xfrm>
              <a:off x="7333392" y="1843045"/>
              <a:ext cx="282007" cy="1057527"/>
            </a:xfrm>
            <a:custGeom>
              <a:rect b="b" l="l" r="r" t="t"/>
              <a:pathLst>
                <a:path extrusionOk="0" h="120000" w="120000">
                  <a:moveTo>
                    <a:pt x="0" y="0"/>
                  </a:moveTo>
                  <a:lnTo>
                    <a:pt x="0" y="120000"/>
                  </a:lnTo>
                  <a:lnTo>
                    <a:pt x="120000" y="120000"/>
                  </a:lnTo>
                </a:path>
              </a:pathLst>
            </a:custGeom>
            <a:noFill/>
            <a:ln cap="flat" cmpd="sng" w="19050">
              <a:solidFill>
                <a:srgbClr val="60847A"/>
              </a:solidFill>
              <a:prstDash val="solid"/>
              <a:round/>
              <a:headEnd len="sm" w="sm" type="none"/>
              <a:tailEnd len="sm" w="sm" type="none"/>
            </a:ln>
          </p:spPr>
        </p:sp>
        <p:sp>
          <p:nvSpPr>
            <p:cNvPr id="372" name="Google Shape;372;p14"/>
            <p:cNvSpPr/>
            <p:nvPr/>
          </p:nvSpPr>
          <p:spPr>
            <a:xfrm>
              <a:off x="7615400" y="2195554"/>
              <a:ext cx="2256057" cy="1410036"/>
            </a:xfrm>
            <a:prstGeom prst="roundRect">
              <a:avLst>
                <a:gd fmla="val 10000" name="adj"/>
              </a:avLst>
            </a:prstGeom>
            <a:solidFill>
              <a:srgbClr val="D5DFDD">
                <a:alpha val="89803"/>
              </a:srgbClr>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4"/>
            <p:cNvSpPr txBox="1"/>
            <p:nvPr/>
          </p:nvSpPr>
          <p:spPr>
            <a:xfrm>
              <a:off x="7656699" y="2236853"/>
              <a:ext cx="2173459" cy="1327438"/>
            </a:xfrm>
            <a:prstGeom prst="rect">
              <a:avLst/>
            </a:prstGeom>
            <a:noFill/>
            <a:ln>
              <a:noFill/>
            </a:ln>
          </p:spPr>
          <p:txBody>
            <a:bodyPr anchorCtr="0" anchor="ctr" bIns="24125" lIns="36175" spcFirstLastPara="1" rIns="36175" wrap="square" tIns="24125">
              <a:noAutofit/>
            </a:bodyPr>
            <a:lstStyle/>
            <a:p>
              <a:pPr indent="0" lvl="0" marL="0" marR="0" rtl="0" algn="ctr">
                <a:lnSpc>
                  <a:spcPct val="90000"/>
                </a:lnSpc>
                <a:spcBef>
                  <a:spcPts val="0"/>
                </a:spcBef>
                <a:spcAft>
                  <a:spcPts val="0"/>
                </a:spcAft>
                <a:buClr>
                  <a:schemeClr val="dk1"/>
                </a:buClr>
                <a:buSzPts val="1900"/>
                <a:buFont typeface="Corbel"/>
                <a:buNone/>
              </a:pPr>
              <a:r>
                <a:rPr lang="es-CR" sz="1900">
                  <a:latin typeface="Poppins"/>
                  <a:ea typeface="Poppins"/>
                  <a:cs typeface="Poppins"/>
                  <a:sym typeface="Poppins"/>
                </a:rPr>
                <a:t>Representación gráfica de relación entre los indicadores</a:t>
              </a:r>
              <a:endParaRPr>
                <a:latin typeface="Poppins"/>
                <a:ea typeface="Poppins"/>
                <a:cs typeface="Poppins"/>
                <a:sym typeface="Poppins"/>
              </a:endParaRPr>
            </a:p>
          </p:txBody>
        </p:sp>
      </p:grpSp>
      <p:pic>
        <p:nvPicPr>
          <p:cNvPr id="374" name="Google Shape;374;p14"/>
          <p:cNvPicPr preferRelativeResize="0"/>
          <p:nvPr/>
        </p:nvPicPr>
        <p:blipFill>
          <a:blip r:embed="rId3">
            <a:alphaModFix/>
          </a:blip>
          <a:stretch>
            <a:fillRect/>
          </a:stretch>
        </p:blipFill>
        <p:spPr>
          <a:xfrm flipH="1" rot="10800000">
            <a:off x="-76200" y="-55121"/>
            <a:ext cx="1539250" cy="2410046"/>
          </a:xfrm>
          <a:prstGeom prst="rect">
            <a:avLst/>
          </a:prstGeom>
          <a:noFill/>
          <a:ln>
            <a:noFill/>
          </a:ln>
        </p:spPr>
      </p:pic>
      <p:pic>
        <p:nvPicPr>
          <p:cNvPr id="375" name="Google Shape;375;p14"/>
          <p:cNvPicPr preferRelativeResize="0"/>
          <p:nvPr/>
        </p:nvPicPr>
        <p:blipFill>
          <a:blip r:embed="rId3">
            <a:alphaModFix/>
          </a:blip>
          <a:stretch>
            <a:fillRect/>
          </a:stretch>
        </p:blipFill>
        <p:spPr>
          <a:xfrm flipH="1">
            <a:off x="10652750" y="4447955"/>
            <a:ext cx="1539250" cy="24100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pic>
        <p:nvPicPr>
          <p:cNvPr id="380" name="Google Shape;380;p15"/>
          <p:cNvPicPr preferRelativeResize="0"/>
          <p:nvPr/>
        </p:nvPicPr>
        <p:blipFill>
          <a:blip r:embed="rId3">
            <a:alphaModFix amt="63000"/>
          </a:blip>
          <a:stretch>
            <a:fillRect/>
          </a:stretch>
        </p:blipFill>
        <p:spPr>
          <a:xfrm>
            <a:off x="0" y="0"/>
            <a:ext cx="6475916" cy="6858005"/>
          </a:xfrm>
          <a:prstGeom prst="rect">
            <a:avLst/>
          </a:prstGeom>
          <a:noFill/>
          <a:ln>
            <a:noFill/>
          </a:ln>
        </p:spPr>
      </p:pic>
      <p:sp>
        <p:nvSpPr>
          <p:cNvPr id="381" name="Google Shape;381;p15"/>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orbel"/>
              <a:buNone/>
            </a:pPr>
            <a:r>
              <a:rPr b="1" lang="es-CR">
                <a:solidFill>
                  <a:srgbClr val="006A65"/>
                </a:solidFill>
                <a:latin typeface="Poppins"/>
                <a:ea typeface="Poppins"/>
                <a:cs typeface="Poppins"/>
                <a:sym typeface="Poppins"/>
              </a:rPr>
              <a:t>Elementos incluidos en las hojas metodológicas</a:t>
            </a:r>
            <a:endParaRPr b="1">
              <a:solidFill>
                <a:srgbClr val="006A65"/>
              </a:solidFill>
              <a:latin typeface="Poppins"/>
              <a:ea typeface="Poppins"/>
              <a:cs typeface="Poppins"/>
              <a:sym typeface="Poppins"/>
            </a:endParaRPr>
          </a:p>
        </p:txBody>
      </p:sp>
      <p:grpSp>
        <p:nvGrpSpPr>
          <p:cNvPr id="382" name="Google Shape;382;p15"/>
          <p:cNvGrpSpPr/>
          <p:nvPr/>
        </p:nvGrpSpPr>
        <p:grpSpPr>
          <a:xfrm>
            <a:off x="1143000" y="2071315"/>
            <a:ext cx="9872662" cy="4010769"/>
            <a:chOff x="0" y="13915"/>
            <a:chExt cx="9872662" cy="4010769"/>
          </a:xfrm>
        </p:grpSpPr>
        <p:sp>
          <p:nvSpPr>
            <p:cNvPr id="383" name="Google Shape;383;p15"/>
            <p:cNvSpPr/>
            <p:nvPr/>
          </p:nvSpPr>
          <p:spPr>
            <a:xfrm>
              <a:off x="0" y="13915"/>
              <a:ext cx="3085207" cy="1851124"/>
            </a:xfrm>
            <a:prstGeom prst="rect">
              <a:avLst/>
            </a:prstGeom>
            <a:solidFill>
              <a:srgbClr val="DEF2FB"/>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Poppins"/>
                <a:ea typeface="Poppins"/>
                <a:cs typeface="Poppins"/>
                <a:sym typeface="Poppins"/>
              </a:endParaRPr>
            </a:p>
          </p:txBody>
        </p:sp>
        <p:sp>
          <p:nvSpPr>
            <p:cNvPr id="384" name="Google Shape;384;p15"/>
            <p:cNvSpPr txBox="1"/>
            <p:nvPr/>
          </p:nvSpPr>
          <p:spPr>
            <a:xfrm>
              <a:off x="0" y="13915"/>
              <a:ext cx="3085207" cy="1851124"/>
            </a:xfrm>
            <a:prstGeom prst="rect">
              <a:avLst/>
            </a:prstGeom>
            <a:solidFill>
              <a:srgbClr val="DEF2FB"/>
            </a:solidFill>
            <a:ln>
              <a:noFill/>
            </a:ln>
          </p:spPr>
          <p:txBody>
            <a:bodyPr anchorCtr="0" anchor="ctr" bIns="156200" lIns="156200" spcFirstLastPara="1" rIns="156200" wrap="square" tIns="156200">
              <a:noAutofit/>
            </a:bodyPr>
            <a:lstStyle/>
            <a:p>
              <a:pPr indent="0" lvl="0" marL="0" marR="0" rtl="0" algn="ctr">
                <a:lnSpc>
                  <a:spcPct val="90000"/>
                </a:lnSpc>
                <a:spcBef>
                  <a:spcPts val="0"/>
                </a:spcBef>
                <a:spcAft>
                  <a:spcPts val="0"/>
                </a:spcAft>
                <a:buClr>
                  <a:schemeClr val="lt1"/>
                </a:buClr>
                <a:buSzPts val="4100"/>
                <a:buFont typeface="Corbel"/>
                <a:buNone/>
              </a:pPr>
              <a:r>
                <a:rPr lang="es-CR" sz="3300">
                  <a:solidFill>
                    <a:srgbClr val="434343"/>
                  </a:solidFill>
                  <a:latin typeface="Poppins"/>
                  <a:ea typeface="Poppins"/>
                  <a:cs typeface="Poppins"/>
                  <a:sym typeface="Poppins"/>
                </a:rPr>
                <a:t>Iniciativas relacionadas</a:t>
              </a:r>
              <a:endParaRPr sz="3300">
                <a:solidFill>
                  <a:srgbClr val="434343"/>
                </a:solidFill>
                <a:latin typeface="Poppins"/>
                <a:ea typeface="Poppins"/>
                <a:cs typeface="Poppins"/>
                <a:sym typeface="Poppins"/>
              </a:endParaRPr>
            </a:p>
          </p:txBody>
        </p:sp>
        <p:sp>
          <p:nvSpPr>
            <p:cNvPr id="385" name="Google Shape;385;p15"/>
            <p:cNvSpPr/>
            <p:nvPr/>
          </p:nvSpPr>
          <p:spPr>
            <a:xfrm>
              <a:off x="3393727" y="13915"/>
              <a:ext cx="3085207" cy="1851124"/>
            </a:xfrm>
            <a:prstGeom prst="rect">
              <a:avLst/>
            </a:prstGeom>
            <a:solidFill>
              <a:srgbClr val="DEF2FB"/>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Poppins"/>
                <a:ea typeface="Poppins"/>
                <a:cs typeface="Poppins"/>
                <a:sym typeface="Poppins"/>
              </a:endParaRPr>
            </a:p>
          </p:txBody>
        </p:sp>
        <p:sp>
          <p:nvSpPr>
            <p:cNvPr id="386" name="Google Shape;386;p15"/>
            <p:cNvSpPr txBox="1"/>
            <p:nvPr/>
          </p:nvSpPr>
          <p:spPr>
            <a:xfrm>
              <a:off x="3393727" y="13915"/>
              <a:ext cx="3085207" cy="1851124"/>
            </a:xfrm>
            <a:prstGeom prst="rect">
              <a:avLst/>
            </a:prstGeom>
            <a:solidFill>
              <a:srgbClr val="DEF2FB"/>
            </a:solidFill>
            <a:ln>
              <a:noFill/>
            </a:ln>
          </p:spPr>
          <p:txBody>
            <a:bodyPr anchorCtr="0" anchor="ctr" bIns="156200" lIns="156200" spcFirstLastPara="1" rIns="156200" wrap="square" tIns="156200">
              <a:noAutofit/>
            </a:bodyPr>
            <a:lstStyle/>
            <a:p>
              <a:pPr indent="0" lvl="0" marL="0" marR="0" rtl="0" algn="ctr">
                <a:lnSpc>
                  <a:spcPct val="90000"/>
                </a:lnSpc>
                <a:spcBef>
                  <a:spcPts val="0"/>
                </a:spcBef>
                <a:spcAft>
                  <a:spcPts val="0"/>
                </a:spcAft>
                <a:buClr>
                  <a:schemeClr val="lt1"/>
                </a:buClr>
                <a:buSzPts val="4100"/>
                <a:buFont typeface="Corbel"/>
                <a:buNone/>
              </a:pPr>
              <a:r>
                <a:rPr lang="es-CR" sz="4100">
                  <a:solidFill>
                    <a:srgbClr val="434343"/>
                  </a:solidFill>
                  <a:latin typeface="Poppins"/>
                  <a:ea typeface="Poppins"/>
                  <a:cs typeface="Poppins"/>
                  <a:sym typeface="Poppins"/>
                </a:rPr>
                <a:t>Tema</a:t>
              </a:r>
              <a:endParaRPr>
                <a:solidFill>
                  <a:srgbClr val="434343"/>
                </a:solidFill>
                <a:latin typeface="Poppins"/>
                <a:ea typeface="Poppins"/>
                <a:cs typeface="Poppins"/>
                <a:sym typeface="Poppins"/>
              </a:endParaRPr>
            </a:p>
          </p:txBody>
        </p:sp>
        <p:sp>
          <p:nvSpPr>
            <p:cNvPr id="387" name="Google Shape;387;p15"/>
            <p:cNvSpPr/>
            <p:nvPr/>
          </p:nvSpPr>
          <p:spPr>
            <a:xfrm>
              <a:off x="6787455" y="13915"/>
              <a:ext cx="3085207" cy="1851124"/>
            </a:xfrm>
            <a:prstGeom prst="rect">
              <a:avLst/>
            </a:prstGeom>
            <a:solidFill>
              <a:srgbClr val="DEF2FB"/>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Poppins"/>
                <a:ea typeface="Poppins"/>
                <a:cs typeface="Poppins"/>
                <a:sym typeface="Poppins"/>
              </a:endParaRPr>
            </a:p>
          </p:txBody>
        </p:sp>
        <p:sp>
          <p:nvSpPr>
            <p:cNvPr id="388" name="Google Shape;388;p15"/>
            <p:cNvSpPr txBox="1"/>
            <p:nvPr/>
          </p:nvSpPr>
          <p:spPr>
            <a:xfrm>
              <a:off x="6787455" y="13915"/>
              <a:ext cx="3085207" cy="1851124"/>
            </a:xfrm>
            <a:prstGeom prst="rect">
              <a:avLst/>
            </a:prstGeom>
            <a:solidFill>
              <a:srgbClr val="DEF2FB"/>
            </a:solidFill>
            <a:ln>
              <a:noFill/>
            </a:ln>
          </p:spPr>
          <p:txBody>
            <a:bodyPr anchorCtr="0" anchor="ctr" bIns="156200" lIns="156200" spcFirstLastPara="1" rIns="156200" wrap="square" tIns="156200">
              <a:noAutofit/>
            </a:bodyPr>
            <a:lstStyle/>
            <a:p>
              <a:pPr indent="0" lvl="0" marL="0" marR="0" rtl="0" algn="ctr">
                <a:lnSpc>
                  <a:spcPct val="90000"/>
                </a:lnSpc>
                <a:spcBef>
                  <a:spcPts val="0"/>
                </a:spcBef>
                <a:spcAft>
                  <a:spcPts val="0"/>
                </a:spcAft>
                <a:buClr>
                  <a:schemeClr val="lt1"/>
                </a:buClr>
                <a:buSzPts val="4100"/>
                <a:buFont typeface="Corbel"/>
                <a:buNone/>
              </a:pPr>
              <a:r>
                <a:rPr lang="es-CR" sz="3300">
                  <a:solidFill>
                    <a:srgbClr val="434343"/>
                  </a:solidFill>
                  <a:latin typeface="Poppins"/>
                  <a:ea typeface="Poppins"/>
                  <a:cs typeface="Poppins"/>
                  <a:sym typeface="Poppins"/>
                </a:rPr>
                <a:t>Definiciones</a:t>
              </a:r>
              <a:endParaRPr sz="3300">
                <a:solidFill>
                  <a:srgbClr val="434343"/>
                </a:solidFill>
                <a:latin typeface="Poppins"/>
                <a:ea typeface="Poppins"/>
                <a:cs typeface="Poppins"/>
                <a:sym typeface="Poppins"/>
              </a:endParaRPr>
            </a:p>
          </p:txBody>
        </p:sp>
        <p:sp>
          <p:nvSpPr>
            <p:cNvPr id="389" name="Google Shape;389;p15"/>
            <p:cNvSpPr/>
            <p:nvPr/>
          </p:nvSpPr>
          <p:spPr>
            <a:xfrm>
              <a:off x="1696863" y="2173560"/>
              <a:ext cx="3085207" cy="1851124"/>
            </a:xfrm>
            <a:prstGeom prst="rect">
              <a:avLst/>
            </a:prstGeom>
            <a:solidFill>
              <a:srgbClr val="DEF2FB"/>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Poppins"/>
                <a:ea typeface="Poppins"/>
                <a:cs typeface="Poppins"/>
                <a:sym typeface="Poppins"/>
              </a:endParaRPr>
            </a:p>
          </p:txBody>
        </p:sp>
        <p:sp>
          <p:nvSpPr>
            <p:cNvPr id="390" name="Google Shape;390;p15"/>
            <p:cNvSpPr txBox="1"/>
            <p:nvPr/>
          </p:nvSpPr>
          <p:spPr>
            <a:xfrm>
              <a:off x="1696863" y="2173560"/>
              <a:ext cx="3085207" cy="1851124"/>
            </a:xfrm>
            <a:prstGeom prst="rect">
              <a:avLst/>
            </a:prstGeom>
            <a:solidFill>
              <a:srgbClr val="DEF2FB"/>
            </a:solidFill>
            <a:ln>
              <a:noFill/>
            </a:ln>
          </p:spPr>
          <p:txBody>
            <a:bodyPr anchorCtr="0" anchor="ctr" bIns="156200" lIns="156200" spcFirstLastPara="1" rIns="156200" wrap="square" tIns="156200">
              <a:noAutofit/>
            </a:bodyPr>
            <a:lstStyle/>
            <a:p>
              <a:pPr indent="0" lvl="0" marL="0" marR="0" rtl="0" algn="ctr">
                <a:lnSpc>
                  <a:spcPct val="90000"/>
                </a:lnSpc>
                <a:spcBef>
                  <a:spcPts val="0"/>
                </a:spcBef>
                <a:spcAft>
                  <a:spcPts val="0"/>
                </a:spcAft>
                <a:buClr>
                  <a:schemeClr val="lt1"/>
                </a:buClr>
                <a:buSzPts val="4100"/>
                <a:buFont typeface="Corbel"/>
                <a:buNone/>
              </a:pPr>
              <a:r>
                <a:rPr lang="es-CR" sz="3300">
                  <a:solidFill>
                    <a:srgbClr val="434343"/>
                  </a:solidFill>
                  <a:latin typeface="Poppins"/>
                  <a:ea typeface="Poppins"/>
                  <a:cs typeface="Poppins"/>
                  <a:sym typeface="Poppins"/>
                </a:rPr>
                <a:t>Metodología de cálculo</a:t>
              </a:r>
              <a:endParaRPr sz="3300">
                <a:solidFill>
                  <a:srgbClr val="434343"/>
                </a:solidFill>
                <a:latin typeface="Poppins"/>
                <a:ea typeface="Poppins"/>
                <a:cs typeface="Poppins"/>
                <a:sym typeface="Poppins"/>
              </a:endParaRPr>
            </a:p>
          </p:txBody>
        </p:sp>
        <p:sp>
          <p:nvSpPr>
            <p:cNvPr id="391" name="Google Shape;391;p15"/>
            <p:cNvSpPr/>
            <p:nvPr/>
          </p:nvSpPr>
          <p:spPr>
            <a:xfrm>
              <a:off x="5090591" y="2173560"/>
              <a:ext cx="3085207" cy="1851124"/>
            </a:xfrm>
            <a:prstGeom prst="rect">
              <a:avLst/>
            </a:prstGeom>
            <a:solidFill>
              <a:srgbClr val="DEF2FB"/>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Poppins"/>
                <a:ea typeface="Poppins"/>
                <a:cs typeface="Poppins"/>
                <a:sym typeface="Poppins"/>
              </a:endParaRPr>
            </a:p>
          </p:txBody>
        </p:sp>
        <p:sp>
          <p:nvSpPr>
            <p:cNvPr id="392" name="Google Shape;392;p15"/>
            <p:cNvSpPr txBox="1"/>
            <p:nvPr/>
          </p:nvSpPr>
          <p:spPr>
            <a:xfrm>
              <a:off x="5090591" y="2173560"/>
              <a:ext cx="3085207" cy="1851124"/>
            </a:xfrm>
            <a:prstGeom prst="rect">
              <a:avLst/>
            </a:prstGeom>
            <a:solidFill>
              <a:srgbClr val="DEF2FB"/>
            </a:solidFill>
            <a:ln>
              <a:noFill/>
            </a:ln>
          </p:spPr>
          <p:txBody>
            <a:bodyPr anchorCtr="0" anchor="ctr" bIns="156200" lIns="156200" spcFirstLastPara="1" rIns="156200" wrap="square" tIns="156200">
              <a:noAutofit/>
            </a:bodyPr>
            <a:lstStyle/>
            <a:p>
              <a:pPr indent="0" lvl="0" marL="0" marR="0" rtl="0" algn="ctr">
                <a:lnSpc>
                  <a:spcPct val="90000"/>
                </a:lnSpc>
                <a:spcBef>
                  <a:spcPts val="0"/>
                </a:spcBef>
                <a:spcAft>
                  <a:spcPts val="0"/>
                </a:spcAft>
                <a:buClr>
                  <a:schemeClr val="lt1"/>
                </a:buClr>
                <a:buSzPts val="4100"/>
                <a:buFont typeface="Corbel"/>
                <a:buNone/>
              </a:pPr>
              <a:r>
                <a:rPr lang="es-CR" sz="3300">
                  <a:solidFill>
                    <a:srgbClr val="434343"/>
                  </a:solidFill>
                  <a:latin typeface="Poppins"/>
                  <a:ea typeface="Poppins"/>
                  <a:cs typeface="Poppins"/>
                  <a:sym typeface="Poppins"/>
                </a:rPr>
                <a:t>Fuente de información</a:t>
              </a:r>
              <a:endParaRPr sz="3300">
                <a:solidFill>
                  <a:srgbClr val="434343"/>
                </a:solidFill>
                <a:latin typeface="Poppins"/>
                <a:ea typeface="Poppins"/>
                <a:cs typeface="Poppins"/>
                <a:sym typeface="Poppin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id="109" name="Google Shape;109;g6f6623c252_0_0"/>
          <p:cNvPicPr preferRelativeResize="0"/>
          <p:nvPr/>
        </p:nvPicPr>
        <p:blipFill>
          <a:blip r:embed="rId3">
            <a:alphaModFix amt="63000"/>
          </a:blip>
          <a:stretch>
            <a:fillRect/>
          </a:stretch>
        </p:blipFill>
        <p:spPr>
          <a:xfrm rot="10800000">
            <a:off x="8962625" y="3438099"/>
            <a:ext cx="3229375" cy="3419901"/>
          </a:xfrm>
          <a:prstGeom prst="rect">
            <a:avLst/>
          </a:prstGeom>
          <a:noFill/>
          <a:ln>
            <a:noFill/>
          </a:ln>
        </p:spPr>
      </p:pic>
      <p:sp>
        <p:nvSpPr>
          <p:cNvPr id="110" name="Google Shape;110;g6f6623c252_0_0"/>
          <p:cNvSpPr txBox="1"/>
          <p:nvPr/>
        </p:nvSpPr>
        <p:spPr>
          <a:xfrm>
            <a:off x="2373640" y="4110964"/>
            <a:ext cx="8033400" cy="1647600"/>
          </a:xfrm>
          <a:prstGeom prst="rect">
            <a:avLst/>
          </a:prstGeom>
          <a:noFill/>
          <a:ln>
            <a:noFill/>
          </a:ln>
        </p:spPr>
        <p:txBody>
          <a:bodyPr anchorCtr="0" anchor="t" bIns="87775" lIns="175500" spcFirstLastPara="1" rIns="175500" wrap="square" tIns="87775">
            <a:noAutofit/>
          </a:bodyPr>
          <a:lstStyle/>
          <a:p>
            <a:pPr indent="0" lvl="0" marL="0" marR="0" rtl="0" algn="just">
              <a:lnSpc>
                <a:spcPct val="115000"/>
              </a:lnSpc>
              <a:spcBef>
                <a:spcPts val="0"/>
              </a:spcBef>
              <a:spcAft>
                <a:spcPts val="0"/>
              </a:spcAft>
              <a:buNone/>
            </a:pPr>
            <a:r>
              <a:rPr lang="es-CR" sz="3000">
                <a:solidFill>
                  <a:srgbClr val="1C4587"/>
                </a:solidFill>
                <a:latin typeface="Questrial"/>
                <a:ea typeface="Questrial"/>
                <a:cs typeface="Questrial"/>
                <a:sym typeface="Questrial"/>
              </a:rPr>
              <a:t>U</a:t>
            </a:r>
            <a:r>
              <a:rPr lang="es-CR" sz="3000">
                <a:solidFill>
                  <a:srgbClr val="1C4587"/>
                </a:solidFill>
                <a:latin typeface="Questrial"/>
                <a:ea typeface="Questrial"/>
                <a:cs typeface="Questrial"/>
                <a:sym typeface="Questrial"/>
              </a:rPr>
              <a:t>nidad encargada de generar investigación y acción social en temas de desarrollo nacional, regional y local.</a:t>
            </a:r>
            <a:endParaRPr b="1" sz="3000">
              <a:solidFill>
                <a:srgbClr val="1C4587"/>
              </a:solidFill>
              <a:latin typeface="Questrial"/>
              <a:ea typeface="Questrial"/>
              <a:cs typeface="Questrial"/>
              <a:sym typeface="Questrial"/>
            </a:endParaRPr>
          </a:p>
        </p:txBody>
      </p:sp>
      <p:sp>
        <p:nvSpPr>
          <p:cNvPr id="111" name="Google Shape;111;g6f6623c252_0_0"/>
          <p:cNvSpPr txBox="1"/>
          <p:nvPr/>
        </p:nvSpPr>
        <p:spPr>
          <a:xfrm rot="-5400000">
            <a:off x="1121363" y="4578675"/>
            <a:ext cx="2039400" cy="712200"/>
          </a:xfrm>
          <a:prstGeom prst="rect">
            <a:avLst/>
          </a:prstGeom>
          <a:noFill/>
          <a:ln>
            <a:noFill/>
          </a:ln>
        </p:spPr>
        <p:txBody>
          <a:bodyPr anchorCtr="0" anchor="t" bIns="87775" lIns="175500" spcFirstLastPara="1" rIns="175500" wrap="square" tIns="87775">
            <a:noAutofit/>
          </a:bodyPr>
          <a:lstStyle/>
          <a:p>
            <a:pPr indent="0" lvl="0" marL="0" marR="0" rtl="0" algn="ctr">
              <a:spcBef>
                <a:spcPts val="0"/>
              </a:spcBef>
              <a:spcAft>
                <a:spcPts val="0"/>
              </a:spcAft>
              <a:buNone/>
            </a:pPr>
            <a:r>
              <a:rPr b="1" lang="es-CR" sz="3000">
                <a:solidFill>
                  <a:srgbClr val="006A65"/>
                </a:solidFill>
                <a:latin typeface="Poppins"/>
                <a:ea typeface="Poppins"/>
                <a:cs typeface="Poppins"/>
                <a:sym typeface="Poppins"/>
              </a:rPr>
              <a:t>SOMOS</a:t>
            </a:r>
            <a:endParaRPr b="1" sz="3000">
              <a:solidFill>
                <a:srgbClr val="006A65"/>
              </a:solidFill>
              <a:latin typeface="Poppins"/>
              <a:ea typeface="Poppins"/>
              <a:cs typeface="Poppins"/>
              <a:sym typeface="Poppins"/>
            </a:endParaRPr>
          </a:p>
        </p:txBody>
      </p:sp>
      <p:pic>
        <p:nvPicPr>
          <p:cNvPr id="112" name="Google Shape;112;g6f6623c252_0_0"/>
          <p:cNvPicPr preferRelativeResize="0"/>
          <p:nvPr/>
        </p:nvPicPr>
        <p:blipFill>
          <a:blip r:embed="rId4">
            <a:alphaModFix/>
          </a:blip>
          <a:stretch>
            <a:fillRect/>
          </a:stretch>
        </p:blipFill>
        <p:spPr>
          <a:xfrm>
            <a:off x="2224075" y="1443425"/>
            <a:ext cx="7743825" cy="2066925"/>
          </a:xfrm>
          <a:prstGeom prst="rect">
            <a:avLst/>
          </a:prstGeom>
          <a:noFill/>
          <a:ln>
            <a:noFill/>
          </a:ln>
        </p:spPr>
      </p:pic>
      <p:pic>
        <p:nvPicPr>
          <p:cNvPr id="113" name="Google Shape;113;g6f6623c252_0_0"/>
          <p:cNvPicPr preferRelativeResize="0"/>
          <p:nvPr/>
        </p:nvPicPr>
        <p:blipFill>
          <a:blip r:embed="rId5">
            <a:alphaModFix/>
          </a:blip>
          <a:stretch>
            <a:fillRect/>
          </a:stretch>
        </p:blipFill>
        <p:spPr>
          <a:xfrm flipH="1" rot="10800000">
            <a:off x="0" y="1"/>
            <a:ext cx="1147293" cy="14929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pic>
        <p:nvPicPr>
          <p:cNvPr id="398" name="Google Shape;398;g705df61534_0_0"/>
          <p:cNvPicPr preferRelativeResize="0"/>
          <p:nvPr/>
        </p:nvPicPr>
        <p:blipFill>
          <a:blip r:embed="rId3">
            <a:alphaModFix/>
          </a:blip>
          <a:stretch>
            <a:fillRect/>
          </a:stretch>
        </p:blipFill>
        <p:spPr>
          <a:xfrm>
            <a:off x="6218437" y="0"/>
            <a:ext cx="5973563" cy="6819900"/>
          </a:xfrm>
          <a:prstGeom prst="rect">
            <a:avLst/>
          </a:prstGeom>
          <a:noFill/>
          <a:ln>
            <a:noFill/>
          </a:ln>
        </p:spPr>
      </p:pic>
      <p:pic>
        <p:nvPicPr>
          <p:cNvPr id="399" name="Google Shape;399;g705df61534_0_0"/>
          <p:cNvPicPr preferRelativeResize="0"/>
          <p:nvPr/>
        </p:nvPicPr>
        <p:blipFill>
          <a:blip r:embed="rId4">
            <a:alphaModFix/>
          </a:blip>
          <a:stretch>
            <a:fillRect/>
          </a:stretch>
        </p:blipFill>
        <p:spPr>
          <a:xfrm>
            <a:off x="0" y="0"/>
            <a:ext cx="5847009" cy="6819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16"/>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orbel"/>
              <a:buNone/>
            </a:pPr>
            <a:r>
              <a:rPr b="1" lang="es-CR">
                <a:solidFill>
                  <a:srgbClr val="073763"/>
                </a:solidFill>
                <a:latin typeface="Poppins"/>
                <a:ea typeface="Poppins"/>
                <a:cs typeface="Poppins"/>
                <a:sym typeface="Poppins"/>
              </a:rPr>
              <a:t>Gestión de los indicadores</a:t>
            </a:r>
            <a:endParaRPr b="1">
              <a:solidFill>
                <a:srgbClr val="073763"/>
              </a:solidFill>
              <a:latin typeface="Poppins"/>
              <a:ea typeface="Poppins"/>
              <a:cs typeface="Poppins"/>
              <a:sym typeface="Poppins"/>
            </a:endParaRPr>
          </a:p>
        </p:txBody>
      </p:sp>
      <p:grpSp>
        <p:nvGrpSpPr>
          <p:cNvPr id="405" name="Google Shape;405;p16"/>
          <p:cNvGrpSpPr/>
          <p:nvPr/>
        </p:nvGrpSpPr>
        <p:grpSpPr>
          <a:xfrm>
            <a:off x="-3422598" y="1357361"/>
            <a:ext cx="14383475" cy="5438678"/>
            <a:chOff x="-4565598" y="-700039"/>
            <a:chExt cx="14383475" cy="5438678"/>
          </a:xfrm>
        </p:grpSpPr>
        <p:sp>
          <p:nvSpPr>
            <p:cNvPr id="406" name="Google Shape;406;p16"/>
            <p:cNvSpPr/>
            <p:nvPr/>
          </p:nvSpPr>
          <p:spPr>
            <a:xfrm>
              <a:off x="-4565598" y="-700039"/>
              <a:ext cx="5438678" cy="5438678"/>
            </a:xfrm>
            <a:prstGeom prst="blockArc">
              <a:avLst>
                <a:gd fmla="val 18900000" name="adj1"/>
                <a:gd fmla="val 2700000" name="adj2"/>
                <a:gd fmla="val 397" name="adj3"/>
              </a:avLst>
            </a:prstGeom>
            <a:noFill/>
            <a:ln cap="flat" cmpd="sng" w="19050">
              <a:solidFill>
                <a:srgbClr val="6084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6"/>
            <p:cNvSpPr/>
            <p:nvPr/>
          </p:nvSpPr>
          <p:spPr>
            <a:xfrm>
              <a:off x="561504" y="403860"/>
              <a:ext cx="9256372" cy="807720"/>
            </a:xfrm>
            <a:prstGeom prst="rect">
              <a:avLst/>
            </a:prstGeom>
            <a:solidFill>
              <a:schemeClr val="accent5"/>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6"/>
            <p:cNvSpPr txBox="1"/>
            <p:nvPr/>
          </p:nvSpPr>
          <p:spPr>
            <a:xfrm>
              <a:off x="561504" y="403860"/>
              <a:ext cx="9256372" cy="807720"/>
            </a:xfrm>
            <a:prstGeom prst="rect">
              <a:avLst/>
            </a:prstGeom>
            <a:solidFill>
              <a:schemeClr val="accent1"/>
            </a:solidFill>
            <a:ln>
              <a:noFill/>
            </a:ln>
          </p:spPr>
          <p:txBody>
            <a:bodyPr anchorCtr="0" anchor="ctr" bIns="106675" lIns="641125" spcFirstLastPara="1" rIns="106675" wrap="square" tIns="106675">
              <a:noAutofit/>
            </a:bodyPr>
            <a:lstStyle/>
            <a:p>
              <a:pPr indent="0" lvl="0" marL="0" marR="0" rtl="0" algn="l">
                <a:lnSpc>
                  <a:spcPct val="90000"/>
                </a:lnSpc>
                <a:spcBef>
                  <a:spcPts val="0"/>
                </a:spcBef>
                <a:spcAft>
                  <a:spcPts val="0"/>
                </a:spcAft>
                <a:buClr>
                  <a:schemeClr val="lt1"/>
                </a:buClr>
                <a:buSzPts val="4200"/>
                <a:buFont typeface="Corbel"/>
                <a:buNone/>
              </a:pPr>
              <a:r>
                <a:rPr b="1" lang="es-CR" sz="4200">
                  <a:solidFill>
                    <a:srgbClr val="073763"/>
                  </a:solidFill>
                  <a:latin typeface="Corbel"/>
                  <a:ea typeface="Corbel"/>
                  <a:cs typeface="Corbel"/>
                  <a:sym typeface="Corbel"/>
                </a:rPr>
                <a:t>Articulación institucional</a:t>
              </a:r>
              <a:endParaRPr b="1">
                <a:solidFill>
                  <a:srgbClr val="073763"/>
                </a:solidFill>
              </a:endParaRPr>
            </a:p>
          </p:txBody>
        </p:sp>
        <p:sp>
          <p:nvSpPr>
            <p:cNvPr id="409" name="Google Shape;409;p16"/>
            <p:cNvSpPr/>
            <p:nvPr/>
          </p:nvSpPr>
          <p:spPr>
            <a:xfrm>
              <a:off x="56679" y="302895"/>
              <a:ext cx="1009650" cy="1009650"/>
            </a:xfrm>
            <a:prstGeom prst="ellipse">
              <a:avLst/>
            </a:prstGeom>
            <a:solidFill>
              <a:schemeClr val="l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6"/>
            <p:cNvSpPr/>
            <p:nvPr/>
          </p:nvSpPr>
          <p:spPr>
            <a:xfrm>
              <a:off x="855111" y="1615440"/>
              <a:ext cx="8962766" cy="807720"/>
            </a:xfrm>
            <a:prstGeom prst="rect">
              <a:avLst/>
            </a:prstGeom>
            <a:solidFill>
              <a:schemeClr val="accent5"/>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6"/>
            <p:cNvSpPr txBox="1"/>
            <p:nvPr/>
          </p:nvSpPr>
          <p:spPr>
            <a:xfrm>
              <a:off x="855111" y="1615440"/>
              <a:ext cx="8962766" cy="807720"/>
            </a:xfrm>
            <a:prstGeom prst="rect">
              <a:avLst/>
            </a:prstGeom>
            <a:solidFill>
              <a:schemeClr val="accent1"/>
            </a:solidFill>
            <a:ln>
              <a:noFill/>
            </a:ln>
          </p:spPr>
          <p:txBody>
            <a:bodyPr anchorCtr="0" anchor="ctr" bIns="106675" lIns="641125" spcFirstLastPara="1" rIns="106675" wrap="square" tIns="106675">
              <a:noAutofit/>
            </a:bodyPr>
            <a:lstStyle/>
            <a:p>
              <a:pPr indent="0" lvl="0" marL="0" marR="0" rtl="0" algn="l">
                <a:lnSpc>
                  <a:spcPct val="90000"/>
                </a:lnSpc>
                <a:spcBef>
                  <a:spcPts val="0"/>
                </a:spcBef>
                <a:spcAft>
                  <a:spcPts val="0"/>
                </a:spcAft>
                <a:buClr>
                  <a:schemeClr val="lt1"/>
                </a:buClr>
                <a:buSzPts val="4200"/>
                <a:buFont typeface="Corbel"/>
                <a:buNone/>
              </a:pPr>
              <a:r>
                <a:rPr b="1" lang="es-CR" sz="4200">
                  <a:solidFill>
                    <a:srgbClr val="073763"/>
                  </a:solidFill>
                  <a:latin typeface="Corbel"/>
                  <a:ea typeface="Corbel"/>
                  <a:cs typeface="Corbel"/>
                  <a:sym typeface="Corbel"/>
                </a:rPr>
                <a:t>Definición de “discapacidad”</a:t>
              </a:r>
              <a:endParaRPr b="1">
                <a:solidFill>
                  <a:srgbClr val="073763"/>
                </a:solidFill>
              </a:endParaRPr>
            </a:p>
          </p:txBody>
        </p:sp>
        <p:sp>
          <p:nvSpPr>
            <p:cNvPr id="412" name="Google Shape;412;p16"/>
            <p:cNvSpPr/>
            <p:nvPr/>
          </p:nvSpPr>
          <p:spPr>
            <a:xfrm>
              <a:off x="350286" y="1514475"/>
              <a:ext cx="1009650" cy="1009650"/>
            </a:xfrm>
            <a:prstGeom prst="ellipse">
              <a:avLst/>
            </a:prstGeom>
            <a:solidFill>
              <a:schemeClr val="l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6"/>
            <p:cNvSpPr/>
            <p:nvPr/>
          </p:nvSpPr>
          <p:spPr>
            <a:xfrm>
              <a:off x="561504" y="2827020"/>
              <a:ext cx="9256372" cy="807720"/>
            </a:xfrm>
            <a:prstGeom prst="rect">
              <a:avLst/>
            </a:prstGeom>
            <a:solidFill>
              <a:schemeClr val="accent5"/>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6"/>
            <p:cNvSpPr txBox="1"/>
            <p:nvPr/>
          </p:nvSpPr>
          <p:spPr>
            <a:xfrm>
              <a:off x="561504" y="2827020"/>
              <a:ext cx="9256372" cy="807720"/>
            </a:xfrm>
            <a:prstGeom prst="rect">
              <a:avLst/>
            </a:prstGeom>
            <a:solidFill>
              <a:schemeClr val="accent1"/>
            </a:solidFill>
            <a:ln>
              <a:noFill/>
            </a:ln>
          </p:spPr>
          <p:txBody>
            <a:bodyPr anchorCtr="0" anchor="ctr" bIns="106675" lIns="641125" spcFirstLastPara="1" rIns="106675" wrap="square" tIns="106675">
              <a:noAutofit/>
            </a:bodyPr>
            <a:lstStyle/>
            <a:p>
              <a:pPr indent="0" lvl="0" marL="0" marR="0" rtl="0" algn="l">
                <a:lnSpc>
                  <a:spcPct val="90000"/>
                </a:lnSpc>
                <a:spcBef>
                  <a:spcPts val="0"/>
                </a:spcBef>
                <a:spcAft>
                  <a:spcPts val="0"/>
                </a:spcAft>
                <a:buClr>
                  <a:schemeClr val="lt1"/>
                </a:buClr>
                <a:buSzPts val="4200"/>
                <a:buFont typeface="Corbel"/>
                <a:buNone/>
              </a:pPr>
              <a:r>
                <a:rPr b="1" lang="es-CR" sz="4200">
                  <a:solidFill>
                    <a:srgbClr val="073763"/>
                  </a:solidFill>
                  <a:latin typeface="Corbel"/>
                  <a:ea typeface="Corbel"/>
                  <a:cs typeface="Corbel"/>
                  <a:sym typeface="Corbel"/>
                </a:rPr>
                <a:t>Recolección de información</a:t>
              </a:r>
              <a:endParaRPr b="1">
                <a:solidFill>
                  <a:srgbClr val="073763"/>
                </a:solidFill>
              </a:endParaRPr>
            </a:p>
          </p:txBody>
        </p:sp>
        <p:sp>
          <p:nvSpPr>
            <p:cNvPr id="415" name="Google Shape;415;p16"/>
            <p:cNvSpPr/>
            <p:nvPr/>
          </p:nvSpPr>
          <p:spPr>
            <a:xfrm>
              <a:off x="56679" y="2726055"/>
              <a:ext cx="1009650" cy="1009650"/>
            </a:xfrm>
            <a:prstGeom prst="ellipse">
              <a:avLst/>
            </a:prstGeom>
            <a:solidFill>
              <a:schemeClr val="l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17"/>
          <p:cNvSpPr txBox="1"/>
          <p:nvPr>
            <p:ph type="title"/>
          </p:nvPr>
        </p:nvSpPr>
        <p:spPr>
          <a:xfrm>
            <a:off x="1106424" y="1173575"/>
            <a:ext cx="9966900" cy="292620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chemeClr val="dk1"/>
              </a:buClr>
              <a:buSzPts val="4800"/>
              <a:buFont typeface="Corbel"/>
              <a:buNone/>
            </a:pPr>
            <a:r>
              <a:rPr lang="es-CR" sz="4800">
                <a:solidFill>
                  <a:srgbClr val="006A65"/>
                </a:solidFill>
                <a:latin typeface="Poppins"/>
                <a:ea typeface="Poppins"/>
                <a:cs typeface="Poppins"/>
                <a:sym typeface="Poppins"/>
              </a:rPr>
              <a:t>INTERRELACIÓN DE LOS INDICADORES</a:t>
            </a:r>
            <a:endParaRPr>
              <a:solidFill>
                <a:srgbClr val="006A65"/>
              </a:solidFill>
              <a:latin typeface="Poppins"/>
              <a:ea typeface="Poppins"/>
              <a:cs typeface="Poppins"/>
              <a:sym typeface="Poppins"/>
            </a:endParaRPr>
          </a:p>
        </p:txBody>
      </p:sp>
      <p:pic>
        <p:nvPicPr>
          <p:cNvPr id="421" name="Google Shape;421;p17"/>
          <p:cNvPicPr preferRelativeResize="0"/>
          <p:nvPr/>
        </p:nvPicPr>
        <p:blipFill>
          <a:blip r:embed="rId3">
            <a:alphaModFix/>
          </a:blip>
          <a:stretch>
            <a:fillRect/>
          </a:stretch>
        </p:blipFill>
        <p:spPr>
          <a:xfrm flipH="1">
            <a:off x="7895721" y="1"/>
            <a:ext cx="4380079" cy="6858002"/>
          </a:xfrm>
          <a:prstGeom prst="rect">
            <a:avLst/>
          </a:prstGeom>
          <a:noFill/>
          <a:ln>
            <a:noFill/>
          </a:ln>
        </p:spPr>
      </p:pic>
      <p:pic>
        <p:nvPicPr>
          <p:cNvPr id="422" name="Google Shape;422;p17"/>
          <p:cNvPicPr preferRelativeResize="0"/>
          <p:nvPr/>
        </p:nvPicPr>
        <p:blipFill>
          <a:blip r:embed="rId3">
            <a:alphaModFix/>
          </a:blip>
          <a:stretch>
            <a:fillRect/>
          </a:stretch>
        </p:blipFill>
        <p:spPr>
          <a:xfrm flipH="1" rot="10800000">
            <a:off x="-1" y="0"/>
            <a:ext cx="2823049" cy="44201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pic>
        <p:nvPicPr>
          <p:cNvPr id="427" name="Google Shape;427;p18"/>
          <p:cNvPicPr preferRelativeResize="0"/>
          <p:nvPr/>
        </p:nvPicPr>
        <p:blipFill>
          <a:blip r:embed="rId3">
            <a:alphaModFix amt="63000"/>
          </a:blip>
          <a:stretch>
            <a:fillRect/>
          </a:stretch>
        </p:blipFill>
        <p:spPr>
          <a:xfrm rot="10800000">
            <a:off x="8630779" y="2744254"/>
            <a:ext cx="3561221" cy="4113746"/>
          </a:xfrm>
          <a:prstGeom prst="rect">
            <a:avLst/>
          </a:prstGeom>
          <a:noFill/>
          <a:ln>
            <a:noFill/>
          </a:ln>
        </p:spPr>
      </p:pic>
      <p:pic>
        <p:nvPicPr>
          <p:cNvPr id="428" name="Google Shape;428;p18"/>
          <p:cNvPicPr preferRelativeResize="0"/>
          <p:nvPr/>
        </p:nvPicPr>
        <p:blipFill>
          <a:blip r:embed="rId3">
            <a:alphaModFix amt="63000"/>
          </a:blip>
          <a:stretch>
            <a:fillRect/>
          </a:stretch>
        </p:blipFill>
        <p:spPr>
          <a:xfrm>
            <a:off x="0" y="0"/>
            <a:ext cx="4252530" cy="4503419"/>
          </a:xfrm>
          <a:prstGeom prst="rect">
            <a:avLst/>
          </a:prstGeom>
          <a:noFill/>
          <a:ln>
            <a:noFill/>
          </a:ln>
        </p:spPr>
      </p:pic>
      <p:sp>
        <p:nvSpPr>
          <p:cNvPr id="429" name="Google Shape;429;p18"/>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orbel"/>
              <a:buNone/>
            </a:pPr>
            <a:r>
              <a:rPr b="1" lang="es-CR">
                <a:solidFill>
                  <a:srgbClr val="006A65"/>
                </a:solidFill>
                <a:latin typeface="Poppins"/>
                <a:ea typeface="Poppins"/>
                <a:cs typeface="Poppins"/>
                <a:sym typeface="Poppins"/>
              </a:rPr>
              <a:t>Indicadores estructurales</a:t>
            </a:r>
            <a:endParaRPr b="1">
              <a:solidFill>
                <a:srgbClr val="006A65"/>
              </a:solidFill>
              <a:latin typeface="Poppins"/>
              <a:ea typeface="Poppins"/>
              <a:cs typeface="Poppins"/>
              <a:sym typeface="Poppins"/>
            </a:endParaRPr>
          </a:p>
        </p:txBody>
      </p:sp>
      <p:sp>
        <p:nvSpPr>
          <p:cNvPr id="430" name="Google Shape;430;p18"/>
          <p:cNvSpPr/>
          <p:nvPr/>
        </p:nvSpPr>
        <p:spPr>
          <a:xfrm>
            <a:off x="3526574" y="2101025"/>
            <a:ext cx="463200" cy="3824100"/>
          </a:xfrm>
          <a:prstGeom prst="leftBracket">
            <a:avLst>
              <a:gd fmla="val 86152" name="adj"/>
            </a:avLst>
          </a:prstGeom>
          <a:noFill/>
          <a:ln cap="flat" cmpd="sng" w="28575">
            <a:solidFill>
              <a:srgbClr val="006A6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31" name="Google Shape;431;p18"/>
          <p:cNvSpPr/>
          <p:nvPr/>
        </p:nvSpPr>
        <p:spPr>
          <a:xfrm>
            <a:off x="9103446" y="2101020"/>
            <a:ext cx="463093" cy="3824228"/>
          </a:xfrm>
          <a:prstGeom prst="rightBracket">
            <a:avLst>
              <a:gd fmla="val 87168" name="adj"/>
            </a:avLst>
          </a:prstGeom>
          <a:noFill/>
          <a:ln cap="flat" cmpd="sng" w="28575">
            <a:solidFill>
              <a:srgbClr val="006A6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32" name="Google Shape;432;p18"/>
          <p:cNvSpPr/>
          <p:nvPr/>
        </p:nvSpPr>
        <p:spPr>
          <a:xfrm>
            <a:off x="7585759" y="2521620"/>
            <a:ext cx="140704" cy="2901064"/>
          </a:xfrm>
          <a:prstGeom prst="leftBracket">
            <a:avLst>
              <a:gd fmla="val 217638" name="adj"/>
            </a:avLst>
          </a:prstGeom>
          <a:noFill/>
          <a:ln cap="flat" cmpd="sng" w="28575">
            <a:solidFill>
              <a:srgbClr val="6666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33" name="Google Shape;433;p18"/>
          <p:cNvSpPr/>
          <p:nvPr/>
        </p:nvSpPr>
        <p:spPr>
          <a:xfrm>
            <a:off x="9326113" y="2521620"/>
            <a:ext cx="101088" cy="2901064"/>
          </a:xfrm>
          <a:prstGeom prst="rightBracket">
            <a:avLst>
              <a:gd fmla="val 219771" name="adj"/>
            </a:avLst>
          </a:prstGeom>
          <a:noFill/>
          <a:ln cap="flat" cmpd="sng" w="28575">
            <a:solidFill>
              <a:srgbClr val="6666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34" name="Google Shape;434;p18"/>
          <p:cNvSpPr txBox="1"/>
          <p:nvPr/>
        </p:nvSpPr>
        <p:spPr>
          <a:xfrm>
            <a:off x="3681850" y="3158255"/>
            <a:ext cx="3688200" cy="16278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rPr i="0" lang="es-CR" sz="2400" u="none" cap="none" strike="noStrike">
                <a:latin typeface="Poppins"/>
                <a:ea typeface="Poppins"/>
                <a:cs typeface="Poppins"/>
                <a:sym typeface="Poppins"/>
              </a:rPr>
              <a:t>Convención sobre los Derechos de las Personas con Discapacidad</a:t>
            </a:r>
            <a:endParaRPr i="0" sz="3200" u="none" cap="none" strike="noStrike">
              <a:latin typeface="Poppins"/>
              <a:ea typeface="Poppins"/>
              <a:cs typeface="Poppins"/>
              <a:sym typeface="Poppins"/>
            </a:endParaRPr>
          </a:p>
        </p:txBody>
      </p:sp>
      <p:sp>
        <p:nvSpPr>
          <p:cNvPr id="435" name="Google Shape;435;p18"/>
          <p:cNvSpPr txBox="1"/>
          <p:nvPr/>
        </p:nvSpPr>
        <p:spPr>
          <a:xfrm>
            <a:off x="7777007" y="2740548"/>
            <a:ext cx="1437090" cy="226908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rPr b="1" i="0" lang="es-CR" sz="2400" u="none" cap="none" strike="noStrike">
                <a:solidFill>
                  <a:srgbClr val="006A65"/>
                </a:solidFill>
                <a:latin typeface="Poppins"/>
                <a:ea typeface="Poppins"/>
                <a:cs typeface="Poppins"/>
                <a:sym typeface="Poppins"/>
              </a:rPr>
              <a:t>E1</a:t>
            </a:r>
            <a:endParaRPr>
              <a:solidFill>
                <a:srgbClr val="006A65"/>
              </a:solidFill>
              <a:latin typeface="Poppins"/>
              <a:ea typeface="Poppins"/>
              <a:cs typeface="Poppins"/>
              <a:sym typeface="Poppins"/>
            </a:endParaRPr>
          </a:p>
          <a:p>
            <a:pPr indent="0" lvl="0" marL="0" marR="0" rtl="0" algn="ctr">
              <a:lnSpc>
                <a:spcPct val="100000"/>
              </a:lnSpc>
              <a:spcBef>
                <a:spcPts val="800"/>
              </a:spcBef>
              <a:spcAft>
                <a:spcPts val="0"/>
              </a:spcAft>
              <a:buClr>
                <a:schemeClr val="dk1"/>
              </a:buClr>
              <a:buSzPts val="2400"/>
              <a:buFont typeface="Calibri"/>
              <a:buNone/>
            </a:pPr>
            <a:r>
              <a:rPr b="1" i="0" lang="es-CR" sz="2400" u="none" cap="none" strike="noStrike">
                <a:solidFill>
                  <a:srgbClr val="006A65"/>
                </a:solidFill>
                <a:latin typeface="Poppins"/>
                <a:ea typeface="Poppins"/>
                <a:cs typeface="Poppins"/>
                <a:sym typeface="Poppins"/>
              </a:rPr>
              <a:t>E2</a:t>
            </a:r>
            <a:endParaRPr>
              <a:solidFill>
                <a:srgbClr val="006A65"/>
              </a:solidFill>
              <a:latin typeface="Poppins"/>
              <a:ea typeface="Poppins"/>
              <a:cs typeface="Poppins"/>
              <a:sym typeface="Poppins"/>
            </a:endParaRPr>
          </a:p>
          <a:p>
            <a:pPr indent="0" lvl="0" marL="0" marR="0" rtl="0" algn="ctr">
              <a:lnSpc>
                <a:spcPct val="100000"/>
              </a:lnSpc>
              <a:spcBef>
                <a:spcPts val="800"/>
              </a:spcBef>
              <a:spcAft>
                <a:spcPts val="0"/>
              </a:spcAft>
              <a:buClr>
                <a:schemeClr val="dk1"/>
              </a:buClr>
              <a:buSzPts val="2400"/>
              <a:buFont typeface="Calibri"/>
              <a:buNone/>
            </a:pPr>
            <a:r>
              <a:rPr b="1" i="0" lang="es-CR" sz="2400" u="none" cap="none" strike="noStrike">
                <a:solidFill>
                  <a:srgbClr val="006A65"/>
                </a:solidFill>
                <a:latin typeface="Poppins"/>
                <a:ea typeface="Poppins"/>
                <a:cs typeface="Poppins"/>
                <a:sym typeface="Poppins"/>
              </a:rPr>
              <a:t>E3</a:t>
            </a:r>
            <a:endParaRPr>
              <a:solidFill>
                <a:srgbClr val="006A65"/>
              </a:solidFill>
              <a:latin typeface="Poppins"/>
              <a:ea typeface="Poppins"/>
              <a:cs typeface="Poppins"/>
              <a:sym typeface="Poppins"/>
            </a:endParaRPr>
          </a:p>
          <a:p>
            <a:pPr indent="0" lvl="0" marL="0" marR="0" rtl="0" algn="ctr">
              <a:lnSpc>
                <a:spcPct val="100000"/>
              </a:lnSpc>
              <a:spcBef>
                <a:spcPts val="800"/>
              </a:spcBef>
              <a:spcAft>
                <a:spcPts val="0"/>
              </a:spcAft>
              <a:buClr>
                <a:schemeClr val="dk1"/>
              </a:buClr>
              <a:buSzPts val="2400"/>
              <a:buFont typeface="Calibri"/>
              <a:buNone/>
            </a:pPr>
            <a:r>
              <a:rPr b="1" lang="es-CR" sz="2400">
                <a:solidFill>
                  <a:srgbClr val="006A65"/>
                </a:solidFill>
                <a:latin typeface="Poppins"/>
                <a:ea typeface="Poppins"/>
                <a:cs typeface="Poppins"/>
                <a:sym typeface="Poppins"/>
              </a:rPr>
              <a:t>...</a:t>
            </a:r>
            <a:endParaRPr>
              <a:solidFill>
                <a:srgbClr val="006A65"/>
              </a:solidFill>
              <a:latin typeface="Poppins"/>
              <a:ea typeface="Poppins"/>
              <a:cs typeface="Poppins"/>
              <a:sym typeface="Poppins"/>
            </a:endParaRPr>
          </a:p>
          <a:p>
            <a:pPr indent="0" lvl="0" marL="0" marR="0" rtl="0" algn="ctr">
              <a:lnSpc>
                <a:spcPct val="100000"/>
              </a:lnSpc>
              <a:spcBef>
                <a:spcPts val="800"/>
              </a:spcBef>
              <a:spcAft>
                <a:spcPts val="0"/>
              </a:spcAft>
              <a:buClr>
                <a:schemeClr val="dk1"/>
              </a:buClr>
              <a:buSzPts val="2400"/>
              <a:buFont typeface="Calibri"/>
              <a:buNone/>
            </a:pPr>
            <a:r>
              <a:rPr b="1" i="0" lang="es-CR" sz="2400" u="none" cap="none" strike="noStrike">
                <a:solidFill>
                  <a:srgbClr val="006A65"/>
                </a:solidFill>
                <a:latin typeface="Poppins"/>
                <a:ea typeface="Poppins"/>
                <a:cs typeface="Poppins"/>
                <a:sym typeface="Poppins"/>
              </a:rPr>
              <a:t>En</a:t>
            </a:r>
            <a:endParaRPr>
              <a:solidFill>
                <a:srgbClr val="006A65"/>
              </a:solidFill>
              <a:latin typeface="Poppins"/>
              <a:ea typeface="Poppins"/>
              <a:cs typeface="Poppins"/>
              <a:sym typeface="Poppins"/>
            </a:endParaRPr>
          </a:p>
          <a:p>
            <a:pPr indent="0" lvl="0" marL="0" marR="0" rtl="0" algn="l">
              <a:lnSpc>
                <a:spcPct val="100000"/>
              </a:lnSpc>
              <a:spcBef>
                <a:spcPts val="800"/>
              </a:spcBef>
              <a:spcAft>
                <a:spcPts val="0"/>
              </a:spcAft>
              <a:buClr>
                <a:schemeClr val="dk1"/>
              </a:buClr>
              <a:buSzPts val="1800"/>
              <a:buFont typeface="Corbel"/>
              <a:buNone/>
            </a:pPr>
            <a:r>
              <a:t/>
            </a:r>
            <a:endParaRPr i="0" sz="1800" u="none" cap="none" strike="noStrike">
              <a:solidFill>
                <a:srgbClr val="006A65"/>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pic>
        <p:nvPicPr>
          <p:cNvPr id="440" name="Google Shape;440;p19"/>
          <p:cNvPicPr preferRelativeResize="0"/>
          <p:nvPr/>
        </p:nvPicPr>
        <p:blipFill>
          <a:blip r:embed="rId3">
            <a:alphaModFix/>
          </a:blip>
          <a:stretch>
            <a:fillRect/>
          </a:stretch>
        </p:blipFill>
        <p:spPr>
          <a:xfrm flipH="1" rot="10800000">
            <a:off x="0" y="21075"/>
            <a:ext cx="1437276" cy="2250400"/>
          </a:xfrm>
          <a:prstGeom prst="rect">
            <a:avLst/>
          </a:prstGeom>
          <a:noFill/>
          <a:ln>
            <a:noFill/>
          </a:ln>
        </p:spPr>
      </p:pic>
      <p:pic>
        <p:nvPicPr>
          <p:cNvPr id="441" name="Google Shape;441;p19"/>
          <p:cNvPicPr preferRelativeResize="0"/>
          <p:nvPr/>
        </p:nvPicPr>
        <p:blipFill>
          <a:blip r:embed="rId4">
            <a:alphaModFix amt="63000"/>
          </a:blip>
          <a:stretch>
            <a:fillRect/>
          </a:stretch>
        </p:blipFill>
        <p:spPr>
          <a:xfrm rot="10800000">
            <a:off x="7517879" y="1908105"/>
            <a:ext cx="4674120" cy="4949895"/>
          </a:xfrm>
          <a:prstGeom prst="rect">
            <a:avLst/>
          </a:prstGeom>
          <a:noFill/>
          <a:ln>
            <a:noFill/>
          </a:ln>
        </p:spPr>
      </p:pic>
      <p:sp>
        <p:nvSpPr>
          <p:cNvPr id="442" name="Google Shape;442;p19"/>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orbel"/>
              <a:buNone/>
            </a:pPr>
            <a:r>
              <a:rPr b="1" lang="es-CR" sz="3600">
                <a:solidFill>
                  <a:srgbClr val="006A65"/>
                </a:solidFill>
                <a:latin typeface="Poppins"/>
                <a:ea typeface="Poppins"/>
                <a:cs typeface="Poppins"/>
                <a:sym typeface="Poppins"/>
              </a:rPr>
              <a:t>Relación de los indicadores de proceso y de resultado</a:t>
            </a:r>
            <a:endParaRPr b="1">
              <a:solidFill>
                <a:srgbClr val="006A65"/>
              </a:solidFill>
              <a:latin typeface="Poppins"/>
              <a:ea typeface="Poppins"/>
              <a:cs typeface="Poppins"/>
              <a:sym typeface="Poppins"/>
            </a:endParaRPr>
          </a:p>
        </p:txBody>
      </p:sp>
      <p:sp>
        <p:nvSpPr>
          <p:cNvPr id="443" name="Google Shape;443;p19"/>
          <p:cNvSpPr/>
          <p:nvPr/>
        </p:nvSpPr>
        <p:spPr>
          <a:xfrm>
            <a:off x="4993475" y="1868834"/>
            <a:ext cx="232160" cy="3847291"/>
          </a:xfrm>
          <a:prstGeom prst="rightBracket">
            <a:avLst>
              <a:gd fmla="val 106013" name="adj"/>
            </a:avLst>
          </a:prstGeom>
          <a:noFill/>
          <a:ln cap="flat" cmpd="sng" w="28575">
            <a:solidFill>
              <a:srgbClr val="006A6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44" name="Google Shape;444;p19"/>
          <p:cNvSpPr/>
          <p:nvPr/>
        </p:nvSpPr>
        <p:spPr>
          <a:xfrm>
            <a:off x="4001818" y="1868834"/>
            <a:ext cx="243216" cy="3847291"/>
          </a:xfrm>
          <a:prstGeom prst="leftBracket">
            <a:avLst>
              <a:gd fmla="val 119563" name="adj"/>
            </a:avLst>
          </a:prstGeom>
          <a:noFill/>
          <a:ln cap="flat" cmpd="sng" w="28575">
            <a:solidFill>
              <a:srgbClr val="006A6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45" name="Google Shape;445;p19"/>
          <p:cNvSpPr/>
          <p:nvPr/>
        </p:nvSpPr>
        <p:spPr>
          <a:xfrm>
            <a:off x="7945230" y="1868834"/>
            <a:ext cx="190150" cy="2951219"/>
          </a:xfrm>
          <a:prstGeom prst="rightBracket">
            <a:avLst>
              <a:gd fmla="val 92182" name="adj"/>
            </a:avLst>
          </a:prstGeom>
          <a:noFill/>
          <a:ln cap="flat" cmpd="sng" w="28575">
            <a:solidFill>
              <a:srgbClr val="006A6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46" name="Google Shape;446;p19"/>
          <p:cNvSpPr/>
          <p:nvPr/>
        </p:nvSpPr>
        <p:spPr>
          <a:xfrm>
            <a:off x="7043121" y="1868834"/>
            <a:ext cx="186834" cy="2903506"/>
          </a:xfrm>
          <a:prstGeom prst="leftBracket">
            <a:avLst>
              <a:gd fmla="val 103973" name="adj"/>
            </a:avLst>
          </a:prstGeom>
          <a:noFill/>
          <a:ln cap="flat" cmpd="sng" w="28575">
            <a:solidFill>
              <a:srgbClr val="006A6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47" name="Google Shape;447;p19"/>
          <p:cNvSpPr txBox="1"/>
          <p:nvPr/>
        </p:nvSpPr>
        <p:spPr>
          <a:xfrm>
            <a:off x="4050652" y="1974775"/>
            <a:ext cx="959400" cy="32481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900"/>
              <a:buFont typeface="Arial"/>
              <a:buNone/>
            </a:pPr>
            <a:r>
              <a:rPr i="0" lang="es-CR" sz="2900" u="none" cap="none" strike="noStrike">
                <a:solidFill>
                  <a:schemeClr val="dk1"/>
                </a:solidFill>
                <a:latin typeface="Poppins"/>
                <a:ea typeface="Poppins"/>
                <a:cs typeface="Poppins"/>
                <a:sym typeface="Poppins"/>
              </a:rPr>
              <a:t>P1</a:t>
            </a:r>
            <a:endParaRPr>
              <a:latin typeface="Poppins"/>
              <a:ea typeface="Poppins"/>
              <a:cs typeface="Poppins"/>
              <a:sym typeface="Poppins"/>
            </a:endParaRPr>
          </a:p>
          <a:p>
            <a:pPr indent="0" lvl="0" marL="0" marR="0" rtl="0" algn="ctr">
              <a:lnSpc>
                <a:spcPct val="100000"/>
              </a:lnSpc>
              <a:spcBef>
                <a:spcPts val="800"/>
              </a:spcBef>
              <a:spcAft>
                <a:spcPts val="0"/>
              </a:spcAft>
              <a:buClr>
                <a:schemeClr val="dk1"/>
              </a:buClr>
              <a:buSzPts val="2900"/>
              <a:buFont typeface="Arial"/>
              <a:buNone/>
            </a:pPr>
            <a:r>
              <a:rPr i="0" lang="es-CR" sz="2900" u="none" cap="none" strike="noStrike">
                <a:solidFill>
                  <a:schemeClr val="dk1"/>
                </a:solidFill>
                <a:latin typeface="Poppins"/>
                <a:ea typeface="Poppins"/>
                <a:cs typeface="Poppins"/>
                <a:sym typeface="Poppins"/>
              </a:rPr>
              <a:t>P2</a:t>
            </a:r>
            <a:endParaRPr>
              <a:latin typeface="Poppins"/>
              <a:ea typeface="Poppins"/>
              <a:cs typeface="Poppins"/>
              <a:sym typeface="Poppins"/>
            </a:endParaRPr>
          </a:p>
          <a:p>
            <a:pPr indent="0" lvl="0" marL="0" marR="0" rtl="0" algn="ctr">
              <a:lnSpc>
                <a:spcPct val="100000"/>
              </a:lnSpc>
              <a:spcBef>
                <a:spcPts val="800"/>
              </a:spcBef>
              <a:spcAft>
                <a:spcPts val="0"/>
              </a:spcAft>
              <a:buClr>
                <a:schemeClr val="dk1"/>
              </a:buClr>
              <a:buSzPts val="2900"/>
              <a:buFont typeface="Arial"/>
              <a:buNone/>
            </a:pPr>
            <a:r>
              <a:rPr i="0" lang="es-CR" sz="2900" u="none" cap="none" strike="noStrike">
                <a:solidFill>
                  <a:schemeClr val="dk1"/>
                </a:solidFill>
                <a:latin typeface="Poppins"/>
                <a:ea typeface="Poppins"/>
                <a:cs typeface="Poppins"/>
                <a:sym typeface="Poppins"/>
              </a:rPr>
              <a:t>P3</a:t>
            </a:r>
            <a:endParaRPr>
              <a:latin typeface="Poppins"/>
              <a:ea typeface="Poppins"/>
              <a:cs typeface="Poppins"/>
              <a:sym typeface="Poppins"/>
            </a:endParaRPr>
          </a:p>
          <a:p>
            <a:pPr indent="0" lvl="0" marL="0" marR="0" rtl="0" algn="ctr">
              <a:lnSpc>
                <a:spcPct val="100000"/>
              </a:lnSpc>
              <a:spcBef>
                <a:spcPts val="800"/>
              </a:spcBef>
              <a:spcAft>
                <a:spcPts val="0"/>
              </a:spcAft>
              <a:buClr>
                <a:schemeClr val="dk1"/>
              </a:buClr>
              <a:buSzPts val="2900"/>
              <a:buFont typeface="Arial"/>
              <a:buNone/>
            </a:pPr>
            <a:r>
              <a:rPr i="0" lang="es-CR" sz="2900" u="none" cap="none" strike="noStrike">
                <a:solidFill>
                  <a:schemeClr val="dk1"/>
                </a:solidFill>
                <a:latin typeface="Poppins"/>
                <a:ea typeface="Poppins"/>
                <a:cs typeface="Poppins"/>
                <a:sym typeface="Poppins"/>
              </a:rPr>
              <a:t>P4</a:t>
            </a:r>
            <a:endParaRPr>
              <a:latin typeface="Poppins"/>
              <a:ea typeface="Poppins"/>
              <a:cs typeface="Poppins"/>
              <a:sym typeface="Poppins"/>
            </a:endParaRPr>
          </a:p>
          <a:p>
            <a:pPr indent="0" lvl="0" marL="0" marR="0" rtl="0" algn="ctr">
              <a:lnSpc>
                <a:spcPct val="100000"/>
              </a:lnSpc>
              <a:spcBef>
                <a:spcPts val="800"/>
              </a:spcBef>
              <a:spcAft>
                <a:spcPts val="0"/>
              </a:spcAft>
              <a:buClr>
                <a:schemeClr val="dk1"/>
              </a:buClr>
              <a:buSzPts val="2900"/>
              <a:buFont typeface="Arial"/>
              <a:buNone/>
            </a:pPr>
            <a:r>
              <a:rPr i="0" lang="es-CR" sz="2900" u="none" cap="none" strike="noStrike">
                <a:solidFill>
                  <a:schemeClr val="dk1"/>
                </a:solidFill>
                <a:latin typeface="Poppins"/>
                <a:ea typeface="Poppins"/>
                <a:cs typeface="Poppins"/>
                <a:sym typeface="Poppins"/>
              </a:rPr>
              <a:t>P5</a:t>
            </a:r>
            <a:endParaRPr>
              <a:latin typeface="Poppins"/>
              <a:ea typeface="Poppins"/>
              <a:cs typeface="Poppins"/>
              <a:sym typeface="Poppins"/>
            </a:endParaRPr>
          </a:p>
          <a:p>
            <a:pPr indent="0" lvl="0" marL="0" marR="0" rtl="0" algn="ctr">
              <a:lnSpc>
                <a:spcPct val="100000"/>
              </a:lnSpc>
              <a:spcBef>
                <a:spcPts val="800"/>
              </a:spcBef>
              <a:spcAft>
                <a:spcPts val="0"/>
              </a:spcAft>
              <a:buClr>
                <a:schemeClr val="dk1"/>
              </a:buClr>
              <a:buSzPts val="2900"/>
              <a:buFont typeface="Arial"/>
              <a:buNone/>
            </a:pPr>
            <a:r>
              <a:rPr lang="es-CR" sz="2900">
                <a:solidFill>
                  <a:schemeClr val="dk1"/>
                </a:solidFill>
                <a:latin typeface="Poppins"/>
                <a:ea typeface="Poppins"/>
                <a:cs typeface="Poppins"/>
                <a:sym typeface="Poppins"/>
              </a:rPr>
              <a:t>…</a:t>
            </a:r>
            <a:endParaRPr>
              <a:latin typeface="Poppins"/>
              <a:ea typeface="Poppins"/>
              <a:cs typeface="Poppins"/>
              <a:sym typeface="Poppins"/>
            </a:endParaRPr>
          </a:p>
          <a:p>
            <a:pPr indent="0" lvl="0" marL="0" marR="0" rtl="0" algn="ctr">
              <a:lnSpc>
                <a:spcPct val="100000"/>
              </a:lnSpc>
              <a:spcBef>
                <a:spcPts val="800"/>
              </a:spcBef>
              <a:spcAft>
                <a:spcPts val="0"/>
              </a:spcAft>
              <a:buClr>
                <a:schemeClr val="dk1"/>
              </a:buClr>
              <a:buSzPts val="2900"/>
              <a:buFont typeface="Arial"/>
              <a:buNone/>
            </a:pPr>
            <a:r>
              <a:rPr i="0" lang="es-CR" sz="2900" u="none" cap="none" strike="noStrike">
                <a:solidFill>
                  <a:schemeClr val="dk1"/>
                </a:solidFill>
                <a:latin typeface="Poppins"/>
                <a:ea typeface="Poppins"/>
                <a:cs typeface="Poppins"/>
                <a:sym typeface="Poppins"/>
              </a:rPr>
              <a:t>Pm</a:t>
            </a:r>
            <a:endParaRPr>
              <a:latin typeface="Poppins"/>
              <a:ea typeface="Poppins"/>
              <a:cs typeface="Poppins"/>
              <a:sym typeface="Poppins"/>
            </a:endParaRPr>
          </a:p>
          <a:p>
            <a:pPr indent="0" lvl="0" marL="0" marR="0" rtl="0" algn="ctr">
              <a:lnSpc>
                <a:spcPct val="100000"/>
              </a:lnSpc>
              <a:spcBef>
                <a:spcPts val="800"/>
              </a:spcBef>
              <a:spcAft>
                <a:spcPts val="0"/>
              </a:spcAft>
              <a:buClr>
                <a:schemeClr val="dk1"/>
              </a:buClr>
              <a:buSzPts val="2900"/>
              <a:buFont typeface="Corbel"/>
              <a:buNone/>
            </a:pPr>
            <a:r>
              <a:t/>
            </a:r>
            <a:endParaRPr i="0" sz="2900" u="none" cap="none" strike="noStrike">
              <a:solidFill>
                <a:schemeClr val="dk1"/>
              </a:solidFill>
              <a:latin typeface="Poppins"/>
              <a:ea typeface="Poppins"/>
              <a:cs typeface="Poppins"/>
              <a:sym typeface="Poppins"/>
            </a:endParaRPr>
          </a:p>
        </p:txBody>
      </p:sp>
      <p:sp>
        <p:nvSpPr>
          <p:cNvPr id="448" name="Google Shape;448;p19"/>
          <p:cNvSpPr txBox="1"/>
          <p:nvPr/>
        </p:nvSpPr>
        <p:spPr>
          <a:xfrm>
            <a:off x="7255382" y="2358764"/>
            <a:ext cx="664421" cy="324797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700"/>
              <a:buFont typeface="Arial"/>
              <a:buNone/>
            </a:pPr>
            <a:r>
              <a:rPr i="0" lang="es-CR" sz="2700" u="none" cap="none" strike="noStrike">
                <a:solidFill>
                  <a:schemeClr val="dk1"/>
                </a:solidFill>
                <a:latin typeface="Poppins"/>
                <a:ea typeface="Poppins"/>
                <a:cs typeface="Poppins"/>
                <a:sym typeface="Poppins"/>
              </a:rPr>
              <a:t>R1</a:t>
            </a:r>
            <a:endParaRPr>
              <a:latin typeface="Poppins"/>
              <a:ea typeface="Poppins"/>
              <a:cs typeface="Poppins"/>
              <a:sym typeface="Poppins"/>
            </a:endParaRPr>
          </a:p>
          <a:p>
            <a:pPr indent="0" lvl="0" marL="0" marR="0" rtl="0" algn="ctr">
              <a:lnSpc>
                <a:spcPct val="100000"/>
              </a:lnSpc>
              <a:spcBef>
                <a:spcPts val="800"/>
              </a:spcBef>
              <a:spcAft>
                <a:spcPts val="0"/>
              </a:spcAft>
              <a:buClr>
                <a:schemeClr val="dk1"/>
              </a:buClr>
              <a:buSzPts val="2700"/>
              <a:buFont typeface="Arial"/>
              <a:buNone/>
            </a:pPr>
            <a:r>
              <a:rPr i="0" lang="es-CR" sz="2700" u="none" cap="none" strike="noStrike">
                <a:solidFill>
                  <a:schemeClr val="dk1"/>
                </a:solidFill>
                <a:latin typeface="Poppins"/>
                <a:ea typeface="Poppins"/>
                <a:cs typeface="Poppins"/>
                <a:sym typeface="Poppins"/>
              </a:rPr>
              <a:t>R2</a:t>
            </a:r>
            <a:endParaRPr>
              <a:latin typeface="Poppins"/>
              <a:ea typeface="Poppins"/>
              <a:cs typeface="Poppins"/>
              <a:sym typeface="Poppins"/>
            </a:endParaRPr>
          </a:p>
          <a:p>
            <a:pPr indent="0" lvl="0" marL="0" marR="0" rtl="0" algn="ctr">
              <a:lnSpc>
                <a:spcPct val="100000"/>
              </a:lnSpc>
              <a:spcBef>
                <a:spcPts val="800"/>
              </a:spcBef>
              <a:spcAft>
                <a:spcPts val="0"/>
              </a:spcAft>
              <a:buClr>
                <a:schemeClr val="dk1"/>
              </a:buClr>
              <a:buSzPts val="2700"/>
              <a:buFont typeface="Arial"/>
              <a:buNone/>
            </a:pPr>
            <a:r>
              <a:rPr i="0" lang="es-CR" sz="2700" u="none" cap="none" strike="noStrike">
                <a:solidFill>
                  <a:schemeClr val="dk1"/>
                </a:solidFill>
                <a:latin typeface="Poppins"/>
                <a:ea typeface="Poppins"/>
                <a:cs typeface="Poppins"/>
                <a:sym typeface="Poppins"/>
              </a:rPr>
              <a:t>R3</a:t>
            </a:r>
            <a:endParaRPr>
              <a:latin typeface="Poppins"/>
              <a:ea typeface="Poppins"/>
              <a:cs typeface="Poppins"/>
              <a:sym typeface="Poppins"/>
            </a:endParaRPr>
          </a:p>
          <a:p>
            <a:pPr indent="0" lvl="0" marL="0" marR="0" rtl="0" algn="ctr">
              <a:lnSpc>
                <a:spcPct val="100000"/>
              </a:lnSpc>
              <a:spcBef>
                <a:spcPts val="800"/>
              </a:spcBef>
              <a:spcAft>
                <a:spcPts val="0"/>
              </a:spcAft>
              <a:buClr>
                <a:schemeClr val="dk1"/>
              </a:buClr>
              <a:buSzPts val="2700"/>
              <a:buFont typeface="Arial"/>
              <a:buNone/>
            </a:pPr>
            <a:r>
              <a:rPr lang="es-CR" sz="2700">
                <a:solidFill>
                  <a:schemeClr val="dk1"/>
                </a:solidFill>
                <a:latin typeface="Poppins"/>
                <a:ea typeface="Poppins"/>
                <a:cs typeface="Poppins"/>
                <a:sym typeface="Poppins"/>
              </a:rPr>
              <a:t>…</a:t>
            </a:r>
            <a:endParaRPr>
              <a:latin typeface="Poppins"/>
              <a:ea typeface="Poppins"/>
              <a:cs typeface="Poppins"/>
              <a:sym typeface="Poppins"/>
            </a:endParaRPr>
          </a:p>
          <a:p>
            <a:pPr indent="0" lvl="0" marL="0" marR="0" rtl="0" algn="ctr">
              <a:lnSpc>
                <a:spcPct val="100000"/>
              </a:lnSpc>
              <a:spcBef>
                <a:spcPts val="800"/>
              </a:spcBef>
              <a:spcAft>
                <a:spcPts val="0"/>
              </a:spcAft>
              <a:buClr>
                <a:schemeClr val="dk1"/>
              </a:buClr>
              <a:buSzPts val="2700"/>
              <a:buFont typeface="Arial"/>
              <a:buNone/>
            </a:pPr>
            <a:r>
              <a:rPr i="0" lang="es-CR" sz="2700" u="none" cap="none" strike="noStrike">
                <a:solidFill>
                  <a:schemeClr val="dk1"/>
                </a:solidFill>
                <a:latin typeface="Poppins"/>
                <a:ea typeface="Poppins"/>
                <a:cs typeface="Poppins"/>
                <a:sym typeface="Poppins"/>
              </a:rPr>
              <a:t>Rn</a:t>
            </a:r>
            <a:endParaRPr i="0" sz="2700" u="none" cap="none" strike="noStrike">
              <a:solidFill>
                <a:schemeClr val="dk1"/>
              </a:solidFill>
              <a:latin typeface="Poppins"/>
              <a:ea typeface="Poppins"/>
              <a:cs typeface="Poppins"/>
              <a:sym typeface="Poppins"/>
            </a:endParaRPr>
          </a:p>
        </p:txBody>
      </p:sp>
      <p:cxnSp>
        <p:nvCxnSpPr>
          <p:cNvPr id="449" name="Google Shape;449;p19"/>
          <p:cNvCxnSpPr/>
          <p:nvPr/>
        </p:nvCxnSpPr>
        <p:spPr>
          <a:xfrm>
            <a:off x="4934882" y="2456518"/>
            <a:ext cx="2320499" cy="131501"/>
          </a:xfrm>
          <a:prstGeom prst="straightConnector1">
            <a:avLst/>
          </a:prstGeom>
          <a:noFill/>
          <a:ln cap="flat" cmpd="sng" w="28575">
            <a:solidFill>
              <a:srgbClr val="000000"/>
            </a:solidFill>
            <a:prstDash val="solid"/>
            <a:round/>
            <a:headEnd len="med" w="med" type="none"/>
            <a:tailEnd len="med" w="med" type="triangle"/>
          </a:ln>
        </p:spPr>
      </p:cxnSp>
      <p:cxnSp>
        <p:nvCxnSpPr>
          <p:cNvPr id="450" name="Google Shape;450;p19"/>
          <p:cNvCxnSpPr/>
          <p:nvPr/>
        </p:nvCxnSpPr>
        <p:spPr>
          <a:xfrm>
            <a:off x="4803325" y="2870805"/>
            <a:ext cx="2477484" cy="231582"/>
          </a:xfrm>
          <a:prstGeom prst="straightConnector1">
            <a:avLst/>
          </a:prstGeom>
          <a:noFill/>
          <a:ln cap="flat" cmpd="sng" w="28575">
            <a:solidFill>
              <a:srgbClr val="000000"/>
            </a:solidFill>
            <a:prstDash val="solid"/>
            <a:round/>
            <a:headEnd len="med" w="med" type="none"/>
            <a:tailEnd len="med" w="med" type="triangle"/>
          </a:ln>
        </p:spPr>
      </p:cxnSp>
      <p:cxnSp>
        <p:nvCxnSpPr>
          <p:cNvPr id="451" name="Google Shape;451;p19"/>
          <p:cNvCxnSpPr/>
          <p:nvPr/>
        </p:nvCxnSpPr>
        <p:spPr>
          <a:xfrm flipH="1" rot="10800000">
            <a:off x="4803325" y="3159410"/>
            <a:ext cx="2477484" cy="975206"/>
          </a:xfrm>
          <a:prstGeom prst="straightConnector1">
            <a:avLst/>
          </a:prstGeom>
          <a:noFill/>
          <a:ln cap="flat" cmpd="sng" w="28575">
            <a:solidFill>
              <a:srgbClr val="000000"/>
            </a:solidFill>
            <a:prstDash val="solid"/>
            <a:round/>
            <a:headEnd len="med" w="med" type="none"/>
            <a:tailEnd len="med" w="med" type="triangle"/>
          </a:ln>
        </p:spPr>
      </p:cxnSp>
      <p:cxnSp>
        <p:nvCxnSpPr>
          <p:cNvPr id="452" name="Google Shape;452;p19"/>
          <p:cNvCxnSpPr/>
          <p:nvPr/>
        </p:nvCxnSpPr>
        <p:spPr>
          <a:xfrm flipH="1" rot="10800000">
            <a:off x="4777898" y="3701708"/>
            <a:ext cx="2477484" cy="864651"/>
          </a:xfrm>
          <a:prstGeom prst="straightConnector1">
            <a:avLst/>
          </a:prstGeom>
          <a:noFill/>
          <a:ln cap="flat" cmpd="sng" w="28575">
            <a:solidFill>
              <a:srgbClr val="000000"/>
            </a:solidFill>
            <a:prstDash val="solid"/>
            <a:round/>
            <a:headEnd len="med" w="med" type="none"/>
            <a:tailEnd len="med" w="med" type="triangle"/>
          </a:ln>
        </p:spPr>
      </p:cxnSp>
      <p:cxnSp>
        <p:nvCxnSpPr>
          <p:cNvPr id="453" name="Google Shape;453;p19"/>
          <p:cNvCxnSpPr/>
          <p:nvPr/>
        </p:nvCxnSpPr>
        <p:spPr>
          <a:xfrm>
            <a:off x="4728149" y="3459652"/>
            <a:ext cx="2552660" cy="231582"/>
          </a:xfrm>
          <a:prstGeom prst="straightConnector1">
            <a:avLst/>
          </a:prstGeom>
          <a:noFill/>
          <a:ln cap="flat" cmpd="sng" w="28575">
            <a:solidFill>
              <a:srgbClr val="000000"/>
            </a:solidFill>
            <a:prstDash val="solid"/>
            <a:round/>
            <a:headEnd len="med" w="med"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pic>
        <p:nvPicPr>
          <p:cNvPr id="458" name="Google Shape;458;p20"/>
          <p:cNvPicPr preferRelativeResize="0"/>
          <p:nvPr/>
        </p:nvPicPr>
        <p:blipFill>
          <a:blip r:embed="rId3">
            <a:alphaModFix amt="63000"/>
          </a:blip>
          <a:stretch>
            <a:fillRect/>
          </a:stretch>
        </p:blipFill>
        <p:spPr>
          <a:xfrm rot="10800000">
            <a:off x="7607600" y="2003120"/>
            <a:ext cx="4584399" cy="4854880"/>
          </a:xfrm>
          <a:prstGeom prst="rect">
            <a:avLst/>
          </a:prstGeom>
          <a:noFill/>
          <a:ln>
            <a:noFill/>
          </a:ln>
        </p:spPr>
      </p:pic>
      <p:sp>
        <p:nvSpPr>
          <p:cNvPr id="459" name="Google Shape;459;p20"/>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orbel"/>
              <a:buNone/>
            </a:pPr>
            <a:r>
              <a:rPr b="1" lang="es-CR">
                <a:solidFill>
                  <a:srgbClr val="006A65"/>
                </a:solidFill>
                <a:latin typeface="Poppins"/>
                <a:ea typeface="Poppins"/>
                <a:cs typeface="Poppins"/>
                <a:sym typeface="Poppins"/>
              </a:rPr>
              <a:t>Interrelación de los indicadores</a:t>
            </a:r>
            <a:endParaRPr b="1">
              <a:solidFill>
                <a:srgbClr val="006A65"/>
              </a:solidFill>
              <a:latin typeface="Poppins"/>
              <a:ea typeface="Poppins"/>
              <a:cs typeface="Poppins"/>
              <a:sym typeface="Poppins"/>
            </a:endParaRPr>
          </a:p>
        </p:txBody>
      </p:sp>
      <p:grpSp>
        <p:nvGrpSpPr>
          <p:cNvPr id="460" name="Google Shape;460;p20"/>
          <p:cNvGrpSpPr/>
          <p:nvPr/>
        </p:nvGrpSpPr>
        <p:grpSpPr>
          <a:xfrm>
            <a:off x="821992" y="1966097"/>
            <a:ext cx="3910073" cy="3905595"/>
            <a:chOff x="2634" y="6964"/>
            <a:chExt cx="5012" cy="3600"/>
          </a:xfrm>
        </p:grpSpPr>
        <p:sp>
          <p:nvSpPr>
            <p:cNvPr id="461" name="Google Shape;461;p20"/>
            <p:cNvSpPr/>
            <p:nvPr/>
          </p:nvSpPr>
          <p:spPr>
            <a:xfrm>
              <a:off x="2634" y="6964"/>
              <a:ext cx="300" cy="3600"/>
            </a:xfrm>
            <a:prstGeom prst="leftBracket">
              <a:avLst>
                <a:gd fmla="val 86152" name="adj"/>
              </a:avLst>
            </a:prstGeom>
            <a:noFill/>
            <a:ln cap="flat" cmpd="sng" w="28575">
              <a:solidFill>
                <a:srgbClr val="006A6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62" name="Google Shape;462;p20"/>
            <p:cNvSpPr/>
            <p:nvPr/>
          </p:nvSpPr>
          <p:spPr>
            <a:xfrm>
              <a:off x="7307" y="6964"/>
              <a:ext cx="339" cy="3546"/>
            </a:xfrm>
            <a:prstGeom prst="rightBracket">
              <a:avLst>
                <a:gd fmla="val 87168" name="adj"/>
              </a:avLst>
            </a:prstGeom>
            <a:noFill/>
            <a:ln cap="flat" cmpd="sng" w="28575">
              <a:solidFill>
                <a:srgbClr val="006A6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63" name="Google Shape;463;p20"/>
            <p:cNvSpPr/>
            <p:nvPr/>
          </p:nvSpPr>
          <p:spPr>
            <a:xfrm>
              <a:off x="6196" y="7354"/>
              <a:ext cx="147" cy="3055"/>
            </a:xfrm>
            <a:prstGeom prst="leftBracket">
              <a:avLst>
                <a:gd fmla="val 217638" name="adj"/>
              </a:avLst>
            </a:prstGeom>
            <a:noFill/>
            <a:ln cap="flat" cmpd="sng" w="28575">
              <a:solidFill>
                <a:srgbClr val="006A6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64" name="Google Shape;464;p20"/>
            <p:cNvSpPr/>
            <p:nvPr/>
          </p:nvSpPr>
          <p:spPr>
            <a:xfrm>
              <a:off x="7470" y="7354"/>
              <a:ext cx="59" cy="3055"/>
            </a:xfrm>
            <a:prstGeom prst="rightBracket">
              <a:avLst>
                <a:gd fmla="val 219771" name="adj"/>
              </a:avLst>
            </a:prstGeom>
            <a:noFill/>
            <a:ln cap="flat" cmpd="sng" w="28575">
              <a:solidFill>
                <a:srgbClr val="006A6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65" name="Google Shape;465;p20"/>
            <p:cNvSpPr txBox="1"/>
            <p:nvPr/>
          </p:nvSpPr>
          <p:spPr>
            <a:xfrm>
              <a:off x="2934" y="7414"/>
              <a:ext cx="3000" cy="27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rPr i="0" lang="es-CR" sz="2400" u="none" cap="none" strike="noStrike">
                  <a:solidFill>
                    <a:schemeClr val="dk1"/>
                  </a:solidFill>
                  <a:latin typeface="Poppins"/>
                  <a:ea typeface="Poppins"/>
                  <a:cs typeface="Poppins"/>
                  <a:sym typeface="Poppins"/>
                </a:rPr>
                <a:t>Convención sobre los Derechos de las Personas con Discapacidad</a:t>
              </a:r>
              <a:endParaRPr i="0" sz="3200" u="none" cap="none" strike="noStrike">
                <a:solidFill>
                  <a:schemeClr val="dk1"/>
                </a:solidFill>
                <a:latin typeface="Poppins"/>
                <a:ea typeface="Poppins"/>
                <a:cs typeface="Poppins"/>
                <a:sym typeface="Poppins"/>
              </a:endParaRPr>
            </a:p>
          </p:txBody>
        </p:sp>
        <p:sp>
          <p:nvSpPr>
            <p:cNvPr id="466" name="Google Shape;466;p20"/>
            <p:cNvSpPr txBox="1"/>
            <p:nvPr/>
          </p:nvSpPr>
          <p:spPr>
            <a:xfrm>
              <a:off x="6327" y="7164"/>
              <a:ext cx="1115" cy="288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rPr b="1" i="0" lang="es-CR" sz="2400" u="none" cap="none" strike="noStrike">
                  <a:solidFill>
                    <a:schemeClr val="dk1"/>
                  </a:solidFill>
                  <a:latin typeface="Calibri"/>
                  <a:ea typeface="Calibri"/>
                  <a:cs typeface="Calibri"/>
                  <a:sym typeface="Calibri"/>
                </a:rPr>
                <a:t>E1</a:t>
              </a:r>
              <a:endParaRPr/>
            </a:p>
            <a:p>
              <a:pPr indent="0" lvl="0" marL="0" marR="0" rtl="0" algn="ctr">
                <a:lnSpc>
                  <a:spcPct val="100000"/>
                </a:lnSpc>
                <a:spcBef>
                  <a:spcPts val="800"/>
                </a:spcBef>
                <a:spcAft>
                  <a:spcPts val="0"/>
                </a:spcAft>
                <a:buClr>
                  <a:schemeClr val="dk1"/>
                </a:buClr>
                <a:buSzPts val="2400"/>
                <a:buFont typeface="Calibri"/>
                <a:buNone/>
              </a:pPr>
              <a:r>
                <a:rPr b="1" i="0" lang="es-CR" sz="2400" u="none" cap="none" strike="noStrike">
                  <a:solidFill>
                    <a:schemeClr val="dk1"/>
                  </a:solidFill>
                  <a:latin typeface="Calibri"/>
                  <a:ea typeface="Calibri"/>
                  <a:cs typeface="Calibri"/>
                  <a:sym typeface="Calibri"/>
                </a:rPr>
                <a:t>E2</a:t>
              </a:r>
              <a:endParaRPr/>
            </a:p>
            <a:p>
              <a:pPr indent="0" lvl="0" marL="0" marR="0" rtl="0" algn="ctr">
                <a:lnSpc>
                  <a:spcPct val="100000"/>
                </a:lnSpc>
                <a:spcBef>
                  <a:spcPts val="800"/>
                </a:spcBef>
                <a:spcAft>
                  <a:spcPts val="0"/>
                </a:spcAft>
                <a:buClr>
                  <a:schemeClr val="dk1"/>
                </a:buClr>
                <a:buSzPts val="2400"/>
                <a:buFont typeface="Calibri"/>
                <a:buNone/>
              </a:pPr>
              <a:r>
                <a:rPr b="1" i="0" lang="es-CR" sz="2400" u="none" cap="none" strike="noStrike">
                  <a:solidFill>
                    <a:schemeClr val="dk1"/>
                  </a:solidFill>
                  <a:latin typeface="Calibri"/>
                  <a:ea typeface="Calibri"/>
                  <a:cs typeface="Calibri"/>
                  <a:sym typeface="Calibri"/>
                </a:rPr>
                <a:t>E3</a:t>
              </a:r>
              <a:endParaRPr/>
            </a:p>
            <a:p>
              <a:pPr indent="0" lvl="0" marL="0" marR="0" rtl="0" algn="ctr">
                <a:lnSpc>
                  <a:spcPct val="100000"/>
                </a:lnSpc>
                <a:spcBef>
                  <a:spcPts val="800"/>
                </a:spcBef>
                <a:spcAft>
                  <a:spcPts val="0"/>
                </a:spcAft>
                <a:buClr>
                  <a:schemeClr val="dk1"/>
                </a:buClr>
                <a:buSzPts val="2400"/>
                <a:buFont typeface="Calibri"/>
                <a:buNone/>
              </a:pPr>
              <a:r>
                <a:rPr b="1" i="0" lang="es-CR" sz="2400" u="none" cap="none" strike="noStrike">
                  <a:solidFill>
                    <a:schemeClr val="dk1"/>
                  </a:solidFill>
                  <a:latin typeface="Calibri"/>
                  <a:ea typeface="Calibri"/>
                  <a:cs typeface="Calibri"/>
                  <a:sym typeface="Calibri"/>
                </a:rPr>
                <a:t>E4</a:t>
              </a:r>
              <a:endParaRPr/>
            </a:p>
            <a:p>
              <a:pPr indent="0" lvl="0" marL="0" marR="0" rtl="0" algn="ctr">
                <a:lnSpc>
                  <a:spcPct val="100000"/>
                </a:lnSpc>
                <a:spcBef>
                  <a:spcPts val="800"/>
                </a:spcBef>
                <a:spcAft>
                  <a:spcPts val="0"/>
                </a:spcAft>
                <a:buClr>
                  <a:schemeClr val="dk1"/>
                </a:buClr>
                <a:buSzPts val="2400"/>
                <a:buFont typeface="Calibri"/>
                <a:buNone/>
              </a:pPr>
              <a:r>
                <a:rPr b="1" i="0" lang="es-CR" sz="2400" u="none" cap="none" strike="noStrike">
                  <a:solidFill>
                    <a:schemeClr val="dk1"/>
                  </a:solidFill>
                  <a:latin typeface="Calibri"/>
                  <a:ea typeface="Calibri"/>
                  <a:cs typeface="Calibri"/>
                  <a:sym typeface="Calibri"/>
                </a:rPr>
                <a:t>E5</a:t>
              </a:r>
              <a:endParaRPr/>
            </a:p>
            <a:p>
              <a:pPr indent="0" lvl="0" marL="0" marR="0" rtl="0" algn="ctr">
                <a:lnSpc>
                  <a:spcPct val="100000"/>
                </a:lnSpc>
                <a:spcBef>
                  <a:spcPts val="800"/>
                </a:spcBef>
                <a:spcAft>
                  <a:spcPts val="0"/>
                </a:spcAft>
                <a:buClr>
                  <a:schemeClr val="dk1"/>
                </a:buClr>
                <a:buSzPts val="2400"/>
                <a:buFont typeface="Calibri"/>
                <a:buNone/>
              </a:pPr>
              <a:r>
                <a:rPr b="1" i="0" lang="es-CR" sz="2400" u="none" cap="none" strike="noStrike">
                  <a:solidFill>
                    <a:schemeClr val="dk1"/>
                  </a:solidFill>
                  <a:latin typeface="Calibri"/>
                  <a:ea typeface="Calibri"/>
                  <a:cs typeface="Calibri"/>
                  <a:sym typeface="Calibri"/>
                </a:rPr>
                <a:t>E6</a:t>
              </a:r>
              <a:endParaRPr/>
            </a:p>
            <a:p>
              <a:pPr indent="0" lvl="0" marL="0" marR="0" rtl="0" algn="ctr">
                <a:lnSpc>
                  <a:spcPct val="100000"/>
                </a:lnSpc>
                <a:spcBef>
                  <a:spcPts val="800"/>
                </a:spcBef>
                <a:spcAft>
                  <a:spcPts val="0"/>
                </a:spcAft>
                <a:buClr>
                  <a:schemeClr val="dk1"/>
                </a:buClr>
                <a:buSzPts val="2400"/>
                <a:buFont typeface="Calibri"/>
                <a:buNone/>
              </a:pPr>
              <a:r>
                <a:rPr b="1" lang="es-CR" sz="2400">
                  <a:solidFill>
                    <a:schemeClr val="dk1"/>
                  </a:solidFill>
                  <a:latin typeface="Calibri"/>
                  <a:ea typeface="Calibri"/>
                  <a:cs typeface="Calibri"/>
                  <a:sym typeface="Calibri"/>
                </a:rPr>
                <a:t>…</a:t>
              </a:r>
              <a:endParaRPr/>
            </a:p>
            <a:p>
              <a:pPr indent="0" lvl="0" marL="0" marR="0" rtl="0" algn="ctr">
                <a:lnSpc>
                  <a:spcPct val="100000"/>
                </a:lnSpc>
                <a:spcBef>
                  <a:spcPts val="800"/>
                </a:spcBef>
                <a:spcAft>
                  <a:spcPts val="0"/>
                </a:spcAft>
                <a:buClr>
                  <a:schemeClr val="dk1"/>
                </a:buClr>
                <a:buSzPts val="2400"/>
                <a:buFont typeface="Calibri"/>
                <a:buNone/>
              </a:pPr>
              <a:r>
                <a:rPr b="1" i="0" lang="es-CR" sz="2400" u="none" cap="none" strike="noStrike">
                  <a:solidFill>
                    <a:schemeClr val="dk1"/>
                  </a:solidFill>
                  <a:latin typeface="Calibri"/>
                  <a:ea typeface="Calibri"/>
                  <a:cs typeface="Calibri"/>
                  <a:sym typeface="Calibri"/>
                </a:rPr>
                <a:t>Em</a:t>
              </a:r>
              <a:endParaRPr/>
            </a:p>
            <a:p>
              <a:pPr indent="0" lvl="0" marL="0" marR="0" rtl="0" algn="l">
                <a:lnSpc>
                  <a:spcPct val="100000"/>
                </a:lnSpc>
                <a:spcBef>
                  <a:spcPts val="800"/>
                </a:spcBef>
                <a:spcAft>
                  <a:spcPts val="0"/>
                </a:spcAft>
                <a:buClr>
                  <a:schemeClr val="dk1"/>
                </a:buClr>
                <a:buSzPts val="1800"/>
                <a:buFont typeface="Corbel"/>
                <a:buNone/>
              </a:pPr>
              <a:r>
                <a:t/>
              </a:r>
              <a:endParaRPr b="0" i="0" sz="1800" u="none" cap="none" strike="noStrike">
                <a:solidFill>
                  <a:schemeClr val="dk1"/>
                </a:solidFill>
                <a:latin typeface="Arial"/>
                <a:ea typeface="Arial"/>
                <a:cs typeface="Arial"/>
                <a:sym typeface="Arial"/>
              </a:endParaRPr>
            </a:p>
          </p:txBody>
        </p:sp>
      </p:grpSp>
      <p:grpSp>
        <p:nvGrpSpPr>
          <p:cNvPr id="467" name="Google Shape;467;p20"/>
          <p:cNvGrpSpPr/>
          <p:nvPr/>
        </p:nvGrpSpPr>
        <p:grpSpPr>
          <a:xfrm>
            <a:off x="6057613" y="1965961"/>
            <a:ext cx="4133562" cy="3847291"/>
            <a:chOff x="3804" y="7339"/>
            <a:chExt cx="3739" cy="3306"/>
          </a:xfrm>
        </p:grpSpPr>
        <p:sp>
          <p:nvSpPr>
            <p:cNvPr id="468" name="Google Shape;468;p20"/>
            <p:cNvSpPr/>
            <p:nvPr/>
          </p:nvSpPr>
          <p:spPr>
            <a:xfrm>
              <a:off x="4716" y="7339"/>
              <a:ext cx="222" cy="3306"/>
            </a:xfrm>
            <a:prstGeom prst="rightBracket">
              <a:avLst>
                <a:gd fmla="val 106013" name="adj"/>
              </a:avLst>
            </a:prstGeom>
            <a:noFill/>
            <a:ln cap="flat" cmpd="sng" w="28575">
              <a:solidFill>
                <a:srgbClr val="006A6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69" name="Google Shape;469;p20"/>
            <p:cNvSpPr/>
            <p:nvPr/>
          </p:nvSpPr>
          <p:spPr>
            <a:xfrm>
              <a:off x="3804" y="7339"/>
              <a:ext cx="223" cy="3306"/>
            </a:xfrm>
            <a:prstGeom prst="leftBracket">
              <a:avLst>
                <a:gd fmla="val 119563" name="adj"/>
              </a:avLst>
            </a:prstGeom>
            <a:noFill/>
            <a:ln cap="flat" cmpd="sng" w="28575">
              <a:solidFill>
                <a:srgbClr val="006A6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70" name="Google Shape;470;p20"/>
            <p:cNvSpPr/>
            <p:nvPr/>
          </p:nvSpPr>
          <p:spPr>
            <a:xfrm>
              <a:off x="7371" y="7339"/>
              <a:ext cx="172" cy="2422"/>
            </a:xfrm>
            <a:prstGeom prst="rightBracket">
              <a:avLst>
                <a:gd fmla="val 92182" name="adj"/>
              </a:avLst>
            </a:prstGeom>
            <a:noFill/>
            <a:ln cap="flat" cmpd="sng" w="28575">
              <a:solidFill>
                <a:srgbClr val="006A6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71" name="Google Shape;471;p20"/>
            <p:cNvSpPr/>
            <p:nvPr/>
          </p:nvSpPr>
          <p:spPr>
            <a:xfrm>
              <a:off x="6555" y="7339"/>
              <a:ext cx="169" cy="2422"/>
            </a:xfrm>
            <a:prstGeom prst="leftBracket">
              <a:avLst>
                <a:gd fmla="val 103973" name="adj"/>
              </a:avLst>
            </a:prstGeom>
            <a:noFill/>
            <a:ln cap="flat" cmpd="sng" w="28575">
              <a:solidFill>
                <a:srgbClr val="006A6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72" name="Google Shape;472;p20"/>
            <p:cNvSpPr txBox="1"/>
            <p:nvPr/>
          </p:nvSpPr>
          <p:spPr>
            <a:xfrm>
              <a:off x="4047" y="7561"/>
              <a:ext cx="601" cy="2791"/>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900"/>
                <a:buFont typeface="Arial"/>
                <a:buNone/>
              </a:pPr>
              <a:r>
                <a:rPr b="1" i="0" lang="es-CR" sz="2900" u="none" cap="none" strike="noStrike">
                  <a:solidFill>
                    <a:schemeClr val="dk1"/>
                  </a:solidFill>
                  <a:latin typeface="Arial"/>
                  <a:ea typeface="Arial"/>
                  <a:cs typeface="Arial"/>
                  <a:sym typeface="Arial"/>
                </a:rPr>
                <a:t>P1</a:t>
              </a:r>
              <a:endParaRPr/>
            </a:p>
            <a:p>
              <a:pPr indent="0" lvl="0" marL="0" marR="0" rtl="0" algn="l">
                <a:lnSpc>
                  <a:spcPct val="100000"/>
                </a:lnSpc>
                <a:spcBef>
                  <a:spcPts val="800"/>
                </a:spcBef>
                <a:spcAft>
                  <a:spcPts val="0"/>
                </a:spcAft>
                <a:buClr>
                  <a:schemeClr val="dk1"/>
                </a:buClr>
                <a:buSzPts val="2900"/>
                <a:buFont typeface="Arial"/>
                <a:buNone/>
              </a:pPr>
              <a:r>
                <a:rPr b="1" i="0" lang="es-CR" sz="2900" u="none" cap="none" strike="noStrike">
                  <a:solidFill>
                    <a:schemeClr val="dk1"/>
                  </a:solidFill>
                  <a:latin typeface="Arial"/>
                  <a:ea typeface="Arial"/>
                  <a:cs typeface="Arial"/>
                  <a:sym typeface="Arial"/>
                </a:rPr>
                <a:t>P2</a:t>
              </a:r>
              <a:endParaRPr/>
            </a:p>
            <a:p>
              <a:pPr indent="0" lvl="0" marL="0" marR="0" rtl="0" algn="l">
                <a:lnSpc>
                  <a:spcPct val="100000"/>
                </a:lnSpc>
                <a:spcBef>
                  <a:spcPts val="800"/>
                </a:spcBef>
                <a:spcAft>
                  <a:spcPts val="0"/>
                </a:spcAft>
                <a:buClr>
                  <a:schemeClr val="dk1"/>
                </a:buClr>
                <a:buSzPts val="2900"/>
                <a:buFont typeface="Arial"/>
                <a:buNone/>
              </a:pPr>
              <a:r>
                <a:rPr b="1" i="0" lang="es-CR" sz="2900" u="none" cap="none" strike="noStrike">
                  <a:solidFill>
                    <a:schemeClr val="dk1"/>
                  </a:solidFill>
                  <a:latin typeface="Arial"/>
                  <a:ea typeface="Arial"/>
                  <a:cs typeface="Arial"/>
                  <a:sym typeface="Arial"/>
                </a:rPr>
                <a:t>P3</a:t>
              </a:r>
              <a:endParaRPr/>
            </a:p>
            <a:p>
              <a:pPr indent="0" lvl="0" marL="0" marR="0" rtl="0" algn="l">
                <a:lnSpc>
                  <a:spcPct val="100000"/>
                </a:lnSpc>
                <a:spcBef>
                  <a:spcPts val="800"/>
                </a:spcBef>
                <a:spcAft>
                  <a:spcPts val="0"/>
                </a:spcAft>
                <a:buClr>
                  <a:schemeClr val="dk1"/>
                </a:buClr>
                <a:buSzPts val="2900"/>
                <a:buFont typeface="Arial"/>
                <a:buNone/>
              </a:pPr>
              <a:r>
                <a:rPr b="1" i="0" lang="es-CR" sz="2900" u="none" cap="none" strike="noStrike">
                  <a:solidFill>
                    <a:schemeClr val="dk1"/>
                  </a:solidFill>
                  <a:latin typeface="Arial"/>
                  <a:ea typeface="Arial"/>
                  <a:cs typeface="Arial"/>
                  <a:sym typeface="Arial"/>
                </a:rPr>
                <a:t>P4</a:t>
              </a:r>
              <a:endParaRPr/>
            </a:p>
            <a:p>
              <a:pPr indent="0" lvl="0" marL="0" marR="0" rtl="0" algn="l">
                <a:lnSpc>
                  <a:spcPct val="100000"/>
                </a:lnSpc>
                <a:spcBef>
                  <a:spcPts val="800"/>
                </a:spcBef>
                <a:spcAft>
                  <a:spcPts val="0"/>
                </a:spcAft>
                <a:buClr>
                  <a:schemeClr val="dk1"/>
                </a:buClr>
                <a:buSzPts val="2900"/>
                <a:buFont typeface="Arial"/>
                <a:buNone/>
              </a:pPr>
              <a:r>
                <a:rPr b="1" i="0" lang="es-CR" sz="2900" u="none" cap="none" strike="noStrike">
                  <a:solidFill>
                    <a:schemeClr val="dk1"/>
                  </a:solidFill>
                  <a:latin typeface="Arial"/>
                  <a:ea typeface="Arial"/>
                  <a:cs typeface="Arial"/>
                  <a:sym typeface="Arial"/>
                </a:rPr>
                <a:t>P5</a:t>
              </a:r>
              <a:endParaRPr/>
            </a:p>
            <a:p>
              <a:pPr indent="0" lvl="0" marL="0" marR="0" rtl="0" algn="l">
                <a:lnSpc>
                  <a:spcPct val="100000"/>
                </a:lnSpc>
                <a:spcBef>
                  <a:spcPts val="800"/>
                </a:spcBef>
                <a:spcAft>
                  <a:spcPts val="0"/>
                </a:spcAft>
                <a:buClr>
                  <a:schemeClr val="dk1"/>
                </a:buClr>
                <a:buSzPts val="2900"/>
                <a:buFont typeface="Arial"/>
                <a:buNone/>
              </a:pPr>
              <a:r>
                <a:rPr b="1" lang="es-CR" sz="2900">
                  <a:solidFill>
                    <a:schemeClr val="dk1"/>
                  </a:solidFill>
                  <a:latin typeface="Arial"/>
                  <a:ea typeface="Arial"/>
                  <a:cs typeface="Arial"/>
                  <a:sym typeface="Arial"/>
                </a:rPr>
                <a:t>…</a:t>
              </a:r>
              <a:endParaRPr/>
            </a:p>
            <a:p>
              <a:pPr indent="0" lvl="0" marL="0" marR="0" rtl="0" algn="l">
                <a:lnSpc>
                  <a:spcPct val="100000"/>
                </a:lnSpc>
                <a:spcBef>
                  <a:spcPts val="800"/>
                </a:spcBef>
                <a:spcAft>
                  <a:spcPts val="0"/>
                </a:spcAft>
                <a:buClr>
                  <a:schemeClr val="dk1"/>
                </a:buClr>
                <a:buSzPts val="2900"/>
                <a:buFont typeface="Arial"/>
                <a:buNone/>
              </a:pPr>
              <a:r>
                <a:rPr b="1" i="0" lang="es-CR" sz="2900" u="none" cap="none" strike="noStrike">
                  <a:solidFill>
                    <a:schemeClr val="dk1"/>
                  </a:solidFill>
                  <a:latin typeface="Arial"/>
                  <a:ea typeface="Arial"/>
                  <a:cs typeface="Arial"/>
                  <a:sym typeface="Arial"/>
                </a:rPr>
                <a:t>Pn</a:t>
              </a:r>
              <a:endParaRPr b="1" i="0" sz="2900" u="none" cap="none" strike="noStrike">
                <a:solidFill>
                  <a:schemeClr val="dk1"/>
                </a:solidFill>
                <a:latin typeface="Arial"/>
                <a:ea typeface="Arial"/>
                <a:cs typeface="Arial"/>
                <a:sym typeface="Arial"/>
              </a:endParaRPr>
            </a:p>
            <a:p>
              <a:pPr indent="0" lvl="0" marL="0" marR="0" rtl="0" algn="l">
                <a:lnSpc>
                  <a:spcPct val="100000"/>
                </a:lnSpc>
                <a:spcBef>
                  <a:spcPts val="800"/>
                </a:spcBef>
                <a:spcAft>
                  <a:spcPts val="0"/>
                </a:spcAft>
                <a:buClr>
                  <a:schemeClr val="dk1"/>
                </a:buClr>
                <a:buSzPts val="2900"/>
                <a:buFont typeface="Corbel"/>
                <a:buNone/>
              </a:pPr>
              <a:r>
                <a:t/>
              </a:r>
              <a:endParaRPr b="0" i="0" sz="2900" u="none" cap="none" strike="noStrike">
                <a:solidFill>
                  <a:schemeClr val="dk1"/>
                </a:solidFill>
                <a:latin typeface="Arial"/>
                <a:ea typeface="Arial"/>
                <a:cs typeface="Arial"/>
                <a:sym typeface="Arial"/>
              </a:endParaRPr>
            </a:p>
          </p:txBody>
        </p:sp>
        <p:sp>
          <p:nvSpPr>
            <p:cNvPr id="473" name="Google Shape;473;p20"/>
            <p:cNvSpPr txBox="1"/>
            <p:nvPr/>
          </p:nvSpPr>
          <p:spPr>
            <a:xfrm>
              <a:off x="6747" y="7760"/>
              <a:ext cx="601" cy="27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700"/>
                <a:buFont typeface="Arial"/>
                <a:buNone/>
              </a:pPr>
              <a:r>
                <a:rPr b="1" i="0" lang="es-CR" sz="2700" u="none" cap="none" strike="noStrike">
                  <a:solidFill>
                    <a:schemeClr val="dk1"/>
                  </a:solidFill>
                  <a:latin typeface="Arial"/>
                  <a:ea typeface="Arial"/>
                  <a:cs typeface="Arial"/>
                  <a:sym typeface="Arial"/>
                </a:rPr>
                <a:t>R1</a:t>
              </a:r>
              <a:endParaRPr/>
            </a:p>
            <a:p>
              <a:pPr indent="0" lvl="0" marL="0" marR="0" rtl="0" algn="l">
                <a:lnSpc>
                  <a:spcPct val="100000"/>
                </a:lnSpc>
                <a:spcBef>
                  <a:spcPts val="800"/>
                </a:spcBef>
                <a:spcAft>
                  <a:spcPts val="0"/>
                </a:spcAft>
                <a:buClr>
                  <a:schemeClr val="dk1"/>
                </a:buClr>
                <a:buSzPts val="2700"/>
                <a:buFont typeface="Arial"/>
                <a:buNone/>
              </a:pPr>
              <a:r>
                <a:rPr b="1" i="0" lang="es-CR" sz="2700" u="none" cap="none" strike="noStrike">
                  <a:solidFill>
                    <a:schemeClr val="dk1"/>
                  </a:solidFill>
                  <a:latin typeface="Arial"/>
                  <a:ea typeface="Arial"/>
                  <a:cs typeface="Arial"/>
                  <a:sym typeface="Arial"/>
                </a:rPr>
                <a:t>R2</a:t>
              </a:r>
              <a:endParaRPr/>
            </a:p>
            <a:p>
              <a:pPr indent="0" lvl="0" marL="0" marR="0" rtl="0" algn="l">
                <a:lnSpc>
                  <a:spcPct val="100000"/>
                </a:lnSpc>
                <a:spcBef>
                  <a:spcPts val="800"/>
                </a:spcBef>
                <a:spcAft>
                  <a:spcPts val="0"/>
                </a:spcAft>
                <a:buClr>
                  <a:schemeClr val="dk1"/>
                </a:buClr>
                <a:buSzPts val="2700"/>
                <a:buFont typeface="Arial"/>
                <a:buNone/>
              </a:pPr>
              <a:r>
                <a:rPr b="1" i="0" lang="es-CR" sz="2700" u="none" cap="none" strike="noStrike">
                  <a:solidFill>
                    <a:schemeClr val="dk1"/>
                  </a:solidFill>
                  <a:latin typeface="Arial"/>
                  <a:ea typeface="Arial"/>
                  <a:cs typeface="Arial"/>
                  <a:sym typeface="Arial"/>
                </a:rPr>
                <a:t>R3</a:t>
              </a:r>
              <a:endParaRPr/>
            </a:p>
            <a:p>
              <a:pPr indent="0" lvl="0" marL="0" marR="0" rtl="0" algn="l">
                <a:lnSpc>
                  <a:spcPct val="100000"/>
                </a:lnSpc>
                <a:spcBef>
                  <a:spcPts val="800"/>
                </a:spcBef>
                <a:spcAft>
                  <a:spcPts val="0"/>
                </a:spcAft>
                <a:buClr>
                  <a:schemeClr val="dk1"/>
                </a:buClr>
                <a:buSzPts val="2700"/>
                <a:buFont typeface="Arial"/>
                <a:buNone/>
              </a:pPr>
              <a:r>
                <a:rPr b="1" lang="es-CR" sz="2700">
                  <a:solidFill>
                    <a:schemeClr val="dk1"/>
                  </a:solidFill>
                  <a:latin typeface="Arial"/>
                  <a:ea typeface="Arial"/>
                  <a:cs typeface="Arial"/>
                  <a:sym typeface="Arial"/>
                </a:rPr>
                <a:t>…</a:t>
              </a:r>
              <a:endParaRPr/>
            </a:p>
            <a:p>
              <a:pPr indent="0" lvl="0" marL="0" marR="0" rtl="0" algn="l">
                <a:lnSpc>
                  <a:spcPct val="100000"/>
                </a:lnSpc>
                <a:spcBef>
                  <a:spcPts val="800"/>
                </a:spcBef>
                <a:spcAft>
                  <a:spcPts val="0"/>
                </a:spcAft>
                <a:buClr>
                  <a:schemeClr val="dk1"/>
                </a:buClr>
                <a:buSzPts val="2700"/>
                <a:buFont typeface="Arial"/>
                <a:buNone/>
              </a:pPr>
              <a:r>
                <a:rPr b="1" i="0" lang="es-CR" sz="2700" u="none" cap="none" strike="noStrike">
                  <a:solidFill>
                    <a:schemeClr val="dk1"/>
                  </a:solidFill>
                  <a:latin typeface="Arial"/>
                  <a:ea typeface="Arial"/>
                  <a:cs typeface="Arial"/>
                  <a:sym typeface="Arial"/>
                </a:rPr>
                <a:t>Rh</a:t>
              </a:r>
              <a:endParaRPr b="0" i="0" sz="2700" u="none" cap="none" strike="noStrike">
                <a:solidFill>
                  <a:schemeClr val="dk1"/>
                </a:solidFill>
                <a:latin typeface="Arial"/>
                <a:ea typeface="Arial"/>
                <a:cs typeface="Arial"/>
                <a:sym typeface="Arial"/>
              </a:endParaRPr>
            </a:p>
          </p:txBody>
        </p:sp>
        <p:cxnSp>
          <p:nvCxnSpPr>
            <p:cNvPr id="474" name="Google Shape;474;p20"/>
            <p:cNvCxnSpPr/>
            <p:nvPr/>
          </p:nvCxnSpPr>
          <p:spPr>
            <a:xfrm>
              <a:off x="4648" y="7844"/>
              <a:ext cx="2099" cy="113"/>
            </a:xfrm>
            <a:prstGeom prst="straightConnector1">
              <a:avLst/>
            </a:prstGeom>
            <a:noFill/>
            <a:ln cap="flat" cmpd="sng" w="28575">
              <a:solidFill>
                <a:srgbClr val="000000"/>
              </a:solidFill>
              <a:prstDash val="solid"/>
              <a:round/>
              <a:headEnd len="med" w="med" type="none"/>
              <a:tailEnd len="med" w="med" type="triangle"/>
            </a:ln>
          </p:spPr>
        </p:cxnSp>
        <p:cxnSp>
          <p:nvCxnSpPr>
            <p:cNvPr id="475" name="Google Shape;475;p20"/>
            <p:cNvCxnSpPr/>
            <p:nvPr/>
          </p:nvCxnSpPr>
          <p:spPr>
            <a:xfrm>
              <a:off x="4529" y="8200"/>
              <a:ext cx="2241" cy="199"/>
            </a:xfrm>
            <a:prstGeom prst="straightConnector1">
              <a:avLst/>
            </a:prstGeom>
            <a:noFill/>
            <a:ln cap="flat" cmpd="sng" w="28575">
              <a:solidFill>
                <a:srgbClr val="000000"/>
              </a:solidFill>
              <a:prstDash val="solid"/>
              <a:round/>
              <a:headEnd len="med" w="med" type="none"/>
              <a:tailEnd len="med" w="med" type="triangle"/>
            </a:ln>
          </p:spPr>
        </p:cxnSp>
        <p:cxnSp>
          <p:nvCxnSpPr>
            <p:cNvPr id="476" name="Google Shape;476;p20"/>
            <p:cNvCxnSpPr/>
            <p:nvPr/>
          </p:nvCxnSpPr>
          <p:spPr>
            <a:xfrm flipH="1" rot="10800000">
              <a:off x="4529" y="8448"/>
              <a:ext cx="2241" cy="838"/>
            </a:xfrm>
            <a:prstGeom prst="straightConnector1">
              <a:avLst/>
            </a:prstGeom>
            <a:noFill/>
            <a:ln cap="flat" cmpd="sng" w="28575">
              <a:solidFill>
                <a:srgbClr val="000000"/>
              </a:solidFill>
              <a:prstDash val="solid"/>
              <a:round/>
              <a:headEnd len="med" w="med" type="none"/>
              <a:tailEnd len="med" w="med" type="triangle"/>
            </a:ln>
          </p:spPr>
        </p:cxnSp>
        <p:cxnSp>
          <p:nvCxnSpPr>
            <p:cNvPr id="477" name="Google Shape;477;p20"/>
            <p:cNvCxnSpPr/>
            <p:nvPr/>
          </p:nvCxnSpPr>
          <p:spPr>
            <a:xfrm flipH="1" rot="10800000">
              <a:off x="4506" y="8914"/>
              <a:ext cx="2241" cy="743"/>
            </a:xfrm>
            <a:prstGeom prst="straightConnector1">
              <a:avLst/>
            </a:prstGeom>
            <a:noFill/>
            <a:ln cap="flat" cmpd="sng" w="28575">
              <a:solidFill>
                <a:srgbClr val="000000"/>
              </a:solidFill>
              <a:prstDash val="solid"/>
              <a:round/>
              <a:headEnd len="med" w="med" type="none"/>
              <a:tailEnd len="med" w="med" type="triangle"/>
            </a:ln>
          </p:spPr>
        </p:cxnSp>
        <p:cxnSp>
          <p:nvCxnSpPr>
            <p:cNvPr id="478" name="Google Shape;478;p20"/>
            <p:cNvCxnSpPr/>
            <p:nvPr/>
          </p:nvCxnSpPr>
          <p:spPr>
            <a:xfrm>
              <a:off x="4461" y="8706"/>
              <a:ext cx="2309" cy="199"/>
            </a:xfrm>
            <a:prstGeom prst="straightConnector1">
              <a:avLst/>
            </a:prstGeom>
            <a:noFill/>
            <a:ln cap="flat" cmpd="sng" w="28575">
              <a:solidFill>
                <a:srgbClr val="000000"/>
              </a:solidFill>
              <a:prstDash val="solid"/>
              <a:round/>
              <a:headEnd len="med" w="med" type="none"/>
              <a:tailEnd len="med" w="med" type="triangle"/>
            </a:ln>
          </p:spPr>
        </p:cxnSp>
      </p:grpSp>
      <p:cxnSp>
        <p:nvCxnSpPr>
          <p:cNvPr id="479" name="Google Shape;479;p20"/>
          <p:cNvCxnSpPr/>
          <p:nvPr/>
        </p:nvCxnSpPr>
        <p:spPr>
          <a:xfrm>
            <a:off x="4732065" y="3788362"/>
            <a:ext cx="1325548" cy="0"/>
          </a:xfrm>
          <a:prstGeom prst="straightConnector1">
            <a:avLst/>
          </a:prstGeom>
          <a:noFill/>
          <a:ln cap="flat" cmpd="sng" w="38100">
            <a:solidFill>
              <a:srgbClr val="C00000"/>
            </a:solidFill>
            <a:prstDash val="solid"/>
            <a:round/>
            <a:headEnd len="med" w="med" type="none"/>
            <a:tailEnd len="med" w="med" type="triangle"/>
          </a:ln>
        </p:spPr>
      </p:cxnSp>
      <p:cxnSp>
        <p:nvCxnSpPr>
          <p:cNvPr id="480" name="Google Shape;480;p20"/>
          <p:cNvCxnSpPr/>
          <p:nvPr/>
        </p:nvCxnSpPr>
        <p:spPr>
          <a:xfrm rot="10800000">
            <a:off x="4287028" y="2420397"/>
            <a:ext cx="2092721" cy="547535"/>
          </a:xfrm>
          <a:prstGeom prst="straightConnector1">
            <a:avLst/>
          </a:prstGeom>
          <a:noFill/>
          <a:ln cap="flat" cmpd="sng" w="28575">
            <a:solidFill>
              <a:srgbClr val="000000"/>
            </a:solidFill>
            <a:prstDash val="solid"/>
            <a:round/>
            <a:headEnd len="med" w="med" type="none"/>
            <a:tailEnd len="med" w="med" type="triangle"/>
          </a:ln>
        </p:spPr>
      </p:cxnSp>
      <p:cxnSp>
        <p:nvCxnSpPr>
          <p:cNvPr id="481" name="Google Shape;481;p20"/>
          <p:cNvCxnSpPr/>
          <p:nvPr/>
        </p:nvCxnSpPr>
        <p:spPr>
          <a:xfrm flipH="1">
            <a:off x="4287029" y="2619395"/>
            <a:ext cx="2039227" cy="1199340"/>
          </a:xfrm>
          <a:prstGeom prst="straightConnector1">
            <a:avLst/>
          </a:prstGeom>
          <a:noFill/>
          <a:ln cap="flat" cmpd="sng" w="28575">
            <a:solidFill>
              <a:srgbClr val="000000"/>
            </a:solidFill>
            <a:prstDash val="solid"/>
            <a:round/>
            <a:headEnd len="med" w="med" type="none"/>
            <a:tailEnd len="med" w="med" type="triangle"/>
          </a:ln>
        </p:spPr>
      </p:cxnSp>
      <p:cxnSp>
        <p:nvCxnSpPr>
          <p:cNvPr id="482" name="Google Shape;482;p20"/>
          <p:cNvCxnSpPr/>
          <p:nvPr/>
        </p:nvCxnSpPr>
        <p:spPr>
          <a:xfrm rot="10800000">
            <a:off x="4326359" y="4324292"/>
            <a:ext cx="2092423" cy="344775"/>
          </a:xfrm>
          <a:prstGeom prst="straightConnector1">
            <a:avLst/>
          </a:prstGeom>
          <a:noFill/>
          <a:ln cap="flat" cmpd="sng" w="28575">
            <a:solidFill>
              <a:srgbClr val="000000"/>
            </a:solidFill>
            <a:prstDash val="solid"/>
            <a:round/>
            <a:headEnd len="med" w="med"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21"/>
          <p:cNvSpPr txBox="1"/>
          <p:nvPr>
            <p:ph type="title"/>
          </p:nvPr>
        </p:nvSpPr>
        <p:spPr>
          <a:xfrm>
            <a:off x="272325" y="304800"/>
            <a:ext cx="11647500" cy="135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orbel"/>
              <a:buNone/>
            </a:pPr>
            <a:r>
              <a:rPr b="1" lang="es-CR" sz="2400">
                <a:solidFill>
                  <a:srgbClr val="006A65"/>
                </a:solidFill>
                <a:latin typeface="Poppins"/>
                <a:ea typeface="Poppins"/>
                <a:cs typeface="Poppins"/>
                <a:sym typeface="Poppins"/>
              </a:rPr>
              <a:t>Ejemplo</a:t>
            </a:r>
            <a:br>
              <a:rPr b="1" lang="es-CR" sz="2400">
                <a:solidFill>
                  <a:srgbClr val="006A65"/>
                </a:solidFill>
                <a:latin typeface="Poppins"/>
                <a:ea typeface="Poppins"/>
                <a:cs typeface="Poppins"/>
                <a:sym typeface="Poppins"/>
              </a:rPr>
            </a:br>
            <a:r>
              <a:rPr b="1" lang="es-CR" sz="2400">
                <a:solidFill>
                  <a:srgbClr val="006A65"/>
                </a:solidFill>
                <a:latin typeface="Poppins"/>
                <a:ea typeface="Poppins"/>
                <a:cs typeface="Poppins"/>
                <a:sym typeface="Poppins"/>
              </a:rPr>
              <a:t>Derecho a un nivel de vida adecuado y protección social</a:t>
            </a:r>
            <a:endParaRPr b="1" sz="2400">
              <a:solidFill>
                <a:srgbClr val="006A65"/>
              </a:solidFill>
              <a:latin typeface="Poppins"/>
              <a:ea typeface="Poppins"/>
              <a:cs typeface="Poppins"/>
              <a:sym typeface="Poppins"/>
            </a:endParaRPr>
          </a:p>
        </p:txBody>
      </p:sp>
      <p:graphicFrame>
        <p:nvGraphicFramePr>
          <p:cNvPr id="488" name="Google Shape;488;p21"/>
          <p:cNvGraphicFramePr/>
          <p:nvPr/>
        </p:nvGraphicFramePr>
        <p:xfrm>
          <a:off x="555692" y="1569335"/>
          <a:ext cx="3000000" cy="3000000"/>
        </p:xfrm>
        <a:graphic>
          <a:graphicData uri="http://schemas.openxmlformats.org/drawingml/2006/table">
            <a:tbl>
              <a:tblPr bandRow="1" firstCol="1" firstRow="1">
                <a:noFill/>
                <a:tableStyleId>{0781F047-8759-43A1-969F-DA10784D053F}</a:tableStyleId>
              </a:tblPr>
              <a:tblGrid>
                <a:gridCol w="1614325"/>
                <a:gridCol w="9466450"/>
              </a:tblGrid>
              <a:tr h="803275">
                <a:tc>
                  <a:txBody>
                    <a:bodyPr/>
                    <a:lstStyle/>
                    <a:p>
                      <a:pPr indent="0" lvl="0" marL="0" marR="0" rtl="0" algn="ctr">
                        <a:spcBef>
                          <a:spcPts val="0"/>
                        </a:spcBef>
                        <a:spcAft>
                          <a:spcPts val="0"/>
                        </a:spcAft>
                        <a:buNone/>
                      </a:pPr>
                      <a:r>
                        <a:rPr lang="es-CR" sz="1800" u="none" cap="none" strike="noStrike">
                          <a:latin typeface="Questrial"/>
                          <a:ea typeface="Questrial"/>
                          <a:cs typeface="Questrial"/>
                          <a:sym typeface="Questrial"/>
                        </a:rPr>
                        <a:t>Tipo de indicador</a:t>
                      </a:r>
                      <a:endParaRPr sz="1800" u="none" cap="none" strike="noStrike">
                        <a:latin typeface="Questrial"/>
                        <a:ea typeface="Questrial"/>
                        <a:cs typeface="Questrial"/>
                        <a:sym typeface="Questrial"/>
                      </a:endParaRPr>
                    </a:p>
                  </a:txBody>
                  <a:tcPr marT="0" marB="0" marR="68575" marL="68575" anchor="ctr">
                    <a:lnL cap="flat" cmpd="sng" w="9525">
                      <a:solidFill>
                        <a:srgbClr val="006A65"/>
                      </a:solidFill>
                      <a:prstDash val="solid"/>
                      <a:round/>
                      <a:headEnd len="sm" w="sm" type="none"/>
                      <a:tailEnd len="sm" w="sm" type="none"/>
                    </a:lnL>
                    <a:lnR cap="flat" cmpd="sng" w="9525">
                      <a:solidFill>
                        <a:srgbClr val="006A65"/>
                      </a:solidFill>
                      <a:prstDash val="solid"/>
                      <a:round/>
                      <a:headEnd len="sm" w="sm" type="none"/>
                      <a:tailEnd len="sm" w="sm" type="none"/>
                    </a:lnR>
                    <a:lnT cap="flat" cmpd="sng" w="9525">
                      <a:solidFill>
                        <a:srgbClr val="006A65"/>
                      </a:solidFill>
                      <a:prstDash val="solid"/>
                      <a:round/>
                      <a:headEnd len="sm" w="sm" type="none"/>
                      <a:tailEnd len="sm" w="sm" type="none"/>
                    </a:lnT>
                    <a:lnB cap="flat" cmpd="sng" w="9525">
                      <a:solidFill>
                        <a:srgbClr val="006A65"/>
                      </a:solidFill>
                      <a:prstDash val="solid"/>
                      <a:round/>
                      <a:headEnd len="sm" w="sm" type="none"/>
                      <a:tailEnd len="sm" w="sm" type="none"/>
                    </a:lnB>
                    <a:solidFill>
                      <a:srgbClr val="006A65"/>
                    </a:solidFill>
                  </a:tcPr>
                </a:tc>
                <a:tc>
                  <a:txBody>
                    <a:bodyPr/>
                    <a:lstStyle/>
                    <a:p>
                      <a:pPr indent="0" lvl="0" marL="0" marR="0" rtl="0" algn="ctr">
                        <a:spcBef>
                          <a:spcPts val="0"/>
                        </a:spcBef>
                        <a:spcAft>
                          <a:spcPts val="0"/>
                        </a:spcAft>
                        <a:buNone/>
                      </a:pPr>
                      <a:r>
                        <a:rPr lang="es-CR" sz="2400" u="none" cap="none" strike="noStrike">
                          <a:latin typeface="Questrial"/>
                          <a:ea typeface="Questrial"/>
                          <a:cs typeface="Questrial"/>
                          <a:sym typeface="Questrial"/>
                        </a:rPr>
                        <a:t>Indicadores</a:t>
                      </a:r>
                      <a:endParaRPr sz="2400" u="none" cap="none" strike="noStrike">
                        <a:latin typeface="Questrial"/>
                        <a:ea typeface="Questrial"/>
                        <a:cs typeface="Questrial"/>
                        <a:sym typeface="Questrial"/>
                      </a:endParaRPr>
                    </a:p>
                  </a:txBody>
                  <a:tcPr marT="0" marB="0" marR="68575" marL="68575" anchor="ctr">
                    <a:lnL cap="flat" cmpd="sng" w="9525">
                      <a:solidFill>
                        <a:srgbClr val="006A65"/>
                      </a:solidFill>
                      <a:prstDash val="solid"/>
                      <a:round/>
                      <a:headEnd len="sm" w="sm" type="none"/>
                      <a:tailEnd len="sm" w="sm" type="none"/>
                    </a:lnL>
                    <a:lnR cap="flat" cmpd="sng" w="9525">
                      <a:solidFill>
                        <a:srgbClr val="006A65"/>
                      </a:solidFill>
                      <a:prstDash val="solid"/>
                      <a:round/>
                      <a:headEnd len="sm" w="sm" type="none"/>
                      <a:tailEnd len="sm" w="sm" type="none"/>
                    </a:lnR>
                    <a:lnT cap="flat" cmpd="sng" w="9525">
                      <a:solidFill>
                        <a:srgbClr val="006A65"/>
                      </a:solidFill>
                      <a:prstDash val="solid"/>
                      <a:round/>
                      <a:headEnd len="sm" w="sm" type="none"/>
                      <a:tailEnd len="sm" w="sm" type="none"/>
                    </a:lnT>
                    <a:lnB cap="flat" cmpd="sng" w="9525">
                      <a:solidFill>
                        <a:srgbClr val="006A65"/>
                      </a:solidFill>
                      <a:prstDash val="solid"/>
                      <a:round/>
                      <a:headEnd len="sm" w="sm" type="none"/>
                      <a:tailEnd len="sm" w="sm" type="none"/>
                    </a:lnB>
                    <a:solidFill>
                      <a:srgbClr val="006A65"/>
                    </a:solidFill>
                  </a:tcPr>
                </a:tc>
              </a:tr>
              <a:tr h="401650">
                <a:tc>
                  <a:txBody>
                    <a:bodyPr/>
                    <a:lstStyle/>
                    <a:p>
                      <a:pPr indent="0" lvl="0" marL="0" marR="0" rtl="0" algn="ctr">
                        <a:spcBef>
                          <a:spcPts val="0"/>
                        </a:spcBef>
                        <a:spcAft>
                          <a:spcPts val="0"/>
                        </a:spcAft>
                        <a:buNone/>
                      </a:pPr>
                      <a:r>
                        <a:rPr lang="es-CR" sz="2200" u="none" cap="none" strike="noStrike">
                          <a:latin typeface="Questrial"/>
                          <a:ea typeface="Questrial"/>
                          <a:cs typeface="Questrial"/>
                          <a:sym typeface="Questrial"/>
                        </a:rPr>
                        <a:t>Estructural</a:t>
                      </a:r>
                      <a:endParaRPr sz="2200" u="none" cap="none" strike="noStrike">
                        <a:latin typeface="Questrial"/>
                        <a:ea typeface="Questrial"/>
                        <a:cs typeface="Questrial"/>
                        <a:sym typeface="Questrial"/>
                      </a:endParaRPr>
                    </a:p>
                  </a:txBody>
                  <a:tcPr marT="0" marB="0" marR="68575" marL="68575" anchor="ctr">
                    <a:lnL cap="flat" cmpd="sng" w="9525">
                      <a:solidFill>
                        <a:srgbClr val="006A65"/>
                      </a:solidFill>
                      <a:prstDash val="solid"/>
                      <a:round/>
                      <a:headEnd len="sm" w="sm" type="none"/>
                      <a:tailEnd len="sm" w="sm" type="none"/>
                    </a:lnL>
                    <a:lnR cap="flat" cmpd="sng" w="9525">
                      <a:solidFill>
                        <a:srgbClr val="006A65"/>
                      </a:solidFill>
                      <a:prstDash val="solid"/>
                      <a:round/>
                      <a:headEnd len="sm" w="sm" type="none"/>
                      <a:tailEnd len="sm" w="sm" type="none"/>
                    </a:lnR>
                    <a:lnT cap="flat" cmpd="sng" w="9525">
                      <a:solidFill>
                        <a:srgbClr val="006A65"/>
                      </a:solidFill>
                      <a:prstDash val="solid"/>
                      <a:round/>
                      <a:headEnd len="sm" w="sm" type="none"/>
                      <a:tailEnd len="sm" w="sm" type="none"/>
                    </a:lnT>
                    <a:lnB cap="flat" cmpd="sng" w="9525">
                      <a:solidFill>
                        <a:srgbClr val="006A65"/>
                      </a:solidFill>
                      <a:prstDash val="solid"/>
                      <a:round/>
                      <a:headEnd len="sm" w="sm" type="none"/>
                      <a:tailEnd len="sm" w="sm" type="none"/>
                    </a:lnB>
                  </a:tcPr>
                </a:tc>
                <a:tc>
                  <a:txBody>
                    <a:bodyPr/>
                    <a:lstStyle/>
                    <a:p>
                      <a:pPr indent="0" lvl="0" marL="0" marR="0" rtl="0" algn="l">
                        <a:spcBef>
                          <a:spcPts val="1000"/>
                        </a:spcBef>
                        <a:spcAft>
                          <a:spcPts val="0"/>
                        </a:spcAft>
                        <a:buNone/>
                      </a:pPr>
                      <a:r>
                        <a:rPr lang="es-CR" sz="2200" u="none" cap="none" strike="noStrike">
                          <a:solidFill>
                            <a:schemeClr val="dk1"/>
                          </a:solidFill>
                          <a:latin typeface="Questrial"/>
                          <a:ea typeface="Questrial"/>
                          <a:cs typeface="Questrial"/>
                          <a:sym typeface="Questrial"/>
                        </a:rPr>
                        <a:t>Ley 7600 Ley de igualdad de oportunidades para las personas con discapacidad</a:t>
                      </a:r>
                      <a:endParaRPr sz="2200">
                        <a:latin typeface="Questrial"/>
                        <a:ea typeface="Questrial"/>
                        <a:cs typeface="Questrial"/>
                        <a:sym typeface="Questrial"/>
                      </a:endParaRPr>
                    </a:p>
                    <a:p>
                      <a:pPr indent="0" lvl="0" marL="0" marR="0" rtl="0" algn="l">
                        <a:spcBef>
                          <a:spcPts val="1000"/>
                        </a:spcBef>
                        <a:spcAft>
                          <a:spcPts val="0"/>
                        </a:spcAft>
                        <a:buNone/>
                      </a:pPr>
                      <a:r>
                        <a:rPr lang="es-CR" sz="2200">
                          <a:solidFill>
                            <a:schemeClr val="dk1"/>
                          </a:solidFill>
                          <a:latin typeface="Questrial"/>
                          <a:ea typeface="Questrial"/>
                          <a:cs typeface="Questrial"/>
                          <a:sym typeface="Questrial"/>
                        </a:rPr>
                        <a:t>Ley 8661 Convención sobre los derechos de las personas con discapacidad</a:t>
                      </a:r>
                      <a:endParaRPr sz="2200">
                        <a:solidFill>
                          <a:schemeClr val="dk1"/>
                        </a:solidFill>
                        <a:latin typeface="Questrial"/>
                        <a:ea typeface="Questrial"/>
                        <a:cs typeface="Questrial"/>
                        <a:sym typeface="Questrial"/>
                      </a:endParaRPr>
                    </a:p>
                  </a:txBody>
                  <a:tcPr marT="0" marB="0" marR="68575" marL="68575" anchor="ctr">
                    <a:lnL cap="flat" cmpd="sng" w="9525">
                      <a:solidFill>
                        <a:srgbClr val="006A65"/>
                      </a:solidFill>
                      <a:prstDash val="solid"/>
                      <a:round/>
                      <a:headEnd len="sm" w="sm" type="none"/>
                      <a:tailEnd len="sm" w="sm" type="none"/>
                    </a:lnL>
                    <a:lnR cap="flat" cmpd="sng" w="9525">
                      <a:solidFill>
                        <a:srgbClr val="006A65"/>
                      </a:solidFill>
                      <a:prstDash val="solid"/>
                      <a:round/>
                      <a:headEnd len="sm" w="sm" type="none"/>
                      <a:tailEnd len="sm" w="sm" type="none"/>
                    </a:lnR>
                    <a:lnT cap="flat" cmpd="sng" w="9525">
                      <a:solidFill>
                        <a:srgbClr val="006A65"/>
                      </a:solidFill>
                      <a:prstDash val="solid"/>
                      <a:round/>
                      <a:headEnd len="sm" w="sm" type="none"/>
                      <a:tailEnd len="sm" w="sm" type="none"/>
                    </a:lnT>
                    <a:lnB cap="flat" cmpd="sng" w="9525">
                      <a:solidFill>
                        <a:srgbClr val="006A65"/>
                      </a:solidFill>
                      <a:prstDash val="solid"/>
                      <a:round/>
                      <a:headEnd len="sm" w="sm" type="none"/>
                      <a:tailEnd len="sm" w="sm" type="none"/>
                    </a:lnB>
                  </a:tcPr>
                </a:tc>
              </a:tr>
              <a:tr h="889625">
                <a:tc>
                  <a:txBody>
                    <a:bodyPr/>
                    <a:lstStyle/>
                    <a:p>
                      <a:pPr indent="0" lvl="0" marL="0" marR="0" rtl="0" algn="ctr">
                        <a:spcBef>
                          <a:spcPts val="0"/>
                        </a:spcBef>
                        <a:spcAft>
                          <a:spcPts val="0"/>
                        </a:spcAft>
                        <a:buNone/>
                      </a:pPr>
                      <a:r>
                        <a:rPr lang="es-CR" sz="2200">
                          <a:latin typeface="Questrial"/>
                          <a:ea typeface="Questrial"/>
                          <a:cs typeface="Questrial"/>
                          <a:sym typeface="Questrial"/>
                        </a:rPr>
                        <a:t>Proceso</a:t>
                      </a:r>
                      <a:endParaRPr sz="2200">
                        <a:latin typeface="Questrial"/>
                        <a:ea typeface="Questrial"/>
                        <a:cs typeface="Questrial"/>
                        <a:sym typeface="Questrial"/>
                      </a:endParaRPr>
                    </a:p>
                  </a:txBody>
                  <a:tcPr marT="0" marB="0" marR="68575" marL="68575" anchor="ctr">
                    <a:lnL cap="flat" cmpd="sng" w="9525">
                      <a:solidFill>
                        <a:srgbClr val="006A65"/>
                      </a:solidFill>
                      <a:prstDash val="solid"/>
                      <a:round/>
                      <a:headEnd len="sm" w="sm" type="none"/>
                      <a:tailEnd len="sm" w="sm" type="none"/>
                    </a:lnL>
                    <a:lnR cap="flat" cmpd="sng" w="9525">
                      <a:solidFill>
                        <a:srgbClr val="006A65"/>
                      </a:solidFill>
                      <a:prstDash val="solid"/>
                      <a:round/>
                      <a:headEnd len="sm" w="sm" type="none"/>
                      <a:tailEnd len="sm" w="sm" type="none"/>
                    </a:lnR>
                    <a:lnT cap="flat" cmpd="sng" w="9525">
                      <a:solidFill>
                        <a:srgbClr val="006A65"/>
                      </a:solidFill>
                      <a:prstDash val="solid"/>
                      <a:round/>
                      <a:headEnd len="sm" w="sm" type="none"/>
                      <a:tailEnd len="sm" w="sm" type="none"/>
                    </a:lnT>
                    <a:lnB cap="flat" cmpd="sng" w="9525">
                      <a:solidFill>
                        <a:srgbClr val="006A65"/>
                      </a:solidFill>
                      <a:prstDash val="solid"/>
                      <a:round/>
                      <a:headEnd len="sm" w="sm" type="none"/>
                      <a:tailEnd len="sm" w="sm" type="none"/>
                    </a:lnB>
                  </a:tcPr>
                </a:tc>
                <a:tc>
                  <a:txBody>
                    <a:bodyPr/>
                    <a:lstStyle/>
                    <a:p>
                      <a:pPr indent="0" lvl="0" marL="0" marR="0" rtl="0" algn="l">
                        <a:spcBef>
                          <a:spcPts val="1000"/>
                        </a:spcBef>
                        <a:spcAft>
                          <a:spcPts val="0"/>
                        </a:spcAft>
                        <a:buNone/>
                      </a:pPr>
                      <a:r>
                        <a:rPr lang="es-CR" sz="2200">
                          <a:solidFill>
                            <a:schemeClr val="dk1"/>
                          </a:solidFill>
                          <a:latin typeface="Questrial"/>
                          <a:ea typeface="Questrial"/>
                          <a:cs typeface="Questrial"/>
                          <a:sym typeface="Questrial"/>
                        </a:rPr>
                        <a:t>Total del presupuesto asignado y total programas o proyectos diseñados por el sector social para garantizar acceso a vivienda (básica) a personas con </a:t>
                      </a:r>
                      <a:r>
                        <a:rPr lang="es-CR" sz="2200">
                          <a:latin typeface="Questrial"/>
                          <a:ea typeface="Questrial"/>
                          <a:cs typeface="Questrial"/>
                          <a:sym typeface="Questrial"/>
                        </a:rPr>
                        <a:t>d</a:t>
                      </a:r>
                      <a:r>
                        <a:rPr lang="es-CR" sz="2200">
                          <a:solidFill>
                            <a:schemeClr val="dk1"/>
                          </a:solidFill>
                          <a:latin typeface="Questrial"/>
                          <a:ea typeface="Questrial"/>
                          <a:cs typeface="Questrial"/>
                          <a:sym typeface="Questrial"/>
                        </a:rPr>
                        <a:t>iscapacidad</a:t>
                      </a:r>
                      <a:endParaRPr sz="2200">
                        <a:latin typeface="Questrial"/>
                        <a:ea typeface="Questrial"/>
                        <a:cs typeface="Questrial"/>
                        <a:sym typeface="Questrial"/>
                      </a:endParaRPr>
                    </a:p>
                  </a:txBody>
                  <a:tcPr marT="0" marB="0" marR="68575" marL="68575" anchor="ctr">
                    <a:lnL cap="flat" cmpd="sng" w="9525">
                      <a:solidFill>
                        <a:srgbClr val="006A65"/>
                      </a:solidFill>
                      <a:prstDash val="solid"/>
                      <a:round/>
                      <a:headEnd len="sm" w="sm" type="none"/>
                      <a:tailEnd len="sm" w="sm" type="none"/>
                    </a:lnL>
                    <a:lnR cap="flat" cmpd="sng" w="9525">
                      <a:solidFill>
                        <a:srgbClr val="006A65"/>
                      </a:solidFill>
                      <a:prstDash val="solid"/>
                      <a:round/>
                      <a:headEnd len="sm" w="sm" type="none"/>
                      <a:tailEnd len="sm" w="sm" type="none"/>
                    </a:lnR>
                    <a:lnT cap="flat" cmpd="sng" w="9525">
                      <a:solidFill>
                        <a:srgbClr val="006A65"/>
                      </a:solidFill>
                      <a:prstDash val="solid"/>
                      <a:round/>
                      <a:headEnd len="sm" w="sm" type="none"/>
                      <a:tailEnd len="sm" w="sm" type="none"/>
                    </a:lnT>
                    <a:lnB cap="flat" cmpd="sng" w="9525">
                      <a:solidFill>
                        <a:srgbClr val="006A65"/>
                      </a:solidFill>
                      <a:prstDash val="solid"/>
                      <a:round/>
                      <a:headEnd len="sm" w="sm" type="none"/>
                      <a:tailEnd len="sm" w="sm" type="none"/>
                    </a:lnB>
                  </a:tcPr>
                </a:tc>
              </a:tr>
              <a:tr h="1236675">
                <a:tc>
                  <a:txBody>
                    <a:bodyPr/>
                    <a:lstStyle/>
                    <a:p>
                      <a:pPr indent="0" lvl="0" marL="0" marR="0" rtl="0" algn="ctr">
                        <a:spcBef>
                          <a:spcPts val="0"/>
                        </a:spcBef>
                        <a:spcAft>
                          <a:spcPts val="0"/>
                        </a:spcAft>
                        <a:buNone/>
                      </a:pPr>
                      <a:r>
                        <a:rPr lang="es-CR" sz="2200">
                          <a:latin typeface="Questrial"/>
                          <a:ea typeface="Questrial"/>
                          <a:cs typeface="Questrial"/>
                          <a:sym typeface="Questrial"/>
                        </a:rPr>
                        <a:t>Resultado </a:t>
                      </a:r>
                      <a:endParaRPr sz="2200">
                        <a:latin typeface="Questrial"/>
                        <a:ea typeface="Questrial"/>
                        <a:cs typeface="Questrial"/>
                        <a:sym typeface="Questrial"/>
                      </a:endParaRPr>
                    </a:p>
                  </a:txBody>
                  <a:tcPr marT="0" marB="0" marR="68575" marL="68575" anchor="ctr">
                    <a:lnL cap="flat" cmpd="sng" w="9525">
                      <a:solidFill>
                        <a:srgbClr val="006A65"/>
                      </a:solidFill>
                      <a:prstDash val="solid"/>
                      <a:round/>
                      <a:headEnd len="sm" w="sm" type="none"/>
                      <a:tailEnd len="sm" w="sm" type="none"/>
                    </a:lnL>
                    <a:lnR cap="flat" cmpd="sng" w="9525">
                      <a:solidFill>
                        <a:srgbClr val="006A65"/>
                      </a:solidFill>
                      <a:prstDash val="solid"/>
                      <a:round/>
                      <a:headEnd len="sm" w="sm" type="none"/>
                      <a:tailEnd len="sm" w="sm" type="none"/>
                    </a:lnR>
                    <a:lnT cap="flat" cmpd="sng" w="9525">
                      <a:solidFill>
                        <a:srgbClr val="006A65"/>
                      </a:solidFill>
                      <a:prstDash val="solid"/>
                      <a:round/>
                      <a:headEnd len="sm" w="sm" type="none"/>
                      <a:tailEnd len="sm" w="sm" type="none"/>
                    </a:lnT>
                    <a:lnB cap="flat" cmpd="sng" w="9525">
                      <a:solidFill>
                        <a:srgbClr val="006A65"/>
                      </a:solidFill>
                      <a:prstDash val="solid"/>
                      <a:round/>
                      <a:headEnd len="sm" w="sm" type="none"/>
                      <a:tailEnd len="sm" w="sm" type="none"/>
                    </a:lnB>
                  </a:tcPr>
                </a:tc>
                <a:tc>
                  <a:txBody>
                    <a:bodyPr/>
                    <a:lstStyle/>
                    <a:p>
                      <a:pPr indent="0" lvl="0" marL="0" marR="0" rtl="0" algn="l">
                        <a:spcBef>
                          <a:spcPts val="1000"/>
                        </a:spcBef>
                        <a:spcAft>
                          <a:spcPts val="0"/>
                        </a:spcAft>
                        <a:buNone/>
                      </a:pPr>
                      <a:r>
                        <a:rPr lang="es-CR" sz="2200">
                          <a:solidFill>
                            <a:schemeClr val="dk1"/>
                          </a:solidFill>
                          <a:latin typeface="Questrial"/>
                          <a:ea typeface="Questrial"/>
                          <a:cs typeface="Questrial"/>
                          <a:sym typeface="Questrial"/>
                        </a:rPr>
                        <a:t>Porcentaje de hogares con al menos una persona con discapacidad debajo de la línea de pobreza</a:t>
                      </a:r>
                      <a:endParaRPr sz="2200">
                        <a:solidFill>
                          <a:schemeClr val="dk1"/>
                        </a:solidFill>
                        <a:latin typeface="Questrial"/>
                        <a:ea typeface="Questrial"/>
                        <a:cs typeface="Questrial"/>
                        <a:sym typeface="Questrial"/>
                      </a:endParaRPr>
                    </a:p>
                  </a:txBody>
                  <a:tcPr marT="0" marB="0" marR="68575" marL="68575" anchor="ctr">
                    <a:lnL cap="flat" cmpd="sng" w="9525">
                      <a:solidFill>
                        <a:srgbClr val="006A65"/>
                      </a:solidFill>
                      <a:prstDash val="solid"/>
                      <a:round/>
                      <a:headEnd len="sm" w="sm" type="none"/>
                      <a:tailEnd len="sm" w="sm" type="none"/>
                    </a:lnL>
                    <a:lnR cap="flat" cmpd="sng" w="9525">
                      <a:solidFill>
                        <a:srgbClr val="006A65"/>
                      </a:solidFill>
                      <a:prstDash val="solid"/>
                      <a:round/>
                      <a:headEnd len="sm" w="sm" type="none"/>
                      <a:tailEnd len="sm" w="sm" type="none"/>
                    </a:lnR>
                    <a:lnT cap="flat" cmpd="sng" w="9525">
                      <a:solidFill>
                        <a:srgbClr val="006A65"/>
                      </a:solidFill>
                      <a:prstDash val="solid"/>
                      <a:round/>
                      <a:headEnd len="sm" w="sm" type="none"/>
                      <a:tailEnd len="sm" w="sm" type="none"/>
                    </a:lnT>
                    <a:lnB cap="flat" cmpd="sng" w="9525">
                      <a:solidFill>
                        <a:srgbClr val="006A65"/>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pic>
        <p:nvPicPr>
          <p:cNvPr id="493" name="Google Shape;493;p22"/>
          <p:cNvPicPr preferRelativeResize="0"/>
          <p:nvPr/>
        </p:nvPicPr>
        <p:blipFill rotWithShape="1">
          <a:blip r:embed="rId3">
            <a:alphaModFix amt="18000"/>
          </a:blip>
          <a:srcRect b="0" l="20489" r="0" t="0"/>
          <a:stretch/>
        </p:blipFill>
        <p:spPr>
          <a:xfrm rot="10800000">
            <a:off x="7042801" y="0"/>
            <a:ext cx="5149195" cy="6858005"/>
          </a:xfrm>
          <a:prstGeom prst="rect">
            <a:avLst/>
          </a:prstGeom>
          <a:noFill/>
          <a:ln>
            <a:noFill/>
          </a:ln>
        </p:spPr>
      </p:pic>
      <p:pic>
        <p:nvPicPr>
          <p:cNvPr id="494" name="Google Shape;494;p22"/>
          <p:cNvPicPr preferRelativeResize="0"/>
          <p:nvPr/>
        </p:nvPicPr>
        <p:blipFill>
          <a:blip r:embed="rId4">
            <a:alphaModFix/>
          </a:blip>
          <a:stretch>
            <a:fillRect/>
          </a:stretch>
        </p:blipFill>
        <p:spPr>
          <a:xfrm flipH="1">
            <a:off x="10562502" y="4306649"/>
            <a:ext cx="1629498" cy="2551350"/>
          </a:xfrm>
          <a:prstGeom prst="rect">
            <a:avLst/>
          </a:prstGeom>
          <a:noFill/>
          <a:ln>
            <a:noFill/>
          </a:ln>
        </p:spPr>
      </p:pic>
      <p:sp>
        <p:nvSpPr>
          <p:cNvPr id="495" name="Google Shape;495;p22"/>
          <p:cNvSpPr/>
          <p:nvPr/>
        </p:nvSpPr>
        <p:spPr>
          <a:xfrm>
            <a:off x="837925" y="652641"/>
            <a:ext cx="4051200" cy="5486400"/>
          </a:xfrm>
          <a:prstGeom prst="rect">
            <a:avLst/>
          </a:prstGeom>
          <a:solidFill>
            <a:srgbClr val="69AD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6" name="Google Shape;496;p22"/>
          <p:cNvGrpSpPr/>
          <p:nvPr/>
        </p:nvGrpSpPr>
        <p:grpSpPr>
          <a:xfrm>
            <a:off x="6936545" y="1036966"/>
            <a:ext cx="4377738" cy="1551247"/>
            <a:chOff x="0" y="-95251"/>
            <a:chExt cx="8755477" cy="3102494"/>
          </a:xfrm>
        </p:grpSpPr>
        <p:sp>
          <p:nvSpPr>
            <p:cNvPr id="497" name="Google Shape;497;p22"/>
            <p:cNvSpPr txBox="1"/>
            <p:nvPr/>
          </p:nvSpPr>
          <p:spPr>
            <a:xfrm>
              <a:off x="0" y="-95251"/>
              <a:ext cx="8755477" cy="807400"/>
            </a:xfrm>
            <a:prstGeom prst="rect">
              <a:avLst/>
            </a:prstGeom>
            <a:noFill/>
            <a:ln>
              <a:noFill/>
            </a:ln>
          </p:spPr>
          <p:txBody>
            <a:bodyPr anchorCtr="0" anchor="t" bIns="0" lIns="0" spcFirstLastPara="1" rIns="0" wrap="square" tIns="0">
              <a:spAutoFit/>
            </a:bodyPr>
            <a:lstStyle/>
            <a:p>
              <a:pPr indent="0" lvl="0" marL="0" marR="0" rtl="0" algn="l">
                <a:lnSpc>
                  <a:spcPct val="150044"/>
                </a:lnSpc>
                <a:spcBef>
                  <a:spcPts val="0"/>
                </a:spcBef>
                <a:spcAft>
                  <a:spcPts val="0"/>
                </a:spcAft>
                <a:buNone/>
              </a:pPr>
              <a:r>
                <a:rPr b="1" lang="es-CR" sz="3000">
                  <a:solidFill>
                    <a:srgbClr val="006A65"/>
                  </a:solidFill>
                  <a:latin typeface="Poppins"/>
                  <a:ea typeface="Poppins"/>
                  <a:cs typeface="Poppins"/>
                  <a:sym typeface="Poppins"/>
                </a:rPr>
                <a:t>Contextualización</a:t>
              </a:r>
              <a:endParaRPr b="1" sz="3000">
                <a:solidFill>
                  <a:srgbClr val="006A65"/>
                </a:solidFill>
                <a:latin typeface="Poppins"/>
                <a:ea typeface="Poppins"/>
                <a:cs typeface="Poppins"/>
                <a:sym typeface="Poppins"/>
              </a:endParaRPr>
            </a:p>
          </p:txBody>
        </p:sp>
        <p:sp>
          <p:nvSpPr>
            <p:cNvPr id="498" name="Google Shape;498;p22"/>
            <p:cNvSpPr txBox="1"/>
            <p:nvPr/>
          </p:nvSpPr>
          <p:spPr>
            <a:xfrm>
              <a:off x="0" y="1056068"/>
              <a:ext cx="8755477" cy="1951175"/>
            </a:xfrm>
            <a:prstGeom prst="rect">
              <a:avLst/>
            </a:prstGeom>
            <a:noFill/>
            <a:ln>
              <a:noFill/>
            </a:ln>
          </p:spPr>
          <p:txBody>
            <a:bodyPr anchorCtr="0" anchor="t" bIns="0" lIns="0" spcFirstLastPara="1" rIns="0" wrap="square" tIns="0">
              <a:spAutoFit/>
            </a:bodyPr>
            <a:lstStyle/>
            <a:p>
              <a:pPr indent="0" lvl="0" marL="0" marR="0" rtl="0" algn="l">
                <a:lnSpc>
                  <a:spcPct val="149971"/>
                </a:lnSpc>
                <a:spcBef>
                  <a:spcPts val="0"/>
                </a:spcBef>
                <a:spcAft>
                  <a:spcPts val="0"/>
                </a:spcAft>
                <a:buNone/>
              </a:pPr>
              <a:r>
                <a:t/>
              </a:r>
              <a:endParaRPr b="1" sz="3000">
                <a:solidFill>
                  <a:srgbClr val="006A65"/>
                </a:solidFill>
                <a:latin typeface="Poppins"/>
                <a:ea typeface="Poppins"/>
                <a:cs typeface="Poppins"/>
                <a:sym typeface="Poppins"/>
              </a:endParaRPr>
            </a:p>
          </p:txBody>
        </p:sp>
      </p:grpSp>
      <p:sp>
        <p:nvSpPr>
          <p:cNvPr id="499" name="Google Shape;499;p22"/>
          <p:cNvSpPr/>
          <p:nvPr/>
        </p:nvSpPr>
        <p:spPr>
          <a:xfrm>
            <a:off x="4889122" y="1258775"/>
            <a:ext cx="1804800" cy="76500"/>
          </a:xfrm>
          <a:prstGeom prst="rect">
            <a:avLst/>
          </a:prstGeom>
          <a:solidFill>
            <a:srgbClr val="69AD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2"/>
          <p:cNvSpPr/>
          <p:nvPr/>
        </p:nvSpPr>
        <p:spPr>
          <a:xfrm>
            <a:off x="4889122" y="3486682"/>
            <a:ext cx="1804800" cy="76500"/>
          </a:xfrm>
          <a:prstGeom prst="rect">
            <a:avLst/>
          </a:prstGeom>
          <a:solidFill>
            <a:srgbClr val="69AD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2"/>
          <p:cNvSpPr/>
          <p:nvPr/>
        </p:nvSpPr>
        <p:spPr>
          <a:xfrm>
            <a:off x="4889122" y="5456450"/>
            <a:ext cx="1804800" cy="76500"/>
          </a:xfrm>
          <a:prstGeom prst="rect">
            <a:avLst/>
          </a:prstGeom>
          <a:solidFill>
            <a:srgbClr val="69AD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2" name="Google Shape;502;p22"/>
          <p:cNvGrpSpPr/>
          <p:nvPr/>
        </p:nvGrpSpPr>
        <p:grpSpPr>
          <a:xfrm>
            <a:off x="31355372" y="-2136615"/>
            <a:ext cx="4377739" cy="866379"/>
            <a:chOff x="0" y="-95249"/>
            <a:chExt cx="8755477" cy="1732759"/>
          </a:xfrm>
        </p:grpSpPr>
        <p:sp>
          <p:nvSpPr>
            <p:cNvPr id="503" name="Google Shape;503;p22"/>
            <p:cNvSpPr txBox="1"/>
            <p:nvPr/>
          </p:nvSpPr>
          <p:spPr>
            <a:xfrm>
              <a:off x="0" y="-95249"/>
              <a:ext cx="8755477" cy="807401"/>
            </a:xfrm>
            <a:prstGeom prst="rect">
              <a:avLst/>
            </a:prstGeom>
            <a:noFill/>
            <a:ln>
              <a:noFill/>
            </a:ln>
          </p:spPr>
          <p:txBody>
            <a:bodyPr anchorCtr="0" anchor="t" bIns="0" lIns="0" spcFirstLastPara="1" rIns="0" wrap="square" tIns="0">
              <a:spAutoFit/>
            </a:bodyPr>
            <a:lstStyle/>
            <a:p>
              <a:pPr indent="0" lvl="0" marL="0" marR="0" rtl="0" algn="l">
                <a:lnSpc>
                  <a:spcPct val="150044"/>
                </a:lnSpc>
                <a:spcBef>
                  <a:spcPts val="0"/>
                </a:spcBef>
                <a:spcAft>
                  <a:spcPts val="0"/>
                </a:spcAft>
                <a:buNone/>
              </a:pPr>
              <a:r>
                <a:rPr i="1" lang="es-CR" sz="2266">
                  <a:solidFill>
                    <a:srgbClr val="69ADC6"/>
                  </a:solidFill>
                  <a:latin typeface="Open Sans"/>
                  <a:ea typeface="Open Sans"/>
                  <a:cs typeface="Open Sans"/>
                  <a:sym typeface="Open Sans"/>
                </a:rPr>
                <a:t>Toma de conciencia</a:t>
              </a:r>
              <a:endParaRPr/>
            </a:p>
          </p:txBody>
        </p:sp>
        <p:sp>
          <p:nvSpPr>
            <p:cNvPr id="504" name="Google Shape;504;p22"/>
            <p:cNvSpPr txBox="1"/>
            <p:nvPr/>
          </p:nvSpPr>
          <p:spPr>
            <a:xfrm>
              <a:off x="0" y="1056068"/>
              <a:ext cx="8755477" cy="581442"/>
            </a:xfrm>
            <a:prstGeom prst="rect">
              <a:avLst/>
            </a:prstGeom>
            <a:noFill/>
            <a:ln>
              <a:noFill/>
            </a:ln>
          </p:spPr>
          <p:txBody>
            <a:bodyPr anchorCtr="0" anchor="t" bIns="0" lIns="0" spcFirstLastPara="1" rIns="0" wrap="square" tIns="0">
              <a:spAutoFit/>
            </a:bodyPr>
            <a:lstStyle/>
            <a:p>
              <a:pPr indent="0" lvl="0" marL="0" marR="0" rtl="0" algn="l">
                <a:lnSpc>
                  <a:spcPct val="216583"/>
                </a:lnSpc>
                <a:spcBef>
                  <a:spcPts val="0"/>
                </a:spcBef>
                <a:spcAft>
                  <a:spcPts val="0"/>
                </a:spcAft>
                <a:buNone/>
              </a:pPr>
              <a:r>
                <a:t/>
              </a:r>
              <a:endParaRPr sz="1200">
                <a:solidFill>
                  <a:schemeClr val="dk1"/>
                </a:solidFill>
                <a:latin typeface="Corbel"/>
                <a:ea typeface="Corbel"/>
                <a:cs typeface="Corbel"/>
                <a:sym typeface="Corbel"/>
              </a:endParaRPr>
            </a:p>
          </p:txBody>
        </p:sp>
      </p:grpSp>
      <p:grpSp>
        <p:nvGrpSpPr>
          <p:cNvPr id="505" name="Google Shape;505;p22"/>
          <p:cNvGrpSpPr/>
          <p:nvPr/>
        </p:nvGrpSpPr>
        <p:grpSpPr>
          <a:xfrm>
            <a:off x="6936548" y="5270281"/>
            <a:ext cx="4377738" cy="1217823"/>
            <a:chOff x="0" y="-95251"/>
            <a:chExt cx="8755477" cy="2435646"/>
          </a:xfrm>
        </p:grpSpPr>
        <p:sp>
          <p:nvSpPr>
            <p:cNvPr id="506" name="Google Shape;506;p22"/>
            <p:cNvSpPr txBox="1"/>
            <p:nvPr/>
          </p:nvSpPr>
          <p:spPr>
            <a:xfrm>
              <a:off x="0" y="-95251"/>
              <a:ext cx="8755477" cy="807400"/>
            </a:xfrm>
            <a:prstGeom prst="rect">
              <a:avLst/>
            </a:prstGeom>
            <a:noFill/>
            <a:ln>
              <a:noFill/>
            </a:ln>
          </p:spPr>
          <p:txBody>
            <a:bodyPr anchorCtr="0" anchor="t" bIns="0" lIns="0" spcFirstLastPara="1" rIns="0" wrap="square" tIns="0">
              <a:spAutoFit/>
            </a:bodyPr>
            <a:lstStyle/>
            <a:p>
              <a:pPr indent="0" lvl="0" marL="0" marR="0" rtl="0" algn="l">
                <a:lnSpc>
                  <a:spcPct val="150044"/>
                </a:lnSpc>
                <a:spcBef>
                  <a:spcPts val="0"/>
                </a:spcBef>
                <a:spcAft>
                  <a:spcPts val="0"/>
                </a:spcAft>
                <a:buNone/>
              </a:pPr>
              <a:r>
                <a:rPr b="1" lang="es-CR" sz="3000">
                  <a:solidFill>
                    <a:srgbClr val="006A65"/>
                  </a:solidFill>
                  <a:latin typeface="Poppins"/>
                  <a:ea typeface="Poppins"/>
                  <a:cs typeface="Poppins"/>
                  <a:sym typeface="Poppins"/>
                </a:rPr>
                <a:t>Hacia el cambio</a:t>
              </a:r>
              <a:endParaRPr b="1" sz="3000">
                <a:solidFill>
                  <a:srgbClr val="006A65"/>
                </a:solidFill>
                <a:latin typeface="Poppins"/>
                <a:ea typeface="Poppins"/>
                <a:cs typeface="Poppins"/>
                <a:sym typeface="Poppins"/>
              </a:endParaRPr>
            </a:p>
          </p:txBody>
        </p:sp>
        <p:sp>
          <p:nvSpPr>
            <p:cNvPr id="507" name="Google Shape;507;p22"/>
            <p:cNvSpPr txBox="1"/>
            <p:nvPr/>
          </p:nvSpPr>
          <p:spPr>
            <a:xfrm>
              <a:off x="0" y="1056069"/>
              <a:ext cx="8755477" cy="1284326"/>
            </a:xfrm>
            <a:prstGeom prst="rect">
              <a:avLst/>
            </a:prstGeom>
            <a:noFill/>
            <a:ln>
              <a:noFill/>
            </a:ln>
          </p:spPr>
          <p:txBody>
            <a:bodyPr anchorCtr="0" anchor="t" bIns="0" lIns="0" spcFirstLastPara="1" rIns="0" wrap="square" tIns="0">
              <a:spAutoFit/>
            </a:bodyPr>
            <a:lstStyle/>
            <a:p>
              <a:pPr indent="0" lvl="0" marL="0" marR="0" rtl="0" algn="l">
                <a:lnSpc>
                  <a:spcPct val="149971"/>
                </a:lnSpc>
                <a:spcBef>
                  <a:spcPts val="0"/>
                </a:spcBef>
                <a:spcAft>
                  <a:spcPts val="0"/>
                </a:spcAft>
                <a:buNone/>
              </a:pPr>
              <a:r>
                <a:t/>
              </a:r>
              <a:endParaRPr b="1" sz="3000">
                <a:solidFill>
                  <a:srgbClr val="006A65"/>
                </a:solidFill>
                <a:latin typeface="Poppins"/>
                <a:ea typeface="Poppins"/>
                <a:cs typeface="Poppins"/>
                <a:sym typeface="Poppins"/>
              </a:endParaRPr>
            </a:p>
          </p:txBody>
        </p:sp>
      </p:grpSp>
      <p:grpSp>
        <p:nvGrpSpPr>
          <p:cNvPr id="508" name="Google Shape;508;p22"/>
          <p:cNvGrpSpPr/>
          <p:nvPr/>
        </p:nvGrpSpPr>
        <p:grpSpPr>
          <a:xfrm>
            <a:off x="6936545" y="3258457"/>
            <a:ext cx="4377738" cy="884399"/>
            <a:chOff x="0" y="-95251"/>
            <a:chExt cx="8755477" cy="1768798"/>
          </a:xfrm>
        </p:grpSpPr>
        <p:sp>
          <p:nvSpPr>
            <p:cNvPr id="509" name="Google Shape;509;p22"/>
            <p:cNvSpPr txBox="1"/>
            <p:nvPr/>
          </p:nvSpPr>
          <p:spPr>
            <a:xfrm>
              <a:off x="0" y="-95251"/>
              <a:ext cx="8755477" cy="807400"/>
            </a:xfrm>
            <a:prstGeom prst="rect">
              <a:avLst/>
            </a:prstGeom>
            <a:noFill/>
            <a:ln>
              <a:noFill/>
            </a:ln>
          </p:spPr>
          <p:txBody>
            <a:bodyPr anchorCtr="0" anchor="t" bIns="0" lIns="0" spcFirstLastPara="1" rIns="0" wrap="square" tIns="0">
              <a:spAutoFit/>
            </a:bodyPr>
            <a:lstStyle/>
            <a:p>
              <a:pPr indent="0" lvl="0" marL="0" marR="0" rtl="0" algn="l">
                <a:lnSpc>
                  <a:spcPct val="150044"/>
                </a:lnSpc>
                <a:spcBef>
                  <a:spcPts val="0"/>
                </a:spcBef>
                <a:spcAft>
                  <a:spcPts val="0"/>
                </a:spcAft>
                <a:buNone/>
              </a:pPr>
              <a:r>
                <a:rPr b="1" lang="es-CR" sz="3000">
                  <a:solidFill>
                    <a:srgbClr val="006A65"/>
                  </a:solidFill>
                  <a:latin typeface="Poppins"/>
                  <a:ea typeface="Poppins"/>
                  <a:cs typeface="Poppins"/>
                  <a:sym typeface="Poppins"/>
                </a:rPr>
                <a:t>Toma de conciencia</a:t>
              </a:r>
              <a:endParaRPr b="1" sz="3000">
                <a:solidFill>
                  <a:srgbClr val="006A65"/>
                </a:solidFill>
                <a:latin typeface="Poppins"/>
                <a:ea typeface="Poppins"/>
                <a:cs typeface="Poppins"/>
                <a:sym typeface="Poppins"/>
              </a:endParaRPr>
            </a:p>
          </p:txBody>
        </p:sp>
        <p:sp>
          <p:nvSpPr>
            <p:cNvPr id="510" name="Google Shape;510;p22"/>
            <p:cNvSpPr txBox="1"/>
            <p:nvPr/>
          </p:nvSpPr>
          <p:spPr>
            <a:xfrm>
              <a:off x="0" y="1056069"/>
              <a:ext cx="8755477" cy="617478"/>
            </a:xfrm>
            <a:prstGeom prst="rect">
              <a:avLst/>
            </a:prstGeom>
            <a:noFill/>
            <a:ln>
              <a:noFill/>
            </a:ln>
          </p:spPr>
          <p:txBody>
            <a:bodyPr anchorCtr="0" anchor="t" bIns="0" lIns="0" spcFirstLastPara="1" rIns="0" wrap="square" tIns="0">
              <a:spAutoFit/>
            </a:bodyPr>
            <a:lstStyle/>
            <a:p>
              <a:pPr indent="0" lvl="0" marL="0" marR="0" rtl="0" algn="l">
                <a:lnSpc>
                  <a:spcPct val="149971"/>
                </a:lnSpc>
                <a:spcBef>
                  <a:spcPts val="0"/>
                </a:spcBef>
                <a:spcAft>
                  <a:spcPts val="0"/>
                </a:spcAft>
                <a:buNone/>
              </a:pPr>
              <a:r>
                <a:t/>
              </a:r>
              <a:endParaRPr b="1" sz="3000">
                <a:solidFill>
                  <a:srgbClr val="006A65"/>
                </a:solidFill>
                <a:latin typeface="Poppins"/>
                <a:ea typeface="Poppins"/>
                <a:cs typeface="Poppins"/>
                <a:sym typeface="Poppins"/>
              </a:endParaRPr>
            </a:p>
          </p:txBody>
        </p:sp>
      </p:grpSp>
      <p:pic>
        <p:nvPicPr>
          <p:cNvPr id="511" name="Google Shape;511;p22"/>
          <p:cNvPicPr preferRelativeResize="0"/>
          <p:nvPr/>
        </p:nvPicPr>
        <p:blipFill rotWithShape="1">
          <a:blip r:embed="rId5">
            <a:alphaModFix/>
          </a:blip>
          <a:srcRect b="0" l="0" r="0" t="0"/>
          <a:stretch/>
        </p:blipFill>
        <p:spPr>
          <a:xfrm>
            <a:off x="1145596" y="652641"/>
            <a:ext cx="3435858" cy="5486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pic>
        <p:nvPicPr>
          <p:cNvPr id="516" name="Google Shape;516;p23"/>
          <p:cNvPicPr preferRelativeResize="0"/>
          <p:nvPr/>
        </p:nvPicPr>
        <p:blipFill>
          <a:blip r:embed="rId3">
            <a:alphaModFix amt="63000"/>
          </a:blip>
          <a:stretch>
            <a:fillRect/>
          </a:stretch>
        </p:blipFill>
        <p:spPr>
          <a:xfrm>
            <a:off x="0" y="0"/>
            <a:ext cx="4252530" cy="4503419"/>
          </a:xfrm>
          <a:prstGeom prst="rect">
            <a:avLst/>
          </a:prstGeom>
          <a:noFill/>
          <a:ln>
            <a:noFill/>
          </a:ln>
        </p:spPr>
      </p:pic>
      <p:grpSp>
        <p:nvGrpSpPr>
          <p:cNvPr id="517" name="Google Shape;517;p23"/>
          <p:cNvGrpSpPr/>
          <p:nvPr/>
        </p:nvGrpSpPr>
        <p:grpSpPr>
          <a:xfrm>
            <a:off x="1867869" y="829175"/>
            <a:ext cx="9674610" cy="5851480"/>
            <a:chOff x="0" y="1573414"/>
            <a:chExt cx="13814951" cy="11702960"/>
          </a:xfrm>
        </p:grpSpPr>
        <p:sp>
          <p:nvSpPr>
            <p:cNvPr id="518" name="Google Shape;518;p23"/>
            <p:cNvSpPr txBox="1"/>
            <p:nvPr/>
          </p:nvSpPr>
          <p:spPr>
            <a:xfrm>
              <a:off x="3077082" y="1573414"/>
              <a:ext cx="10459800" cy="1548300"/>
            </a:xfrm>
            <a:prstGeom prst="rect">
              <a:avLst/>
            </a:prstGeom>
            <a:noFill/>
            <a:ln>
              <a:noFill/>
            </a:ln>
          </p:spPr>
          <p:txBody>
            <a:bodyPr anchorCtr="0" anchor="t" bIns="0" lIns="0" spcFirstLastPara="1" rIns="0" wrap="square" tIns="0">
              <a:spAutoFit/>
            </a:bodyPr>
            <a:lstStyle/>
            <a:p>
              <a:pPr indent="0" lvl="0" marL="0" marR="0" rtl="0" algn="ctr">
                <a:lnSpc>
                  <a:spcPct val="130013"/>
                </a:lnSpc>
                <a:spcBef>
                  <a:spcPts val="0"/>
                </a:spcBef>
                <a:spcAft>
                  <a:spcPts val="0"/>
                </a:spcAft>
                <a:buNone/>
              </a:pPr>
              <a:r>
                <a:rPr b="1" lang="es-CR" sz="3600">
                  <a:solidFill>
                    <a:srgbClr val="006A65"/>
                  </a:solidFill>
                  <a:latin typeface="Poppins"/>
                  <a:ea typeface="Poppins"/>
                  <a:cs typeface="Poppins"/>
                  <a:sym typeface="Poppins"/>
                </a:rPr>
                <a:t>Producto</a:t>
              </a:r>
              <a:endParaRPr sz="3600">
                <a:solidFill>
                  <a:srgbClr val="006A65"/>
                </a:solidFill>
                <a:latin typeface="Poppins"/>
                <a:ea typeface="Poppins"/>
                <a:cs typeface="Poppins"/>
                <a:sym typeface="Poppins"/>
              </a:endParaRPr>
            </a:p>
          </p:txBody>
        </p:sp>
        <p:sp>
          <p:nvSpPr>
            <p:cNvPr id="519" name="Google Shape;519;p23"/>
            <p:cNvSpPr txBox="1"/>
            <p:nvPr/>
          </p:nvSpPr>
          <p:spPr>
            <a:xfrm>
              <a:off x="3289670" y="3548414"/>
              <a:ext cx="10083000" cy="7345200"/>
            </a:xfrm>
            <a:prstGeom prst="rect">
              <a:avLst/>
            </a:prstGeom>
            <a:noFill/>
            <a:ln>
              <a:noFill/>
            </a:ln>
          </p:spPr>
          <p:txBody>
            <a:bodyPr anchorCtr="0" anchor="t" bIns="0" lIns="0" spcFirstLastPara="1" rIns="0" wrap="square" tIns="0">
              <a:spAutoFit/>
            </a:bodyPr>
            <a:lstStyle/>
            <a:p>
              <a:pPr indent="0" lvl="0" marL="0" marR="0" rtl="0" algn="just">
                <a:lnSpc>
                  <a:spcPct val="130046"/>
                </a:lnSpc>
                <a:spcBef>
                  <a:spcPts val="0"/>
                </a:spcBef>
                <a:spcAft>
                  <a:spcPts val="0"/>
                </a:spcAft>
                <a:buNone/>
              </a:pPr>
              <a:r>
                <a:rPr b="1" lang="es-CR" sz="2799">
                  <a:solidFill>
                    <a:srgbClr val="737373"/>
                  </a:solidFill>
                  <a:latin typeface="Poppins"/>
                  <a:ea typeface="Poppins"/>
                  <a:cs typeface="Poppins"/>
                  <a:sym typeface="Poppins"/>
                </a:rPr>
                <a:t>Capítulo 1: </a:t>
              </a:r>
              <a:endParaRPr b="1">
                <a:latin typeface="Poppins"/>
                <a:ea typeface="Poppins"/>
                <a:cs typeface="Poppins"/>
                <a:sym typeface="Poppins"/>
              </a:endParaRPr>
            </a:p>
            <a:p>
              <a:pPr indent="0" lvl="0" marL="0" marR="0" rtl="0" algn="l">
                <a:lnSpc>
                  <a:spcPct val="130046"/>
                </a:lnSpc>
                <a:spcBef>
                  <a:spcPts val="0"/>
                </a:spcBef>
                <a:spcAft>
                  <a:spcPts val="0"/>
                </a:spcAft>
                <a:buNone/>
              </a:pPr>
              <a:r>
                <a:rPr lang="es-CR" sz="2799">
                  <a:solidFill>
                    <a:srgbClr val="737373"/>
                  </a:solidFill>
                  <a:latin typeface="Poppins"/>
                  <a:ea typeface="Poppins"/>
                  <a:cs typeface="Poppins"/>
                  <a:sym typeface="Poppins"/>
                </a:rPr>
                <a:t>“Derechos de las Personas con Discapacidad en Costa Rica” </a:t>
              </a:r>
              <a:endParaRPr>
                <a:latin typeface="Poppins"/>
                <a:ea typeface="Poppins"/>
                <a:cs typeface="Poppins"/>
                <a:sym typeface="Poppins"/>
              </a:endParaRPr>
            </a:p>
            <a:p>
              <a:pPr indent="0" lvl="0" marL="0" marR="0" rtl="0" algn="just">
                <a:lnSpc>
                  <a:spcPct val="130046"/>
                </a:lnSpc>
                <a:spcBef>
                  <a:spcPts val="0"/>
                </a:spcBef>
                <a:spcAft>
                  <a:spcPts val="0"/>
                </a:spcAft>
                <a:buNone/>
              </a:pPr>
              <a:r>
                <a:t/>
              </a:r>
              <a:endParaRPr sz="2799">
                <a:solidFill>
                  <a:srgbClr val="737373"/>
                </a:solidFill>
                <a:latin typeface="Poppins"/>
                <a:ea typeface="Poppins"/>
                <a:cs typeface="Poppins"/>
                <a:sym typeface="Poppins"/>
              </a:endParaRPr>
            </a:p>
            <a:p>
              <a:pPr indent="0" lvl="0" marL="0" marR="0" rtl="0" algn="just">
                <a:lnSpc>
                  <a:spcPct val="130046"/>
                </a:lnSpc>
                <a:spcBef>
                  <a:spcPts val="0"/>
                </a:spcBef>
                <a:spcAft>
                  <a:spcPts val="0"/>
                </a:spcAft>
                <a:buNone/>
              </a:pPr>
              <a:r>
                <a:rPr b="1" lang="es-CR" sz="2799">
                  <a:solidFill>
                    <a:srgbClr val="737373"/>
                  </a:solidFill>
                  <a:latin typeface="Poppins"/>
                  <a:ea typeface="Poppins"/>
                  <a:cs typeface="Poppins"/>
                  <a:sym typeface="Poppins"/>
                </a:rPr>
                <a:t>Capítulo 2:</a:t>
              </a:r>
              <a:endParaRPr b="1">
                <a:latin typeface="Poppins"/>
                <a:ea typeface="Poppins"/>
                <a:cs typeface="Poppins"/>
                <a:sym typeface="Poppins"/>
              </a:endParaRPr>
            </a:p>
            <a:p>
              <a:pPr indent="0" lvl="0" marL="0" marR="0" rtl="0" algn="l">
                <a:lnSpc>
                  <a:spcPct val="130046"/>
                </a:lnSpc>
                <a:spcBef>
                  <a:spcPts val="0"/>
                </a:spcBef>
                <a:spcAft>
                  <a:spcPts val="0"/>
                </a:spcAft>
                <a:buNone/>
              </a:pPr>
              <a:r>
                <a:rPr lang="es-CR" sz="2799">
                  <a:solidFill>
                    <a:srgbClr val="737373"/>
                  </a:solidFill>
                  <a:latin typeface="Poppins"/>
                  <a:ea typeface="Poppins"/>
                  <a:cs typeface="Poppins"/>
                  <a:sym typeface="Poppins"/>
                </a:rPr>
                <a:t>“Indicadores sobre discapacidad: Impulsando el ejercicio efectivo de los derechos humanos”</a:t>
              </a:r>
              <a:endParaRPr>
                <a:latin typeface="Poppins"/>
                <a:ea typeface="Poppins"/>
                <a:cs typeface="Poppins"/>
                <a:sym typeface="Poppins"/>
              </a:endParaRPr>
            </a:p>
          </p:txBody>
        </p:sp>
        <p:sp>
          <p:nvSpPr>
            <p:cNvPr id="520" name="Google Shape;520;p23"/>
            <p:cNvSpPr txBox="1"/>
            <p:nvPr/>
          </p:nvSpPr>
          <p:spPr>
            <a:xfrm>
              <a:off x="0" y="12467178"/>
              <a:ext cx="13814951" cy="809196"/>
            </a:xfrm>
            <a:prstGeom prst="rect">
              <a:avLst/>
            </a:prstGeom>
            <a:noFill/>
            <a:ln>
              <a:noFill/>
            </a:ln>
          </p:spPr>
          <p:txBody>
            <a:bodyPr anchorCtr="0" anchor="t" bIns="0" lIns="0" spcFirstLastPara="1" rIns="0" wrap="square" tIns="0">
              <a:spAutoFit/>
            </a:bodyPr>
            <a:lstStyle/>
            <a:p>
              <a:pPr indent="0" lvl="0" marL="0" marR="0" rtl="0" algn="l">
                <a:lnSpc>
                  <a:spcPct val="150043"/>
                </a:lnSpc>
                <a:spcBef>
                  <a:spcPts val="0"/>
                </a:spcBef>
                <a:spcAft>
                  <a:spcPts val="0"/>
                </a:spcAft>
                <a:buNone/>
              </a:pPr>
              <a:r>
                <a:t/>
              </a:r>
              <a:endParaRPr/>
            </a:p>
          </p:txBody>
        </p:sp>
      </p:grpSp>
      <p:pic>
        <p:nvPicPr>
          <p:cNvPr id="521" name="Google Shape;521;p23"/>
          <p:cNvPicPr preferRelativeResize="0"/>
          <p:nvPr/>
        </p:nvPicPr>
        <p:blipFill>
          <a:blip r:embed="rId4">
            <a:alphaModFix/>
          </a:blip>
          <a:stretch>
            <a:fillRect/>
          </a:stretch>
        </p:blipFill>
        <p:spPr>
          <a:xfrm>
            <a:off x="995125" y="4503425"/>
            <a:ext cx="2609224" cy="1596375"/>
          </a:xfrm>
          <a:prstGeom prst="rect">
            <a:avLst/>
          </a:prstGeom>
          <a:noFill/>
          <a:ln>
            <a:noFill/>
          </a:ln>
        </p:spPr>
      </p:pic>
      <p:pic>
        <p:nvPicPr>
          <p:cNvPr id="522" name="Google Shape;522;p23"/>
          <p:cNvPicPr preferRelativeResize="0"/>
          <p:nvPr/>
        </p:nvPicPr>
        <p:blipFill>
          <a:blip r:embed="rId5">
            <a:alphaModFix/>
          </a:blip>
          <a:stretch>
            <a:fillRect/>
          </a:stretch>
        </p:blipFill>
        <p:spPr>
          <a:xfrm flipH="1" rot="10800000">
            <a:off x="-1" y="41650"/>
            <a:ext cx="2823049" cy="44201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pic>
        <p:nvPicPr>
          <p:cNvPr id="527" name="Google Shape;527;p24"/>
          <p:cNvPicPr preferRelativeResize="0"/>
          <p:nvPr/>
        </p:nvPicPr>
        <p:blipFill>
          <a:blip r:embed="rId3">
            <a:alphaModFix amt="63000"/>
          </a:blip>
          <a:stretch>
            <a:fillRect/>
          </a:stretch>
        </p:blipFill>
        <p:spPr>
          <a:xfrm>
            <a:off x="0" y="0"/>
            <a:ext cx="4252530" cy="4503419"/>
          </a:xfrm>
          <a:prstGeom prst="rect">
            <a:avLst/>
          </a:prstGeom>
          <a:noFill/>
          <a:ln>
            <a:noFill/>
          </a:ln>
        </p:spPr>
      </p:pic>
      <p:sp>
        <p:nvSpPr>
          <p:cNvPr id="528" name="Google Shape;528;p24"/>
          <p:cNvSpPr/>
          <p:nvPr/>
        </p:nvSpPr>
        <p:spPr>
          <a:xfrm>
            <a:off x="4843063" y="4092075"/>
            <a:ext cx="2505900" cy="2391300"/>
          </a:xfrm>
          <a:prstGeom prst="ellipse">
            <a:avLst/>
          </a:prstGeom>
          <a:solidFill>
            <a:srgbClr val="69ADC6">
              <a:alpha val="19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4"/>
          <p:cNvSpPr txBox="1"/>
          <p:nvPr/>
        </p:nvSpPr>
        <p:spPr>
          <a:xfrm>
            <a:off x="3196832" y="720435"/>
            <a:ext cx="5798400" cy="685500"/>
          </a:xfrm>
          <a:prstGeom prst="rect">
            <a:avLst/>
          </a:prstGeom>
          <a:noFill/>
          <a:ln>
            <a:noFill/>
          </a:ln>
        </p:spPr>
        <p:txBody>
          <a:bodyPr anchorCtr="0" anchor="t" bIns="0" lIns="0" spcFirstLastPara="1" rIns="0" wrap="square" tIns="0">
            <a:spAutoFit/>
          </a:bodyPr>
          <a:lstStyle/>
          <a:p>
            <a:pPr indent="0" lvl="0" marL="0" marR="0" rtl="0" algn="ctr">
              <a:lnSpc>
                <a:spcPct val="129995"/>
              </a:lnSpc>
              <a:spcBef>
                <a:spcPts val="0"/>
              </a:spcBef>
              <a:spcAft>
                <a:spcPts val="0"/>
              </a:spcAft>
              <a:buNone/>
            </a:pPr>
            <a:r>
              <a:rPr b="1" lang="es-CR" sz="4334">
                <a:solidFill>
                  <a:srgbClr val="006A65"/>
                </a:solidFill>
                <a:latin typeface="Open Sans"/>
                <a:ea typeface="Open Sans"/>
                <a:cs typeface="Open Sans"/>
                <a:sym typeface="Open Sans"/>
              </a:rPr>
              <a:t>TRANSFORMACIÓN</a:t>
            </a:r>
            <a:endParaRPr b="1">
              <a:solidFill>
                <a:srgbClr val="006A65"/>
              </a:solidFill>
            </a:endParaRPr>
          </a:p>
        </p:txBody>
      </p:sp>
      <p:grpSp>
        <p:nvGrpSpPr>
          <p:cNvPr id="530" name="Google Shape;530;p24"/>
          <p:cNvGrpSpPr/>
          <p:nvPr/>
        </p:nvGrpSpPr>
        <p:grpSpPr>
          <a:xfrm>
            <a:off x="487538" y="2434509"/>
            <a:ext cx="3262738" cy="2795716"/>
            <a:chOff x="0" y="76200"/>
            <a:chExt cx="6525477" cy="5591432"/>
          </a:xfrm>
        </p:grpSpPr>
        <p:sp>
          <p:nvSpPr>
            <p:cNvPr id="531" name="Google Shape;531;p24"/>
            <p:cNvSpPr txBox="1"/>
            <p:nvPr/>
          </p:nvSpPr>
          <p:spPr>
            <a:xfrm>
              <a:off x="0" y="76200"/>
              <a:ext cx="6525477" cy="1154418"/>
            </a:xfrm>
            <a:prstGeom prst="rect">
              <a:avLst/>
            </a:prstGeom>
            <a:noFill/>
            <a:ln>
              <a:noFill/>
            </a:ln>
          </p:spPr>
          <p:txBody>
            <a:bodyPr anchorCtr="0" anchor="t" bIns="0" lIns="0" spcFirstLastPara="1" rIns="0" wrap="square" tIns="0">
              <a:spAutoFit/>
            </a:bodyPr>
            <a:lstStyle/>
            <a:p>
              <a:pPr indent="0" lvl="0" marL="0" marR="0" rtl="0" algn="ctr">
                <a:lnSpc>
                  <a:spcPct val="105016"/>
                </a:lnSpc>
                <a:spcBef>
                  <a:spcPts val="0"/>
                </a:spcBef>
                <a:spcAft>
                  <a:spcPts val="0"/>
                </a:spcAft>
                <a:buNone/>
              </a:pPr>
              <a:r>
                <a:rPr lang="es-CR" sz="4266">
                  <a:solidFill>
                    <a:srgbClr val="006A65"/>
                  </a:solidFill>
                  <a:latin typeface="Raleway Black"/>
                  <a:ea typeface="Raleway Black"/>
                  <a:cs typeface="Raleway Black"/>
                  <a:sym typeface="Raleway Black"/>
                </a:rPr>
                <a:t>COSTA RICA</a:t>
              </a:r>
              <a:endParaRPr>
                <a:solidFill>
                  <a:srgbClr val="006A65"/>
                </a:solidFill>
              </a:endParaRPr>
            </a:p>
          </p:txBody>
        </p:sp>
        <p:sp>
          <p:nvSpPr>
            <p:cNvPr id="532" name="Google Shape;532;p24"/>
            <p:cNvSpPr txBox="1"/>
            <p:nvPr/>
          </p:nvSpPr>
          <p:spPr>
            <a:xfrm>
              <a:off x="24" y="1563932"/>
              <a:ext cx="6078900" cy="4103700"/>
            </a:xfrm>
            <a:prstGeom prst="rect">
              <a:avLst/>
            </a:prstGeom>
            <a:noFill/>
            <a:ln>
              <a:noFill/>
            </a:ln>
          </p:spPr>
          <p:txBody>
            <a:bodyPr anchorCtr="0" anchor="t" bIns="0" lIns="0" spcFirstLastPara="1" rIns="0" wrap="square" tIns="0">
              <a:spAutoFit/>
            </a:bodyPr>
            <a:lstStyle/>
            <a:p>
              <a:pPr indent="0" lvl="0" marL="0" marR="0" rtl="0" algn="l">
                <a:lnSpc>
                  <a:spcPct val="150031"/>
                </a:lnSpc>
                <a:spcBef>
                  <a:spcPts val="0"/>
                </a:spcBef>
                <a:spcAft>
                  <a:spcPts val="0"/>
                </a:spcAft>
                <a:buNone/>
              </a:pPr>
              <a:r>
                <a:rPr lang="es-CR" sz="1599">
                  <a:solidFill>
                    <a:srgbClr val="000000"/>
                  </a:solidFill>
                  <a:latin typeface="Raleway"/>
                  <a:ea typeface="Raleway"/>
                  <a:cs typeface="Raleway"/>
                  <a:sym typeface="Raleway"/>
                </a:rPr>
                <a:t>En la población existen muchos mitos y estereotipos sobre las personas con discapacidad.</a:t>
              </a:r>
              <a:endParaRPr/>
            </a:p>
          </p:txBody>
        </p:sp>
      </p:grpSp>
      <p:grpSp>
        <p:nvGrpSpPr>
          <p:cNvPr id="533" name="Google Shape;533;p24"/>
          <p:cNvGrpSpPr/>
          <p:nvPr/>
        </p:nvGrpSpPr>
        <p:grpSpPr>
          <a:xfrm>
            <a:off x="8076216" y="2282810"/>
            <a:ext cx="3820187" cy="914965"/>
            <a:chOff x="0" y="76200"/>
            <a:chExt cx="7640373" cy="1829930"/>
          </a:xfrm>
        </p:grpSpPr>
        <p:sp>
          <p:nvSpPr>
            <p:cNvPr id="534" name="Google Shape;534;p24"/>
            <p:cNvSpPr txBox="1"/>
            <p:nvPr/>
          </p:nvSpPr>
          <p:spPr>
            <a:xfrm>
              <a:off x="0" y="76200"/>
              <a:ext cx="7640373" cy="1154419"/>
            </a:xfrm>
            <a:prstGeom prst="rect">
              <a:avLst/>
            </a:prstGeom>
            <a:noFill/>
            <a:ln>
              <a:noFill/>
            </a:ln>
          </p:spPr>
          <p:txBody>
            <a:bodyPr anchorCtr="0" anchor="t" bIns="0" lIns="0" spcFirstLastPara="1" rIns="0" wrap="square" tIns="0">
              <a:spAutoFit/>
            </a:bodyPr>
            <a:lstStyle/>
            <a:p>
              <a:pPr indent="0" lvl="0" marL="0" marR="0" rtl="0" algn="r">
                <a:lnSpc>
                  <a:spcPct val="105016"/>
                </a:lnSpc>
                <a:spcBef>
                  <a:spcPts val="0"/>
                </a:spcBef>
                <a:spcAft>
                  <a:spcPts val="0"/>
                </a:spcAft>
                <a:buNone/>
              </a:pPr>
              <a:r>
                <a:rPr lang="es-CR" sz="4266">
                  <a:solidFill>
                    <a:srgbClr val="006A65"/>
                  </a:solidFill>
                  <a:latin typeface="Raleway Black"/>
                  <a:ea typeface="Raleway Black"/>
                  <a:cs typeface="Raleway Black"/>
                  <a:sym typeface="Raleway Black"/>
                </a:rPr>
                <a:t>PERCEPCIÓN</a:t>
              </a:r>
              <a:endParaRPr>
                <a:solidFill>
                  <a:srgbClr val="006A65"/>
                </a:solidFill>
              </a:endParaRPr>
            </a:p>
          </p:txBody>
        </p:sp>
        <p:sp>
          <p:nvSpPr>
            <p:cNvPr id="535" name="Google Shape;535;p24"/>
            <p:cNvSpPr txBox="1"/>
            <p:nvPr/>
          </p:nvSpPr>
          <p:spPr>
            <a:xfrm>
              <a:off x="522818" y="1334630"/>
              <a:ext cx="7117500" cy="571500"/>
            </a:xfrm>
            <a:prstGeom prst="rect">
              <a:avLst/>
            </a:prstGeom>
            <a:noFill/>
            <a:ln>
              <a:noFill/>
            </a:ln>
          </p:spPr>
          <p:txBody>
            <a:bodyPr anchorCtr="0" anchor="t" bIns="0" lIns="0" spcFirstLastPara="1" rIns="0" wrap="square" tIns="0">
              <a:spAutoFit/>
            </a:bodyPr>
            <a:lstStyle/>
            <a:p>
              <a:pPr indent="0" lvl="0" marL="0" marR="0" rtl="0" algn="l">
                <a:lnSpc>
                  <a:spcPct val="150061"/>
                </a:lnSpc>
                <a:spcBef>
                  <a:spcPts val="0"/>
                </a:spcBef>
                <a:spcAft>
                  <a:spcPts val="0"/>
                </a:spcAft>
                <a:buNone/>
              </a:pPr>
              <a:r>
                <a:rPr lang="es-CR" sz="1620">
                  <a:solidFill>
                    <a:schemeClr val="dk1"/>
                  </a:solidFill>
                  <a:latin typeface="Raleway"/>
                  <a:ea typeface="Raleway"/>
                  <a:cs typeface="Raleway"/>
                  <a:sym typeface="Raleway"/>
                </a:rPr>
                <a:t>Sobre la discapacidad</a:t>
              </a:r>
              <a:endParaRPr/>
            </a:p>
          </p:txBody>
        </p:sp>
      </p:grpSp>
      <p:sp>
        <p:nvSpPr>
          <p:cNvPr id="536" name="Google Shape;536;p24"/>
          <p:cNvSpPr txBox="1"/>
          <p:nvPr/>
        </p:nvSpPr>
        <p:spPr>
          <a:xfrm>
            <a:off x="4916250" y="4524825"/>
            <a:ext cx="2359500" cy="152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s-CR" sz="3200">
                <a:solidFill>
                  <a:srgbClr val="006A65"/>
                </a:solidFill>
                <a:latin typeface="Raleway Black"/>
                <a:ea typeface="Raleway Black"/>
                <a:cs typeface="Raleway Black"/>
                <a:sym typeface="Raleway Black"/>
              </a:rPr>
              <a:t>NO ES TAREA SENCILLA</a:t>
            </a:r>
            <a:endParaRPr>
              <a:solidFill>
                <a:srgbClr val="006A65"/>
              </a:solidFill>
            </a:endParaRPr>
          </a:p>
        </p:txBody>
      </p:sp>
      <p:sp>
        <p:nvSpPr>
          <p:cNvPr id="537" name="Google Shape;537;p24"/>
          <p:cNvSpPr txBox="1"/>
          <p:nvPr/>
        </p:nvSpPr>
        <p:spPr>
          <a:xfrm>
            <a:off x="8143825" y="4141400"/>
            <a:ext cx="3967200" cy="1695300"/>
          </a:xfrm>
          <a:prstGeom prst="rect">
            <a:avLst/>
          </a:prstGeom>
          <a:noFill/>
          <a:ln>
            <a:noFill/>
          </a:ln>
        </p:spPr>
        <p:txBody>
          <a:bodyPr anchorCtr="0" anchor="t" bIns="0" lIns="0" spcFirstLastPara="1" rIns="0" wrap="square" tIns="0">
            <a:spAutoFit/>
          </a:bodyPr>
          <a:lstStyle/>
          <a:p>
            <a:pPr indent="0" lvl="0" marL="0" marR="0" rtl="0" algn="l">
              <a:lnSpc>
                <a:spcPct val="139937"/>
              </a:lnSpc>
              <a:spcBef>
                <a:spcPts val="0"/>
              </a:spcBef>
              <a:spcAft>
                <a:spcPts val="0"/>
              </a:spcAft>
              <a:buNone/>
            </a:pPr>
            <a:r>
              <a:rPr lang="es-CR" sz="2000">
                <a:solidFill>
                  <a:schemeClr val="dk1"/>
                </a:solidFill>
                <a:latin typeface="Arimo"/>
                <a:ea typeface="Arimo"/>
                <a:cs typeface="Arimo"/>
                <a:sym typeface="Arimo"/>
              </a:rPr>
              <a:t>INFORMAR SOBRE LA INCLUSIÓN Y PARTICIPACIÓN DE LAS PERSONAS CON DISCAPACIDAD EN LA SOCIEDAD</a:t>
            </a:r>
            <a:endParaRPr sz="2000"/>
          </a:p>
        </p:txBody>
      </p:sp>
      <p:sp>
        <p:nvSpPr>
          <p:cNvPr id="538" name="Google Shape;538;p24"/>
          <p:cNvSpPr/>
          <p:nvPr/>
        </p:nvSpPr>
        <p:spPr>
          <a:xfrm rot="10800000">
            <a:off x="3784350" y="1755125"/>
            <a:ext cx="980100" cy="1224600"/>
          </a:xfrm>
          <a:prstGeom prst="bentArrow">
            <a:avLst>
              <a:gd fmla="val 25000" name="adj1"/>
              <a:gd fmla="val 25000" name="adj2"/>
              <a:gd fmla="val 25000" name="adj3"/>
              <a:gd fmla="val 43750" name="adj4"/>
            </a:avLst>
          </a:prstGeom>
          <a:solidFill>
            <a:srgbClr val="006A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4"/>
          <p:cNvSpPr/>
          <p:nvPr/>
        </p:nvSpPr>
        <p:spPr>
          <a:xfrm flipH="1" rot="10800000">
            <a:off x="7396250" y="1730875"/>
            <a:ext cx="980100" cy="1224000"/>
          </a:xfrm>
          <a:prstGeom prst="bentArrow">
            <a:avLst>
              <a:gd fmla="val 25000" name="adj1"/>
              <a:gd fmla="val 25000" name="adj2"/>
              <a:gd fmla="val 25000" name="adj3"/>
              <a:gd fmla="val 43750" name="adj4"/>
            </a:avLst>
          </a:prstGeom>
          <a:solidFill>
            <a:srgbClr val="006A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4"/>
          <p:cNvSpPr/>
          <p:nvPr/>
        </p:nvSpPr>
        <p:spPr>
          <a:xfrm>
            <a:off x="5847400" y="1730875"/>
            <a:ext cx="465900" cy="2184900"/>
          </a:xfrm>
          <a:prstGeom prst="downArrow">
            <a:avLst>
              <a:gd fmla="val 50000" name="adj1"/>
              <a:gd fmla="val 50000" name="adj2"/>
            </a:avLst>
          </a:prstGeom>
          <a:solidFill>
            <a:srgbClr val="006A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4"/>
          <p:cNvSpPr/>
          <p:nvPr/>
        </p:nvSpPr>
        <p:spPr>
          <a:xfrm>
            <a:off x="7908175" y="3915775"/>
            <a:ext cx="463200" cy="2391300"/>
          </a:xfrm>
          <a:prstGeom prst="leftBracket">
            <a:avLst>
              <a:gd fmla="val 86152" name="adj"/>
            </a:avLst>
          </a:prstGeom>
          <a:noFill/>
          <a:ln cap="flat" cmpd="sng" w="28575">
            <a:solidFill>
              <a:srgbClr val="006A6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pic>
        <p:nvPicPr>
          <p:cNvPr id="119" name="Google Shape;119;g6f6623c252_0_16"/>
          <p:cNvPicPr preferRelativeResize="0"/>
          <p:nvPr/>
        </p:nvPicPr>
        <p:blipFill>
          <a:blip r:embed="rId3">
            <a:alphaModFix amt="63000"/>
          </a:blip>
          <a:stretch>
            <a:fillRect/>
          </a:stretch>
        </p:blipFill>
        <p:spPr>
          <a:xfrm>
            <a:off x="0" y="0"/>
            <a:ext cx="2117552" cy="2242495"/>
          </a:xfrm>
          <a:prstGeom prst="rect">
            <a:avLst/>
          </a:prstGeom>
          <a:noFill/>
          <a:ln>
            <a:noFill/>
          </a:ln>
        </p:spPr>
      </p:pic>
      <p:sp>
        <p:nvSpPr>
          <p:cNvPr id="120" name="Google Shape;120;g6f6623c252_0_16"/>
          <p:cNvSpPr/>
          <p:nvPr/>
        </p:nvSpPr>
        <p:spPr>
          <a:xfrm>
            <a:off x="0" y="5239613"/>
            <a:ext cx="10800000" cy="3455100"/>
          </a:xfrm>
          <a:prstGeom prst="triangle">
            <a:avLst>
              <a:gd fmla="val 48911" name="adj"/>
            </a:avLst>
          </a:prstGeom>
          <a:solidFill>
            <a:srgbClr val="FFFFFF">
              <a:alpha val="9380"/>
            </a:srgbClr>
          </a:solidFill>
          <a:ln>
            <a:noFill/>
          </a:ln>
        </p:spPr>
        <p:txBody>
          <a:bodyPr anchorCtr="0" anchor="ctr" bIns="196525" lIns="196525" spcFirstLastPara="1" rIns="196525" wrap="square" tIns="196525">
            <a:noAutofit/>
          </a:bodyPr>
          <a:lstStyle/>
          <a:p>
            <a:pPr indent="0" lvl="0" marL="0" rtl="0" algn="l">
              <a:spcBef>
                <a:spcPts val="0"/>
              </a:spcBef>
              <a:spcAft>
                <a:spcPts val="0"/>
              </a:spcAft>
              <a:buNone/>
            </a:pPr>
            <a:r>
              <a:t/>
            </a:r>
            <a:endParaRPr/>
          </a:p>
        </p:txBody>
      </p:sp>
      <p:sp>
        <p:nvSpPr>
          <p:cNvPr id="121" name="Google Shape;121;g6f6623c252_0_16"/>
          <p:cNvSpPr/>
          <p:nvPr/>
        </p:nvSpPr>
        <p:spPr>
          <a:xfrm>
            <a:off x="231" y="5287435"/>
            <a:ext cx="3206400" cy="3455100"/>
          </a:xfrm>
          <a:prstGeom prst="triangle">
            <a:avLst>
              <a:gd fmla="val 0" name="adj"/>
            </a:avLst>
          </a:prstGeom>
          <a:solidFill>
            <a:srgbClr val="FFFFFF">
              <a:alpha val="5360"/>
            </a:srgbClr>
          </a:solidFill>
          <a:ln>
            <a:noFill/>
          </a:ln>
        </p:spPr>
        <p:txBody>
          <a:bodyPr anchorCtr="0" anchor="ctr" bIns="196525" lIns="196525" spcFirstLastPara="1" rIns="196525" wrap="square" tIns="196525">
            <a:noAutofit/>
          </a:bodyPr>
          <a:lstStyle/>
          <a:p>
            <a:pPr indent="0" lvl="0" marL="0" rtl="0" algn="l">
              <a:spcBef>
                <a:spcPts val="0"/>
              </a:spcBef>
              <a:spcAft>
                <a:spcPts val="0"/>
              </a:spcAft>
              <a:buNone/>
            </a:pPr>
            <a:r>
              <a:t/>
            </a:r>
            <a:endParaRPr/>
          </a:p>
        </p:txBody>
      </p:sp>
      <p:sp>
        <p:nvSpPr>
          <p:cNvPr id="122" name="Google Shape;122;g6f6623c252_0_16"/>
          <p:cNvSpPr/>
          <p:nvPr/>
        </p:nvSpPr>
        <p:spPr>
          <a:xfrm>
            <a:off x="231" y="6276584"/>
            <a:ext cx="6462900" cy="2572200"/>
          </a:xfrm>
          <a:prstGeom prst="triangle">
            <a:avLst>
              <a:gd fmla="val 20984" name="adj"/>
            </a:avLst>
          </a:prstGeom>
          <a:solidFill>
            <a:srgbClr val="FFFFFF">
              <a:alpha val="14730"/>
            </a:srgbClr>
          </a:solidFill>
          <a:ln>
            <a:noFill/>
          </a:ln>
        </p:spPr>
        <p:txBody>
          <a:bodyPr anchorCtr="0" anchor="ctr" bIns="196525" lIns="196525" spcFirstLastPara="1" rIns="196525" wrap="square" tIns="196525">
            <a:noAutofit/>
          </a:bodyPr>
          <a:lstStyle/>
          <a:p>
            <a:pPr indent="0" lvl="0" marL="0" rtl="0" algn="l">
              <a:spcBef>
                <a:spcPts val="0"/>
              </a:spcBef>
              <a:spcAft>
                <a:spcPts val="0"/>
              </a:spcAft>
              <a:buNone/>
            </a:pPr>
            <a:r>
              <a:t/>
            </a:r>
            <a:endParaRPr/>
          </a:p>
        </p:txBody>
      </p:sp>
      <p:sp>
        <p:nvSpPr>
          <p:cNvPr id="123" name="Google Shape;123;g6f6623c252_0_16"/>
          <p:cNvSpPr/>
          <p:nvPr/>
        </p:nvSpPr>
        <p:spPr>
          <a:xfrm>
            <a:off x="4376308" y="5468943"/>
            <a:ext cx="6462900" cy="3263700"/>
          </a:xfrm>
          <a:prstGeom prst="triangle">
            <a:avLst>
              <a:gd fmla="val 100000" name="adj"/>
            </a:avLst>
          </a:prstGeom>
          <a:solidFill>
            <a:srgbClr val="FFFFFF">
              <a:alpha val="25490"/>
            </a:srgbClr>
          </a:solidFill>
          <a:ln>
            <a:noFill/>
          </a:ln>
        </p:spPr>
        <p:txBody>
          <a:bodyPr anchorCtr="0" anchor="ctr" bIns="196525" lIns="196525" spcFirstLastPara="1" rIns="196525" wrap="square" tIns="196525">
            <a:noAutofit/>
          </a:bodyPr>
          <a:lstStyle/>
          <a:p>
            <a:pPr indent="0" lvl="0" marL="0" rtl="0" algn="l">
              <a:spcBef>
                <a:spcPts val="0"/>
              </a:spcBef>
              <a:spcAft>
                <a:spcPts val="0"/>
              </a:spcAft>
              <a:buNone/>
            </a:pPr>
            <a:r>
              <a:t/>
            </a:r>
            <a:endParaRPr/>
          </a:p>
        </p:txBody>
      </p:sp>
      <p:sp>
        <p:nvSpPr>
          <p:cNvPr id="124" name="Google Shape;124;g6f6623c252_0_16"/>
          <p:cNvSpPr txBox="1"/>
          <p:nvPr/>
        </p:nvSpPr>
        <p:spPr>
          <a:xfrm>
            <a:off x="795899" y="1246150"/>
            <a:ext cx="4268400" cy="1790100"/>
          </a:xfrm>
          <a:prstGeom prst="rect">
            <a:avLst/>
          </a:prstGeom>
          <a:noFill/>
          <a:ln>
            <a:noFill/>
          </a:ln>
        </p:spPr>
        <p:txBody>
          <a:bodyPr anchorCtr="0" anchor="t" bIns="131650" lIns="131650" spcFirstLastPara="1" rIns="131650" wrap="square" tIns="131650">
            <a:noAutofit/>
          </a:bodyPr>
          <a:lstStyle/>
          <a:p>
            <a:pPr indent="0" lvl="0" marL="0" rtl="0" algn="just">
              <a:spcBef>
                <a:spcPts val="0"/>
              </a:spcBef>
              <a:spcAft>
                <a:spcPts val="0"/>
              </a:spcAft>
              <a:buNone/>
            </a:pPr>
            <a:r>
              <a:rPr lang="es-CR" sz="2600">
                <a:solidFill>
                  <a:srgbClr val="1C4587"/>
                </a:solidFill>
                <a:latin typeface="Questrial"/>
                <a:ea typeface="Questrial"/>
                <a:cs typeface="Questrial"/>
                <a:sym typeface="Questrial"/>
              </a:rPr>
              <a:t>Crear conocimiento que incida en el bienestar y desarrollo integral de nuestro país.</a:t>
            </a:r>
            <a:endParaRPr sz="2600">
              <a:solidFill>
                <a:srgbClr val="1C4587"/>
              </a:solidFill>
              <a:latin typeface="Questrial"/>
              <a:ea typeface="Questrial"/>
              <a:cs typeface="Questrial"/>
              <a:sym typeface="Questrial"/>
            </a:endParaRPr>
          </a:p>
          <a:p>
            <a:pPr indent="0" lvl="0" marL="0" rtl="0" algn="just">
              <a:lnSpc>
                <a:spcPct val="115000"/>
              </a:lnSpc>
              <a:spcBef>
                <a:spcPts val="0"/>
              </a:spcBef>
              <a:spcAft>
                <a:spcPts val="0"/>
              </a:spcAft>
              <a:buNone/>
            </a:pPr>
            <a:r>
              <a:t/>
            </a:r>
            <a:endParaRPr b="1" sz="2600">
              <a:solidFill>
                <a:srgbClr val="1C4587"/>
              </a:solidFill>
              <a:highlight>
                <a:srgbClr val="F6F6F6"/>
              </a:highlight>
              <a:latin typeface="Questrial"/>
              <a:ea typeface="Questrial"/>
              <a:cs typeface="Questrial"/>
              <a:sym typeface="Questrial"/>
            </a:endParaRPr>
          </a:p>
        </p:txBody>
      </p:sp>
      <p:sp>
        <p:nvSpPr>
          <p:cNvPr id="125" name="Google Shape;125;g6f6623c252_0_16"/>
          <p:cNvSpPr txBox="1"/>
          <p:nvPr/>
        </p:nvSpPr>
        <p:spPr>
          <a:xfrm>
            <a:off x="6498700" y="1283800"/>
            <a:ext cx="4897200" cy="1359600"/>
          </a:xfrm>
          <a:prstGeom prst="rect">
            <a:avLst/>
          </a:prstGeom>
          <a:noFill/>
          <a:ln>
            <a:noFill/>
          </a:ln>
        </p:spPr>
        <p:txBody>
          <a:bodyPr anchorCtr="0" anchor="t" bIns="131650" lIns="131650" spcFirstLastPara="1" rIns="131650" wrap="square" tIns="131650">
            <a:noAutofit/>
          </a:bodyPr>
          <a:lstStyle/>
          <a:p>
            <a:pPr indent="0" lvl="0" marL="0" rtl="0" algn="just">
              <a:lnSpc>
                <a:spcPct val="115000"/>
              </a:lnSpc>
              <a:spcBef>
                <a:spcPts val="0"/>
              </a:spcBef>
              <a:spcAft>
                <a:spcPts val="0"/>
              </a:spcAft>
              <a:buNone/>
            </a:pPr>
            <a:r>
              <a:rPr lang="es-CR" sz="2600">
                <a:solidFill>
                  <a:srgbClr val="1C4587"/>
                </a:solidFill>
                <a:latin typeface="Questrial"/>
                <a:ea typeface="Questrial"/>
                <a:cs typeface="Questrial"/>
                <a:sym typeface="Questrial"/>
              </a:rPr>
              <a:t>Ser referentes en el desarrollo y uso de datos que permitan orientar la toma de decisiones.</a:t>
            </a:r>
            <a:endParaRPr sz="2600">
              <a:solidFill>
                <a:srgbClr val="1C4587"/>
              </a:solidFill>
              <a:latin typeface="Questrial"/>
              <a:ea typeface="Questrial"/>
              <a:cs typeface="Questrial"/>
              <a:sym typeface="Questrial"/>
            </a:endParaRPr>
          </a:p>
        </p:txBody>
      </p:sp>
      <p:sp>
        <p:nvSpPr>
          <p:cNvPr id="126" name="Google Shape;126;g6f6623c252_0_16"/>
          <p:cNvSpPr txBox="1"/>
          <p:nvPr/>
        </p:nvSpPr>
        <p:spPr>
          <a:xfrm>
            <a:off x="7931586" y="712902"/>
            <a:ext cx="1950300" cy="570900"/>
          </a:xfrm>
          <a:prstGeom prst="rect">
            <a:avLst/>
          </a:prstGeom>
          <a:noFill/>
          <a:ln>
            <a:noFill/>
          </a:ln>
        </p:spPr>
        <p:txBody>
          <a:bodyPr anchorCtr="0" anchor="t" bIns="87775" lIns="175500" spcFirstLastPara="1" rIns="175500" wrap="square" tIns="87775">
            <a:noAutofit/>
          </a:bodyPr>
          <a:lstStyle/>
          <a:p>
            <a:pPr indent="0" lvl="0" marL="0" marR="0" rtl="0" algn="ctr">
              <a:spcBef>
                <a:spcPts val="0"/>
              </a:spcBef>
              <a:spcAft>
                <a:spcPts val="0"/>
              </a:spcAft>
              <a:buNone/>
            </a:pPr>
            <a:r>
              <a:rPr b="1" lang="es-CR" sz="3100">
                <a:solidFill>
                  <a:srgbClr val="1C4587"/>
                </a:solidFill>
                <a:latin typeface="Poppins"/>
                <a:ea typeface="Poppins"/>
                <a:cs typeface="Poppins"/>
                <a:sym typeface="Poppins"/>
              </a:rPr>
              <a:t>VISIÓN</a:t>
            </a:r>
            <a:endParaRPr b="1" sz="3100">
              <a:solidFill>
                <a:srgbClr val="1C4587"/>
              </a:solidFill>
              <a:latin typeface="Poppins"/>
              <a:ea typeface="Poppins"/>
              <a:cs typeface="Poppins"/>
              <a:sym typeface="Poppins"/>
            </a:endParaRPr>
          </a:p>
        </p:txBody>
      </p:sp>
      <p:sp>
        <p:nvSpPr>
          <p:cNvPr id="127" name="Google Shape;127;g6f6623c252_0_16"/>
          <p:cNvSpPr txBox="1"/>
          <p:nvPr/>
        </p:nvSpPr>
        <p:spPr>
          <a:xfrm>
            <a:off x="1811405" y="712900"/>
            <a:ext cx="1950300" cy="570900"/>
          </a:xfrm>
          <a:prstGeom prst="rect">
            <a:avLst/>
          </a:prstGeom>
          <a:noFill/>
          <a:ln>
            <a:noFill/>
          </a:ln>
        </p:spPr>
        <p:txBody>
          <a:bodyPr anchorCtr="0" anchor="t" bIns="87775" lIns="175500" spcFirstLastPara="1" rIns="175500" wrap="square" tIns="87775">
            <a:noAutofit/>
          </a:bodyPr>
          <a:lstStyle/>
          <a:p>
            <a:pPr indent="0" lvl="0" marL="0" marR="0" rtl="0" algn="ctr">
              <a:spcBef>
                <a:spcPts val="0"/>
              </a:spcBef>
              <a:spcAft>
                <a:spcPts val="0"/>
              </a:spcAft>
              <a:buNone/>
            </a:pPr>
            <a:r>
              <a:rPr b="1" lang="es-CR" sz="3100">
                <a:solidFill>
                  <a:srgbClr val="1C4587"/>
                </a:solidFill>
                <a:latin typeface="Poppins"/>
                <a:ea typeface="Poppins"/>
                <a:cs typeface="Poppins"/>
                <a:sym typeface="Poppins"/>
              </a:rPr>
              <a:t>MISIÓN</a:t>
            </a:r>
            <a:endParaRPr b="1" sz="3100">
              <a:solidFill>
                <a:srgbClr val="1C4587"/>
              </a:solidFill>
              <a:latin typeface="Poppins"/>
              <a:ea typeface="Poppins"/>
              <a:cs typeface="Poppins"/>
              <a:sym typeface="Poppins"/>
            </a:endParaRPr>
          </a:p>
        </p:txBody>
      </p:sp>
      <p:sp>
        <p:nvSpPr>
          <p:cNvPr id="128" name="Google Shape;128;g6f6623c252_0_16"/>
          <p:cNvSpPr txBox="1"/>
          <p:nvPr/>
        </p:nvSpPr>
        <p:spPr>
          <a:xfrm>
            <a:off x="249575" y="5694175"/>
            <a:ext cx="2512200" cy="339300"/>
          </a:xfrm>
          <a:prstGeom prst="rect">
            <a:avLst/>
          </a:prstGeom>
          <a:noFill/>
          <a:ln>
            <a:noFill/>
          </a:ln>
        </p:spPr>
        <p:txBody>
          <a:bodyPr anchorCtr="0" anchor="t" bIns="0" lIns="0" spcFirstLastPara="1" rIns="0" wrap="square" tIns="0">
            <a:noAutofit/>
          </a:bodyPr>
          <a:lstStyle/>
          <a:p>
            <a:pPr indent="0" lvl="0" marL="0" marR="0" rtl="0" algn="ctr">
              <a:lnSpc>
                <a:spcPct val="93450"/>
              </a:lnSpc>
              <a:spcBef>
                <a:spcPts val="0"/>
              </a:spcBef>
              <a:spcAft>
                <a:spcPts val="0"/>
              </a:spcAft>
              <a:buNone/>
            </a:pPr>
            <a:r>
              <a:rPr b="1" lang="es-CR" sz="3000">
                <a:solidFill>
                  <a:srgbClr val="1C4587"/>
                </a:solidFill>
                <a:latin typeface="Muli"/>
                <a:ea typeface="Muli"/>
                <a:cs typeface="Muli"/>
                <a:sym typeface="Muli"/>
              </a:rPr>
              <a:t>Proactividad</a:t>
            </a:r>
            <a:endParaRPr b="1" sz="3000">
              <a:solidFill>
                <a:srgbClr val="1C4587"/>
              </a:solidFill>
              <a:latin typeface="Muli"/>
              <a:ea typeface="Muli"/>
              <a:cs typeface="Muli"/>
              <a:sym typeface="Muli"/>
            </a:endParaRPr>
          </a:p>
        </p:txBody>
      </p:sp>
      <p:sp>
        <p:nvSpPr>
          <p:cNvPr id="129" name="Google Shape;129;g6f6623c252_0_16"/>
          <p:cNvSpPr txBox="1"/>
          <p:nvPr/>
        </p:nvSpPr>
        <p:spPr>
          <a:xfrm>
            <a:off x="1711124" y="4412200"/>
            <a:ext cx="2225400" cy="339300"/>
          </a:xfrm>
          <a:prstGeom prst="rect">
            <a:avLst/>
          </a:prstGeom>
          <a:noFill/>
          <a:ln>
            <a:noFill/>
          </a:ln>
        </p:spPr>
        <p:txBody>
          <a:bodyPr anchorCtr="0" anchor="t" bIns="0" lIns="0" spcFirstLastPara="1" rIns="0" wrap="square" tIns="0">
            <a:noAutofit/>
          </a:bodyPr>
          <a:lstStyle/>
          <a:p>
            <a:pPr indent="0" lvl="0" marL="0" marR="0" rtl="0" algn="ctr">
              <a:lnSpc>
                <a:spcPct val="93450"/>
              </a:lnSpc>
              <a:spcBef>
                <a:spcPts val="0"/>
              </a:spcBef>
              <a:spcAft>
                <a:spcPts val="0"/>
              </a:spcAft>
              <a:buNone/>
            </a:pPr>
            <a:r>
              <a:rPr b="1" lang="es-CR" sz="3000">
                <a:solidFill>
                  <a:srgbClr val="1C4587"/>
                </a:solidFill>
                <a:latin typeface="Muli"/>
                <a:ea typeface="Muli"/>
                <a:cs typeface="Muli"/>
                <a:sym typeface="Muli"/>
              </a:rPr>
              <a:t>Integridad</a:t>
            </a:r>
            <a:endParaRPr b="1" sz="3000">
              <a:solidFill>
                <a:srgbClr val="1C4587"/>
              </a:solidFill>
              <a:latin typeface="Muli"/>
              <a:ea typeface="Muli"/>
              <a:cs typeface="Muli"/>
              <a:sym typeface="Muli"/>
            </a:endParaRPr>
          </a:p>
        </p:txBody>
      </p:sp>
      <p:sp>
        <p:nvSpPr>
          <p:cNvPr id="130" name="Google Shape;130;g6f6623c252_0_16"/>
          <p:cNvSpPr txBox="1"/>
          <p:nvPr/>
        </p:nvSpPr>
        <p:spPr>
          <a:xfrm>
            <a:off x="821251" y="5003600"/>
            <a:ext cx="2297400" cy="339300"/>
          </a:xfrm>
          <a:prstGeom prst="rect">
            <a:avLst/>
          </a:prstGeom>
          <a:noFill/>
          <a:ln>
            <a:noFill/>
          </a:ln>
        </p:spPr>
        <p:txBody>
          <a:bodyPr anchorCtr="0" anchor="t" bIns="0" lIns="0" spcFirstLastPara="1" rIns="0" wrap="square" tIns="0">
            <a:noAutofit/>
          </a:bodyPr>
          <a:lstStyle/>
          <a:p>
            <a:pPr indent="0" lvl="0" marL="0" marR="0" rtl="0" algn="ctr">
              <a:lnSpc>
                <a:spcPct val="93450"/>
              </a:lnSpc>
              <a:spcBef>
                <a:spcPts val="0"/>
              </a:spcBef>
              <a:spcAft>
                <a:spcPts val="0"/>
              </a:spcAft>
              <a:buNone/>
            </a:pPr>
            <a:r>
              <a:rPr b="1" lang="es-CR" sz="3000">
                <a:solidFill>
                  <a:srgbClr val="1C4587"/>
                </a:solidFill>
                <a:latin typeface="Muli"/>
                <a:ea typeface="Muli"/>
                <a:cs typeface="Muli"/>
                <a:sym typeface="Muli"/>
              </a:rPr>
              <a:t>Innovación</a:t>
            </a:r>
            <a:endParaRPr b="1" sz="3000">
              <a:solidFill>
                <a:srgbClr val="1C4587"/>
              </a:solidFill>
              <a:latin typeface="Muli"/>
              <a:ea typeface="Muli"/>
              <a:cs typeface="Muli"/>
              <a:sym typeface="Muli"/>
            </a:endParaRPr>
          </a:p>
        </p:txBody>
      </p:sp>
      <p:sp>
        <p:nvSpPr>
          <p:cNvPr id="131" name="Google Shape;131;g6f6623c252_0_16"/>
          <p:cNvSpPr txBox="1"/>
          <p:nvPr/>
        </p:nvSpPr>
        <p:spPr>
          <a:xfrm>
            <a:off x="7350941" y="4430828"/>
            <a:ext cx="3638400" cy="339300"/>
          </a:xfrm>
          <a:prstGeom prst="rect">
            <a:avLst/>
          </a:prstGeom>
          <a:noFill/>
          <a:ln>
            <a:noFill/>
          </a:ln>
        </p:spPr>
        <p:txBody>
          <a:bodyPr anchorCtr="0" anchor="t" bIns="0" lIns="0" spcFirstLastPara="1" rIns="0" wrap="square" tIns="0">
            <a:noAutofit/>
          </a:bodyPr>
          <a:lstStyle/>
          <a:p>
            <a:pPr indent="0" lvl="0" marL="0" marR="0" rtl="0" algn="ctr">
              <a:lnSpc>
                <a:spcPct val="93450"/>
              </a:lnSpc>
              <a:spcBef>
                <a:spcPts val="0"/>
              </a:spcBef>
              <a:spcAft>
                <a:spcPts val="0"/>
              </a:spcAft>
              <a:buNone/>
            </a:pPr>
            <a:r>
              <a:rPr b="1" lang="es-CR" sz="3000">
                <a:solidFill>
                  <a:srgbClr val="1C4587"/>
                </a:solidFill>
                <a:latin typeface="Muli"/>
                <a:ea typeface="Muli"/>
                <a:cs typeface="Muli"/>
                <a:sym typeface="Muli"/>
              </a:rPr>
              <a:t>Transparencia</a:t>
            </a:r>
            <a:endParaRPr b="1" sz="3000">
              <a:solidFill>
                <a:srgbClr val="1C4587"/>
              </a:solidFill>
              <a:latin typeface="Muli"/>
              <a:ea typeface="Muli"/>
              <a:cs typeface="Muli"/>
              <a:sym typeface="Muli"/>
            </a:endParaRPr>
          </a:p>
        </p:txBody>
      </p:sp>
      <p:sp>
        <p:nvSpPr>
          <p:cNvPr id="132" name="Google Shape;132;g6f6623c252_0_16"/>
          <p:cNvSpPr txBox="1"/>
          <p:nvPr/>
        </p:nvSpPr>
        <p:spPr>
          <a:xfrm>
            <a:off x="9363529" y="5694150"/>
            <a:ext cx="2297400" cy="339300"/>
          </a:xfrm>
          <a:prstGeom prst="rect">
            <a:avLst/>
          </a:prstGeom>
          <a:noFill/>
          <a:ln>
            <a:noFill/>
          </a:ln>
        </p:spPr>
        <p:txBody>
          <a:bodyPr anchorCtr="0" anchor="t" bIns="0" lIns="0" spcFirstLastPara="1" rIns="0" wrap="square" tIns="0">
            <a:noAutofit/>
          </a:bodyPr>
          <a:lstStyle/>
          <a:p>
            <a:pPr indent="0" lvl="0" marL="0" marR="0" rtl="0" algn="ctr">
              <a:lnSpc>
                <a:spcPct val="93450"/>
              </a:lnSpc>
              <a:spcBef>
                <a:spcPts val="0"/>
              </a:spcBef>
              <a:spcAft>
                <a:spcPts val="0"/>
              </a:spcAft>
              <a:buNone/>
            </a:pPr>
            <a:r>
              <a:rPr b="1" lang="es-CR" sz="3000">
                <a:solidFill>
                  <a:srgbClr val="1C4587"/>
                </a:solidFill>
                <a:latin typeface="Muli"/>
                <a:ea typeface="Muli"/>
                <a:cs typeface="Muli"/>
                <a:sym typeface="Muli"/>
              </a:rPr>
              <a:t>Incidencia</a:t>
            </a:r>
            <a:endParaRPr b="1" sz="3000">
              <a:solidFill>
                <a:srgbClr val="1C4587"/>
              </a:solidFill>
              <a:latin typeface="Muli"/>
              <a:ea typeface="Muli"/>
              <a:cs typeface="Muli"/>
              <a:sym typeface="Muli"/>
            </a:endParaRPr>
          </a:p>
        </p:txBody>
      </p:sp>
      <p:sp>
        <p:nvSpPr>
          <p:cNvPr id="133" name="Google Shape;133;g6f6623c252_0_16"/>
          <p:cNvSpPr txBox="1"/>
          <p:nvPr/>
        </p:nvSpPr>
        <p:spPr>
          <a:xfrm>
            <a:off x="8851893" y="5003606"/>
            <a:ext cx="1735200" cy="339300"/>
          </a:xfrm>
          <a:prstGeom prst="rect">
            <a:avLst/>
          </a:prstGeom>
          <a:noFill/>
          <a:ln>
            <a:noFill/>
          </a:ln>
        </p:spPr>
        <p:txBody>
          <a:bodyPr anchorCtr="0" anchor="t" bIns="0" lIns="0" spcFirstLastPara="1" rIns="0" wrap="square" tIns="0">
            <a:noAutofit/>
          </a:bodyPr>
          <a:lstStyle/>
          <a:p>
            <a:pPr indent="0" lvl="0" marL="0" marR="0" rtl="0" algn="ctr">
              <a:lnSpc>
                <a:spcPct val="93450"/>
              </a:lnSpc>
              <a:spcBef>
                <a:spcPts val="0"/>
              </a:spcBef>
              <a:spcAft>
                <a:spcPts val="0"/>
              </a:spcAft>
              <a:buNone/>
            </a:pPr>
            <a:r>
              <a:rPr b="1" lang="es-CR" sz="3000">
                <a:solidFill>
                  <a:srgbClr val="1C4587"/>
                </a:solidFill>
                <a:latin typeface="Muli"/>
                <a:ea typeface="Muli"/>
                <a:cs typeface="Muli"/>
                <a:sym typeface="Muli"/>
              </a:rPr>
              <a:t>Inclusión</a:t>
            </a:r>
            <a:endParaRPr b="1" sz="3000">
              <a:solidFill>
                <a:srgbClr val="1C4587"/>
              </a:solidFill>
              <a:latin typeface="Muli"/>
              <a:ea typeface="Muli"/>
              <a:cs typeface="Muli"/>
              <a:sym typeface="Muli"/>
            </a:endParaRPr>
          </a:p>
        </p:txBody>
      </p:sp>
      <p:sp>
        <p:nvSpPr>
          <p:cNvPr id="134" name="Google Shape;134;g6f6623c252_0_16"/>
          <p:cNvSpPr txBox="1"/>
          <p:nvPr/>
        </p:nvSpPr>
        <p:spPr>
          <a:xfrm>
            <a:off x="3963826" y="3663925"/>
            <a:ext cx="4043100" cy="339300"/>
          </a:xfrm>
          <a:prstGeom prst="rect">
            <a:avLst/>
          </a:prstGeom>
          <a:noFill/>
          <a:ln>
            <a:noFill/>
          </a:ln>
        </p:spPr>
        <p:txBody>
          <a:bodyPr anchorCtr="0" anchor="t" bIns="0" lIns="0" spcFirstLastPara="1" rIns="0" wrap="square" tIns="0">
            <a:noAutofit/>
          </a:bodyPr>
          <a:lstStyle/>
          <a:p>
            <a:pPr indent="0" lvl="0" marL="0" rtl="0" algn="ctr">
              <a:lnSpc>
                <a:spcPct val="93450"/>
              </a:lnSpc>
              <a:spcBef>
                <a:spcPts val="0"/>
              </a:spcBef>
              <a:spcAft>
                <a:spcPts val="0"/>
              </a:spcAft>
              <a:buNone/>
            </a:pPr>
            <a:r>
              <a:rPr b="1" lang="es-CR" sz="3000">
                <a:solidFill>
                  <a:srgbClr val="1C4587"/>
                </a:solidFill>
                <a:latin typeface="Muli"/>
                <a:ea typeface="Muli"/>
                <a:cs typeface="Muli"/>
                <a:sym typeface="Muli"/>
              </a:rPr>
              <a:t>Interdisciplinariedad</a:t>
            </a:r>
            <a:endParaRPr b="1" sz="3000">
              <a:solidFill>
                <a:srgbClr val="1C4587"/>
              </a:solidFill>
              <a:latin typeface="Muli"/>
              <a:ea typeface="Muli"/>
              <a:cs typeface="Muli"/>
              <a:sym typeface="Muli"/>
            </a:endParaRPr>
          </a:p>
          <a:p>
            <a:pPr indent="0" lvl="0" marL="0" marR="0" rtl="0" algn="ctr">
              <a:lnSpc>
                <a:spcPct val="93450"/>
              </a:lnSpc>
              <a:spcBef>
                <a:spcPts val="0"/>
              </a:spcBef>
              <a:spcAft>
                <a:spcPts val="0"/>
              </a:spcAft>
              <a:buNone/>
            </a:pPr>
            <a:r>
              <a:t/>
            </a:r>
            <a:endParaRPr b="1" sz="3000">
              <a:solidFill>
                <a:srgbClr val="1C4587"/>
              </a:solidFill>
              <a:latin typeface="Muli"/>
              <a:ea typeface="Muli"/>
              <a:cs typeface="Muli"/>
              <a:sym typeface="Muli"/>
            </a:endParaRPr>
          </a:p>
        </p:txBody>
      </p:sp>
      <p:sp>
        <p:nvSpPr>
          <p:cNvPr id="135" name="Google Shape;135;g6f6623c252_0_16"/>
          <p:cNvSpPr/>
          <p:nvPr/>
        </p:nvSpPr>
        <p:spPr>
          <a:xfrm>
            <a:off x="7570090" y="5671207"/>
            <a:ext cx="1334700" cy="1021200"/>
          </a:xfrm>
          <a:prstGeom prst="bentArrow">
            <a:avLst>
              <a:gd fmla="val 25000" name="adj1"/>
              <a:gd fmla="val 25000" name="adj2"/>
              <a:gd fmla="val 25000" name="adj3"/>
              <a:gd fmla="val 43750" name="adj4"/>
            </a:avLst>
          </a:prstGeom>
          <a:gradFill>
            <a:gsLst>
              <a:gs pos="0">
                <a:srgbClr val="073763"/>
              </a:gs>
              <a:gs pos="72000">
                <a:srgbClr val="0097A7"/>
              </a:gs>
              <a:gs pos="100000">
                <a:srgbClr val="0097A7"/>
              </a:gs>
            </a:gsLst>
            <a:lin ang="8100019" scaled="0"/>
          </a:gradFill>
          <a:ln>
            <a:noFill/>
          </a:ln>
        </p:spPr>
        <p:txBody>
          <a:bodyPr anchorCtr="0" anchor="ctr" bIns="196525" lIns="196525" spcFirstLastPara="1" rIns="196525" wrap="square" tIns="196525">
            <a:noAutofit/>
          </a:bodyPr>
          <a:lstStyle/>
          <a:p>
            <a:pPr indent="0" lvl="0" marL="0" rtl="0" algn="l">
              <a:spcBef>
                <a:spcPts val="0"/>
              </a:spcBef>
              <a:spcAft>
                <a:spcPts val="0"/>
              </a:spcAft>
              <a:buNone/>
            </a:pPr>
            <a:r>
              <a:t/>
            </a:r>
            <a:endParaRPr/>
          </a:p>
        </p:txBody>
      </p:sp>
      <p:sp>
        <p:nvSpPr>
          <p:cNvPr id="136" name="Google Shape;136;g6f6623c252_0_16"/>
          <p:cNvSpPr/>
          <p:nvPr/>
        </p:nvSpPr>
        <p:spPr>
          <a:xfrm>
            <a:off x="6964500" y="5008021"/>
            <a:ext cx="1334700" cy="1685100"/>
          </a:xfrm>
          <a:prstGeom prst="bentArrow">
            <a:avLst>
              <a:gd fmla="val 25000" name="adj1"/>
              <a:gd fmla="val 25000" name="adj2"/>
              <a:gd fmla="val 25000" name="adj3"/>
              <a:gd fmla="val 43750" name="adj4"/>
            </a:avLst>
          </a:prstGeom>
          <a:gradFill>
            <a:gsLst>
              <a:gs pos="0">
                <a:srgbClr val="073763"/>
              </a:gs>
              <a:gs pos="72000">
                <a:srgbClr val="0097A7"/>
              </a:gs>
              <a:gs pos="100000">
                <a:srgbClr val="0097A7"/>
              </a:gs>
            </a:gsLst>
            <a:lin ang="8100019" scaled="0"/>
          </a:gradFill>
          <a:ln>
            <a:noFill/>
          </a:ln>
        </p:spPr>
        <p:txBody>
          <a:bodyPr anchorCtr="0" anchor="ctr" bIns="196525" lIns="196525" spcFirstLastPara="1" rIns="196525" wrap="square" tIns="196525">
            <a:noAutofit/>
          </a:bodyPr>
          <a:lstStyle/>
          <a:p>
            <a:pPr indent="0" lvl="0" marL="0" rtl="0" algn="l">
              <a:spcBef>
                <a:spcPts val="0"/>
              </a:spcBef>
              <a:spcAft>
                <a:spcPts val="0"/>
              </a:spcAft>
              <a:buNone/>
            </a:pPr>
            <a:r>
              <a:t/>
            </a:r>
            <a:endParaRPr/>
          </a:p>
        </p:txBody>
      </p:sp>
      <p:sp>
        <p:nvSpPr>
          <p:cNvPr id="137" name="Google Shape;137;g6f6623c252_0_16"/>
          <p:cNvSpPr/>
          <p:nvPr/>
        </p:nvSpPr>
        <p:spPr>
          <a:xfrm flipH="1">
            <a:off x="3513780" y="5008021"/>
            <a:ext cx="1334700" cy="1685100"/>
          </a:xfrm>
          <a:prstGeom prst="bentArrow">
            <a:avLst>
              <a:gd fmla="val 25000" name="adj1"/>
              <a:gd fmla="val 25000" name="adj2"/>
              <a:gd fmla="val 25000" name="adj3"/>
              <a:gd fmla="val 43750" name="adj4"/>
            </a:avLst>
          </a:prstGeom>
          <a:gradFill>
            <a:gsLst>
              <a:gs pos="0">
                <a:srgbClr val="073763"/>
              </a:gs>
              <a:gs pos="72000">
                <a:srgbClr val="0097A7"/>
              </a:gs>
              <a:gs pos="100000">
                <a:srgbClr val="0097A7"/>
              </a:gs>
            </a:gsLst>
            <a:lin ang="8100019" scaled="0"/>
          </a:gradFill>
          <a:ln>
            <a:noFill/>
          </a:ln>
        </p:spPr>
        <p:txBody>
          <a:bodyPr anchorCtr="0" anchor="ctr" bIns="196525" lIns="196525" spcFirstLastPara="1" rIns="196525" wrap="square" tIns="196525">
            <a:noAutofit/>
          </a:bodyPr>
          <a:lstStyle/>
          <a:p>
            <a:pPr indent="0" lvl="0" marL="0" rtl="0" algn="l">
              <a:spcBef>
                <a:spcPts val="0"/>
              </a:spcBef>
              <a:spcAft>
                <a:spcPts val="0"/>
              </a:spcAft>
              <a:buNone/>
            </a:pPr>
            <a:r>
              <a:t/>
            </a:r>
            <a:endParaRPr/>
          </a:p>
        </p:txBody>
      </p:sp>
      <p:sp>
        <p:nvSpPr>
          <p:cNvPr id="138" name="Google Shape;138;g6f6623c252_0_16"/>
          <p:cNvSpPr/>
          <p:nvPr/>
        </p:nvSpPr>
        <p:spPr>
          <a:xfrm flipH="1">
            <a:off x="2839601" y="5671207"/>
            <a:ext cx="1334700" cy="1021200"/>
          </a:xfrm>
          <a:prstGeom prst="bentArrow">
            <a:avLst>
              <a:gd fmla="val 25000" name="adj1"/>
              <a:gd fmla="val 25000" name="adj2"/>
              <a:gd fmla="val 25000" name="adj3"/>
              <a:gd fmla="val 43750" name="adj4"/>
            </a:avLst>
          </a:prstGeom>
          <a:gradFill>
            <a:gsLst>
              <a:gs pos="0">
                <a:srgbClr val="073763"/>
              </a:gs>
              <a:gs pos="72000">
                <a:srgbClr val="0097A7"/>
              </a:gs>
              <a:gs pos="100000">
                <a:srgbClr val="0097A7"/>
              </a:gs>
            </a:gsLst>
            <a:lin ang="8100019" scaled="0"/>
          </a:gradFill>
          <a:ln>
            <a:noFill/>
          </a:ln>
        </p:spPr>
        <p:txBody>
          <a:bodyPr anchorCtr="0" anchor="ctr" bIns="196525" lIns="196525" spcFirstLastPara="1" rIns="196525" wrap="square" tIns="196525">
            <a:noAutofit/>
          </a:bodyPr>
          <a:lstStyle/>
          <a:p>
            <a:pPr indent="0" lvl="0" marL="0" rtl="0" algn="l">
              <a:spcBef>
                <a:spcPts val="0"/>
              </a:spcBef>
              <a:spcAft>
                <a:spcPts val="0"/>
              </a:spcAft>
              <a:buNone/>
            </a:pPr>
            <a:r>
              <a:t/>
            </a:r>
            <a:endParaRPr/>
          </a:p>
        </p:txBody>
      </p:sp>
      <p:sp>
        <p:nvSpPr>
          <p:cNvPr id="139" name="Google Shape;139;g6f6623c252_0_16"/>
          <p:cNvSpPr/>
          <p:nvPr/>
        </p:nvSpPr>
        <p:spPr>
          <a:xfrm flipH="1">
            <a:off x="4229632" y="4450085"/>
            <a:ext cx="1334700" cy="2242500"/>
          </a:xfrm>
          <a:prstGeom prst="bentArrow">
            <a:avLst>
              <a:gd fmla="val 25000" name="adj1"/>
              <a:gd fmla="val 25000" name="adj2"/>
              <a:gd fmla="val 25000" name="adj3"/>
              <a:gd fmla="val 43750" name="adj4"/>
            </a:avLst>
          </a:prstGeom>
          <a:gradFill>
            <a:gsLst>
              <a:gs pos="0">
                <a:srgbClr val="073763"/>
              </a:gs>
              <a:gs pos="72000">
                <a:srgbClr val="0097A7"/>
              </a:gs>
              <a:gs pos="100000">
                <a:srgbClr val="0097A7"/>
              </a:gs>
            </a:gsLst>
            <a:lin ang="8100019" scaled="0"/>
          </a:gradFill>
          <a:ln>
            <a:noFill/>
          </a:ln>
        </p:spPr>
        <p:txBody>
          <a:bodyPr anchorCtr="0" anchor="ctr" bIns="196525" lIns="196525" spcFirstLastPara="1" rIns="196525" wrap="square" tIns="196525">
            <a:noAutofit/>
          </a:bodyPr>
          <a:lstStyle/>
          <a:p>
            <a:pPr indent="0" lvl="0" marL="0" rtl="0" algn="l">
              <a:spcBef>
                <a:spcPts val="0"/>
              </a:spcBef>
              <a:spcAft>
                <a:spcPts val="0"/>
              </a:spcAft>
              <a:buNone/>
            </a:pPr>
            <a:r>
              <a:t/>
            </a:r>
            <a:endParaRPr/>
          </a:p>
        </p:txBody>
      </p:sp>
      <p:sp>
        <p:nvSpPr>
          <p:cNvPr id="140" name="Google Shape;140;g6f6623c252_0_16"/>
          <p:cNvSpPr/>
          <p:nvPr/>
        </p:nvSpPr>
        <p:spPr>
          <a:xfrm>
            <a:off x="6315976" y="4450085"/>
            <a:ext cx="1334700" cy="2242500"/>
          </a:xfrm>
          <a:prstGeom prst="bentArrow">
            <a:avLst>
              <a:gd fmla="val 25000" name="adj1"/>
              <a:gd fmla="val 25000" name="adj2"/>
              <a:gd fmla="val 25000" name="adj3"/>
              <a:gd fmla="val 43750" name="adj4"/>
            </a:avLst>
          </a:prstGeom>
          <a:gradFill>
            <a:gsLst>
              <a:gs pos="0">
                <a:srgbClr val="073763"/>
              </a:gs>
              <a:gs pos="72000">
                <a:srgbClr val="0097A7"/>
              </a:gs>
              <a:gs pos="100000">
                <a:srgbClr val="0097A7"/>
              </a:gs>
            </a:gsLst>
            <a:lin ang="8100019" scaled="0"/>
          </a:gradFill>
          <a:ln>
            <a:noFill/>
          </a:ln>
        </p:spPr>
        <p:txBody>
          <a:bodyPr anchorCtr="0" anchor="ctr" bIns="196525" lIns="196525" spcFirstLastPara="1" rIns="196525" wrap="square" tIns="196525">
            <a:noAutofit/>
          </a:bodyPr>
          <a:lstStyle/>
          <a:p>
            <a:pPr indent="0" lvl="0" marL="0" rtl="0" algn="l">
              <a:spcBef>
                <a:spcPts val="0"/>
              </a:spcBef>
              <a:spcAft>
                <a:spcPts val="0"/>
              </a:spcAft>
              <a:buNone/>
            </a:pPr>
            <a:r>
              <a:t/>
            </a:r>
            <a:endParaRPr/>
          </a:p>
        </p:txBody>
      </p:sp>
      <p:sp>
        <p:nvSpPr>
          <p:cNvPr id="141" name="Google Shape;141;g6f6623c252_0_16"/>
          <p:cNvSpPr/>
          <p:nvPr/>
        </p:nvSpPr>
        <p:spPr>
          <a:xfrm>
            <a:off x="5590950" y="4120437"/>
            <a:ext cx="648900" cy="2572200"/>
          </a:xfrm>
          <a:prstGeom prst="upArrow">
            <a:avLst>
              <a:gd fmla="val 50000" name="adj1"/>
              <a:gd fmla="val 50000" name="adj2"/>
            </a:avLst>
          </a:prstGeom>
          <a:gradFill>
            <a:gsLst>
              <a:gs pos="0">
                <a:srgbClr val="073763"/>
              </a:gs>
              <a:gs pos="72000">
                <a:srgbClr val="0097A7"/>
              </a:gs>
              <a:gs pos="100000">
                <a:srgbClr val="0097A7"/>
              </a:gs>
            </a:gsLst>
            <a:lin ang="8100019" scaled="0"/>
          </a:gradFill>
          <a:ln>
            <a:noFill/>
          </a:ln>
        </p:spPr>
        <p:txBody>
          <a:bodyPr anchorCtr="0" anchor="ctr" bIns="196525" lIns="196525" spcFirstLastPara="1" rIns="196525" wrap="square" tIns="196525">
            <a:noAutofit/>
          </a:bodyPr>
          <a:lstStyle/>
          <a:p>
            <a:pPr indent="0" lvl="0" marL="0" rtl="0" algn="l">
              <a:spcBef>
                <a:spcPts val="0"/>
              </a:spcBef>
              <a:spcAft>
                <a:spcPts val="0"/>
              </a:spcAft>
              <a:buNone/>
            </a:pPr>
            <a:r>
              <a:t/>
            </a:r>
            <a:endParaRPr/>
          </a:p>
        </p:txBody>
      </p:sp>
      <p:sp>
        <p:nvSpPr>
          <p:cNvPr id="142" name="Google Shape;142;g6f6623c252_0_16"/>
          <p:cNvSpPr/>
          <p:nvPr/>
        </p:nvSpPr>
        <p:spPr>
          <a:xfrm>
            <a:off x="-100" y="6287100"/>
            <a:ext cx="12192000" cy="570900"/>
          </a:xfrm>
          <a:prstGeom prst="rect">
            <a:avLst/>
          </a:prstGeom>
          <a:solidFill>
            <a:srgbClr val="0097A7"/>
          </a:solidFill>
          <a:ln>
            <a:noFill/>
          </a:ln>
        </p:spPr>
        <p:txBody>
          <a:bodyPr anchorCtr="0" anchor="ctr" bIns="196525" lIns="196525" spcFirstLastPara="1" rIns="196525" wrap="square" tIns="196525">
            <a:noAutofit/>
          </a:bodyPr>
          <a:lstStyle/>
          <a:p>
            <a:pPr indent="0" lvl="0" marL="0" rtl="0" algn="l">
              <a:spcBef>
                <a:spcPts val="0"/>
              </a:spcBef>
              <a:spcAft>
                <a:spcPts val="0"/>
              </a:spcAft>
              <a:buNone/>
            </a:pPr>
            <a:r>
              <a:t/>
            </a:r>
            <a:endParaRPr/>
          </a:p>
        </p:txBody>
      </p:sp>
      <p:sp>
        <p:nvSpPr>
          <p:cNvPr id="143" name="Google Shape;143;g6f6623c252_0_16"/>
          <p:cNvSpPr txBox="1"/>
          <p:nvPr/>
        </p:nvSpPr>
        <p:spPr>
          <a:xfrm>
            <a:off x="3935296" y="6401440"/>
            <a:ext cx="3960000" cy="342600"/>
          </a:xfrm>
          <a:prstGeom prst="rect">
            <a:avLst/>
          </a:prstGeom>
          <a:noFill/>
          <a:ln>
            <a:noFill/>
          </a:ln>
        </p:spPr>
        <p:txBody>
          <a:bodyPr anchorCtr="0" anchor="t" bIns="0" lIns="0" spcFirstLastPara="1" rIns="0" wrap="square" tIns="0">
            <a:noAutofit/>
          </a:bodyPr>
          <a:lstStyle/>
          <a:p>
            <a:pPr indent="0" lvl="0" marL="0" marR="0" rtl="0" algn="ctr">
              <a:lnSpc>
                <a:spcPct val="93450"/>
              </a:lnSpc>
              <a:spcBef>
                <a:spcPts val="0"/>
              </a:spcBef>
              <a:spcAft>
                <a:spcPts val="0"/>
              </a:spcAft>
              <a:buNone/>
            </a:pPr>
            <a:r>
              <a:rPr b="1" lang="es-CR" sz="2600">
                <a:solidFill>
                  <a:srgbClr val="FFFFFF"/>
                </a:solidFill>
                <a:latin typeface="Poppins"/>
                <a:ea typeface="Poppins"/>
                <a:cs typeface="Poppins"/>
                <a:sym typeface="Poppins"/>
              </a:rPr>
              <a:t>¡Nuestros valores!</a:t>
            </a:r>
            <a:endParaRPr b="1" sz="2600">
              <a:solidFill>
                <a:srgbClr val="FFFFFF"/>
              </a:solidFill>
              <a:latin typeface="Poppins"/>
              <a:ea typeface="Poppins"/>
              <a:cs typeface="Poppins"/>
              <a:sym typeface="Poppins"/>
            </a:endParaRPr>
          </a:p>
        </p:txBody>
      </p:sp>
      <p:pic>
        <p:nvPicPr>
          <p:cNvPr id="144" name="Google Shape;144;g6f6623c252_0_16"/>
          <p:cNvPicPr preferRelativeResize="0"/>
          <p:nvPr/>
        </p:nvPicPr>
        <p:blipFill>
          <a:blip r:embed="rId4">
            <a:alphaModFix/>
          </a:blip>
          <a:stretch>
            <a:fillRect/>
          </a:stretch>
        </p:blipFill>
        <p:spPr>
          <a:xfrm flipH="1" rot="10800000">
            <a:off x="0" y="0"/>
            <a:ext cx="980348" cy="15349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Google Shape;546;p25"/>
          <p:cNvSpPr txBox="1"/>
          <p:nvPr/>
        </p:nvSpPr>
        <p:spPr>
          <a:xfrm>
            <a:off x="2173650" y="1538700"/>
            <a:ext cx="7844700" cy="368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s-CR" sz="3600">
                <a:solidFill>
                  <a:srgbClr val="006A65"/>
                </a:solidFill>
                <a:latin typeface="Poppins"/>
                <a:ea typeface="Poppins"/>
                <a:cs typeface="Poppins"/>
                <a:sym typeface="Poppins"/>
              </a:rPr>
              <a:t>INDICADORES SOBRE LOS DERECHOS DE LAS MUJERES, LOS NIÑOS Y LAS NIÑAS CON DISCAPACIDAD.</a:t>
            </a:r>
            <a:endParaRPr b="1" sz="3600">
              <a:solidFill>
                <a:srgbClr val="006A65"/>
              </a:solidFill>
              <a:latin typeface="Poppins"/>
              <a:ea typeface="Poppins"/>
              <a:cs typeface="Poppins"/>
              <a:sym typeface="Poppins"/>
            </a:endParaRPr>
          </a:p>
        </p:txBody>
      </p:sp>
      <p:pic>
        <p:nvPicPr>
          <p:cNvPr id="547" name="Google Shape;547;p25"/>
          <p:cNvPicPr preferRelativeResize="0"/>
          <p:nvPr/>
        </p:nvPicPr>
        <p:blipFill>
          <a:blip r:embed="rId3">
            <a:alphaModFix/>
          </a:blip>
          <a:stretch>
            <a:fillRect/>
          </a:stretch>
        </p:blipFill>
        <p:spPr>
          <a:xfrm flipH="1">
            <a:off x="7895721" y="1"/>
            <a:ext cx="4380079" cy="6858002"/>
          </a:xfrm>
          <a:prstGeom prst="rect">
            <a:avLst/>
          </a:prstGeom>
          <a:noFill/>
          <a:ln>
            <a:noFill/>
          </a:ln>
        </p:spPr>
      </p:pic>
      <p:pic>
        <p:nvPicPr>
          <p:cNvPr id="548" name="Google Shape;548;p25"/>
          <p:cNvPicPr preferRelativeResize="0"/>
          <p:nvPr/>
        </p:nvPicPr>
        <p:blipFill>
          <a:blip r:embed="rId3">
            <a:alphaModFix/>
          </a:blip>
          <a:stretch>
            <a:fillRect/>
          </a:stretch>
        </p:blipFill>
        <p:spPr>
          <a:xfrm flipH="1" rot="10800000">
            <a:off x="-1" y="0"/>
            <a:ext cx="2823049" cy="44201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chemeClr val="lt1"/>
        </a:solidFill>
      </p:bgPr>
    </p:bg>
    <p:spTree>
      <p:nvGrpSpPr>
        <p:cNvPr id="552" name="Shape 552"/>
        <p:cNvGrpSpPr/>
        <p:nvPr/>
      </p:nvGrpSpPr>
      <p:grpSpPr>
        <a:xfrm>
          <a:off x="0" y="0"/>
          <a:ext cx="0" cy="0"/>
          <a:chOff x="0" y="0"/>
          <a:chExt cx="0" cy="0"/>
        </a:xfrm>
      </p:grpSpPr>
      <p:pic>
        <p:nvPicPr>
          <p:cNvPr id="553" name="Google Shape;553;p26"/>
          <p:cNvPicPr preferRelativeResize="0"/>
          <p:nvPr/>
        </p:nvPicPr>
        <p:blipFill>
          <a:blip r:embed="rId3">
            <a:alphaModFix amt="63000"/>
          </a:blip>
          <a:stretch>
            <a:fillRect/>
          </a:stretch>
        </p:blipFill>
        <p:spPr>
          <a:xfrm>
            <a:off x="0" y="-12"/>
            <a:ext cx="4252530" cy="4503419"/>
          </a:xfrm>
          <a:prstGeom prst="rect">
            <a:avLst/>
          </a:prstGeom>
          <a:noFill/>
          <a:ln>
            <a:noFill/>
          </a:ln>
        </p:spPr>
      </p:pic>
      <p:sp>
        <p:nvSpPr>
          <p:cNvPr id="554" name="Google Shape;554;p26"/>
          <p:cNvSpPr txBox="1"/>
          <p:nvPr/>
        </p:nvSpPr>
        <p:spPr>
          <a:xfrm>
            <a:off x="7626600" y="1795096"/>
            <a:ext cx="3648600" cy="913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s-CR" sz="2400">
                <a:solidFill>
                  <a:srgbClr val="006A65"/>
                </a:solidFill>
                <a:latin typeface="Poppins"/>
                <a:ea typeface="Poppins"/>
                <a:cs typeface="Poppins"/>
                <a:sym typeface="Poppins"/>
              </a:rPr>
              <a:t>MUJERES CON DISCAPACIDAD</a:t>
            </a:r>
            <a:endParaRPr b="1" sz="2400">
              <a:solidFill>
                <a:srgbClr val="006A65"/>
              </a:solidFill>
              <a:latin typeface="Poppins"/>
              <a:ea typeface="Poppins"/>
              <a:cs typeface="Poppins"/>
              <a:sym typeface="Poppins"/>
            </a:endParaRPr>
          </a:p>
        </p:txBody>
      </p:sp>
      <p:sp>
        <p:nvSpPr>
          <p:cNvPr id="555" name="Google Shape;555;p26"/>
          <p:cNvSpPr txBox="1"/>
          <p:nvPr/>
        </p:nvSpPr>
        <p:spPr>
          <a:xfrm>
            <a:off x="1246250" y="1984000"/>
            <a:ext cx="3234600" cy="913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s-CR" sz="2400">
                <a:solidFill>
                  <a:srgbClr val="006A65"/>
                </a:solidFill>
                <a:latin typeface="Poppins"/>
                <a:ea typeface="Poppins"/>
                <a:cs typeface="Poppins"/>
                <a:sym typeface="Poppins"/>
              </a:rPr>
              <a:t>MUJERES EN LA DISCAPACIDAD</a:t>
            </a:r>
            <a:endParaRPr b="1" sz="2400">
              <a:solidFill>
                <a:srgbClr val="006A65"/>
              </a:solidFill>
              <a:latin typeface="Poppins"/>
              <a:ea typeface="Poppins"/>
              <a:cs typeface="Poppins"/>
              <a:sym typeface="Poppins"/>
            </a:endParaRPr>
          </a:p>
        </p:txBody>
      </p:sp>
      <p:sp>
        <p:nvSpPr>
          <p:cNvPr id="556" name="Google Shape;556;p26"/>
          <p:cNvSpPr txBox="1"/>
          <p:nvPr/>
        </p:nvSpPr>
        <p:spPr>
          <a:xfrm>
            <a:off x="3264000" y="569224"/>
            <a:ext cx="5664000" cy="1114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s-CR" sz="2400">
                <a:solidFill>
                  <a:srgbClr val="3D85C6"/>
                </a:solidFill>
                <a:latin typeface="Poppins"/>
                <a:ea typeface="Poppins"/>
                <a:cs typeface="Poppins"/>
                <a:sym typeface="Poppins"/>
              </a:rPr>
              <a:t>PERSPECTIVA </a:t>
            </a:r>
            <a:endParaRPr b="1" sz="2400">
              <a:solidFill>
                <a:srgbClr val="3D85C6"/>
              </a:solidFill>
              <a:latin typeface="Poppins"/>
              <a:ea typeface="Poppins"/>
              <a:cs typeface="Poppins"/>
              <a:sym typeface="Poppins"/>
            </a:endParaRPr>
          </a:p>
          <a:p>
            <a:pPr indent="0" lvl="0" marL="0" marR="0" rtl="0" algn="ctr">
              <a:lnSpc>
                <a:spcPct val="100000"/>
              </a:lnSpc>
              <a:spcBef>
                <a:spcPts val="0"/>
              </a:spcBef>
              <a:spcAft>
                <a:spcPts val="0"/>
              </a:spcAft>
              <a:buNone/>
            </a:pPr>
            <a:r>
              <a:rPr b="1" i="0" lang="es-CR" sz="2400">
                <a:solidFill>
                  <a:srgbClr val="3D85C6"/>
                </a:solidFill>
                <a:latin typeface="Poppins"/>
                <a:ea typeface="Poppins"/>
                <a:cs typeface="Poppins"/>
                <a:sym typeface="Poppins"/>
              </a:rPr>
              <a:t>INTERSECCIONAL</a:t>
            </a:r>
            <a:endParaRPr b="1" sz="2400">
              <a:solidFill>
                <a:srgbClr val="3D85C6"/>
              </a:solidFill>
              <a:latin typeface="Poppins"/>
              <a:ea typeface="Poppins"/>
              <a:cs typeface="Poppins"/>
              <a:sym typeface="Poppins"/>
            </a:endParaRPr>
          </a:p>
        </p:txBody>
      </p:sp>
      <p:sp>
        <p:nvSpPr>
          <p:cNvPr id="557" name="Google Shape;557;p26"/>
          <p:cNvSpPr/>
          <p:nvPr/>
        </p:nvSpPr>
        <p:spPr>
          <a:xfrm>
            <a:off x="683601" y="3479000"/>
            <a:ext cx="2702512" cy="257175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EF2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6"/>
          <p:cNvSpPr txBox="1"/>
          <p:nvPr/>
        </p:nvSpPr>
        <p:spPr>
          <a:xfrm>
            <a:off x="3386134" y="3829427"/>
            <a:ext cx="1609800" cy="543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s-CR" sz="2400">
                <a:solidFill>
                  <a:srgbClr val="000000"/>
                </a:solidFill>
                <a:latin typeface="Questrial"/>
                <a:ea typeface="Questrial"/>
                <a:cs typeface="Questrial"/>
                <a:sym typeface="Questrial"/>
              </a:rPr>
              <a:t>Cuido</a:t>
            </a:r>
            <a:endParaRPr b="1" sz="2400">
              <a:latin typeface="Questrial"/>
              <a:ea typeface="Questrial"/>
              <a:cs typeface="Questrial"/>
              <a:sym typeface="Questrial"/>
            </a:endParaRPr>
          </a:p>
        </p:txBody>
      </p:sp>
      <p:sp>
        <p:nvSpPr>
          <p:cNvPr id="559" name="Google Shape;559;p26"/>
          <p:cNvSpPr txBox="1"/>
          <p:nvPr/>
        </p:nvSpPr>
        <p:spPr>
          <a:xfrm>
            <a:off x="3386134" y="4589804"/>
            <a:ext cx="1609800" cy="543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s-CR" sz="2400">
                <a:solidFill>
                  <a:srgbClr val="000000"/>
                </a:solidFill>
                <a:latin typeface="Questrial"/>
                <a:ea typeface="Questrial"/>
                <a:cs typeface="Questrial"/>
                <a:sym typeface="Questrial"/>
              </a:rPr>
              <a:t>Hogar</a:t>
            </a:r>
            <a:endParaRPr b="1" sz="2400">
              <a:latin typeface="Questrial"/>
              <a:ea typeface="Questrial"/>
              <a:cs typeface="Questrial"/>
              <a:sym typeface="Questrial"/>
            </a:endParaRPr>
          </a:p>
        </p:txBody>
      </p:sp>
      <p:sp>
        <p:nvSpPr>
          <p:cNvPr id="560" name="Google Shape;560;p26"/>
          <p:cNvSpPr txBox="1"/>
          <p:nvPr/>
        </p:nvSpPr>
        <p:spPr>
          <a:xfrm>
            <a:off x="3386134" y="5433891"/>
            <a:ext cx="1609800" cy="543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s-CR" sz="2400">
                <a:solidFill>
                  <a:srgbClr val="000000"/>
                </a:solidFill>
                <a:latin typeface="Questrial"/>
                <a:ea typeface="Questrial"/>
                <a:cs typeface="Questrial"/>
                <a:sym typeface="Questrial"/>
              </a:rPr>
              <a:t>Familia</a:t>
            </a:r>
            <a:endParaRPr b="1" sz="2400">
              <a:latin typeface="Questrial"/>
              <a:ea typeface="Questrial"/>
              <a:cs typeface="Questrial"/>
              <a:sym typeface="Questrial"/>
            </a:endParaRPr>
          </a:p>
        </p:txBody>
      </p:sp>
      <p:sp>
        <p:nvSpPr>
          <p:cNvPr id="561" name="Google Shape;561;p26"/>
          <p:cNvSpPr txBox="1"/>
          <p:nvPr/>
        </p:nvSpPr>
        <p:spPr>
          <a:xfrm>
            <a:off x="1050113" y="4369039"/>
            <a:ext cx="1969500" cy="791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s-CR" sz="2000">
                <a:solidFill>
                  <a:srgbClr val="006A65"/>
                </a:solidFill>
                <a:latin typeface="Open Sans"/>
                <a:ea typeface="Open Sans"/>
                <a:cs typeface="Open Sans"/>
                <a:sym typeface="Open Sans"/>
              </a:rPr>
              <a:t>ESFERA </a:t>
            </a:r>
            <a:endParaRPr b="1" sz="2000">
              <a:solidFill>
                <a:srgbClr val="006A65"/>
              </a:solidFill>
            </a:endParaRPr>
          </a:p>
          <a:p>
            <a:pPr indent="0" lvl="0" marL="0" marR="0" rtl="0" algn="ctr">
              <a:lnSpc>
                <a:spcPct val="115000"/>
              </a:lnSpc>
              <a:spcBef>
                <a:spcPts val="0"/>
              </a:spcBef>
              <a:spcAft>
                <a:spcPts val="0"/>
              </a:spcAft>
              <a:buNone/>
            </a:pPr>
            <a:r>
              <a:rPr b="1" i="0" lang="es-CR" sz="2000">
                <a:solidFill>
                  <a:srgbClr val="006A65"/>
                </a:solidFill>
                <a:latin typeface="Open Sans"/>
                <a:ea typeface="Open Sans"/>
                <a:cs typeface="Open Sans"/>
                <a:sym typeface="Open Sans"/>
              </a:rPr>
              <a:t>PRIVADA</a:t>
            </a:r>
            <a:endParaRPr b="1" sz="2000">
              <a:solidFill>
                <a:srgbClr val="006A65"/>
              </a:solidFill>
            </a:endParaRPr>
          </a:p>
        </p:txBody>
      </p:sp>
      <p:cxnSp>
        <p:nvCxnSpPr>
          <p:cNvPr id="562" name="Google Shape;562;p26"/>
          <p:cNvCxnSpPr/>
          <p:nvPr/>
        </p:nvCxnSpPr>
        <p:spPr>
          <a:xfrm flipH="1" rot="10800000">
            <a:off x="2786075" y="4101038"/>
            <a:ext cx="791100" cy="210300"/>
          </a:xfrm>
          <a:prstGeom prst="straightConnector1">
            <a:avLst/>
          </a:prstGeom>
          <a:noFill/>
          <a:ln cap="flat" cmpd="sng" w="28575">
            <a:solidFill>
              <a:srgbClr val="006A65"/>
            </a:solidFill>
            <a:prstDash val="solid"/>
            <a:round/>
            <a:headEnd len="med" w="med" type="none"/>
            <a:tailEnd len="med" w="med" type="triangle"/>
          </a:ln>
        </p:spPr>
      </p:cxnSp>
      <p:cxnSp>
        <p:nvCxnSpPr>
          <p:cNvPr id="563" name="Google Shape;563;p26"/>
          <p:cNvCxnSpPr/>
          <p:nvPr/>
        </p:nvCxnSpPr>
        <p:spPr>
          <a:xfrm>
            <a:off x="2830399" y="4813169"/>
            <a:ext cx="857100" cy="96300"/>
          </a:xfrm>
          <a:prstGeom prst="straightConnector1">
            <a:avLst/>
          </a:prstGeom>
          <a:noFill/>
          <a:ln cap="flat" cmpd="sng" w="28575">
            <a:solidFill>
              <a:srgbClr val="006A65"/>
            </a:solidFill>
            <a:prstDash val="solid"/>
            <a:round/>
            <a:headEnd len="med" w="med" type="none"/>
            <a:tailEnd len="med" w="med" type="triangle"/>
          </a:ln>
        </p:spPr>
      </p:cxnSp>
      <p:cxnSp>
        <p:nvCxnSpPr>
          <p:cNvPr id="564" name="Google Shape;564;p26"/>
          <p:cNvCxnSpPr/>
          <p:nvPr/>
        </p:nvCxnSpPr>
        <p:spPr>
          <a:xfrm>
            <a:off x="2720124" y="5394888"/>
            <a:ext cx="857100" cy="96300"/>
          </a:xfrm>
          <a:prstGeom prst="straightConnector1">
            <a:avLst/>
          </a:prstGeom>
          <a:noFill/>
          <a:ln cap="flat" cmpd="sng" w="28575">
            <a:solidFill>
              <a:srgbClr val="006A65"/>
            </a:solidFill>
            <a:prstDash val="solid"/>
            <a:round/>
            <a:headEnd len="med" w="med" type="none"/>
            <a:tailEnd len="med" w="med" type="triangle"/>
          </a:ln>
        </p:spPr>
      </p:cxnSp>
      <p:sp>
        <p:nvSpPr>
          <p:cNvPr id="565" name="Google Shape;565;p26"/>
          <p:cNvSpPr/>
          <p:nvPr/>
        </p:nvSpPr>
        <p:spPr>
          <a:xfrm>
            <a:off x="6358676" y="3479000"/>
            <a:ext cx="2702512" cy="257175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EF2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6"/>
          <p:cNvSpPr txBox="1"/>
          <p:nvPr/>
        </p:nvSpPr>
        <p:spPr>
          <a:xfrm>
            <a:off x="9362570" y="3923088"/>
            <a:ext cx="2544600" cy="5430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1" lang="es-CR" sz="2400">
                <a:latin typeface="Questrial"/>
                <a:ea typeface="Questrial"/>
                <a:cs typeface="Questrial"/>
                <a:sym typeface="Questrial"/>
              </a:rPr>
              <a:t>Heterogeneidad</a:t>
            </a:r>
            <a:endParaRPr b="1" sz="2400">
              <a:latin typeface="Questrial"/>
              <a:ea typeface="Questrial"/>
              <a:cs typeface="Questrial"/>
              <a:sym typeface="Questrial"/>
            </a:endParaRPr>
          </a:p>
        </p:txBody>
      </p:sp>
      <p:sp>
        <p:nvSpPr>
          <p:cNvPr id="567" name="Google Shape;567;p26"/>
          <p:cNvSpPr txBox="1"/>
          <p:nvPr/>
        </p:nvSpPr>
        <p:spPr>
          <a:xfrm>
            <a:off x="9392346" y="4678475"/>
            <a:ext cx="2264400" cy="5430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1" lang="es-CR" sz="2400">
                <a:latin typeface="Questrial"/>
                <a:ea typeface="Questrial"/>
                <a:cs typeface="Questrial"/>
                <a:sym typeface="Questrial"/>
              </a:rPr>
              <a:t>Multiplicidad</a:t>
            </a:r>
            <a:endParaRPr b="1" sz="2400">
              <a:latin typeface="Questrial"/>
              <a:ea typeface="Questrial"/>
              <a:cs typeface="Questrial"/>
              <a:sym typeface="Questrial"/>
            </a:endParaRPr>
          </a:p>
        </p:txBody>
      </p:sp>
      <p:sp>
        <p:nvSpPr>
          <p:cNvPr id="568" name="Google Shape;568;p26"/>
          <p:cNvSpPr txBox="1"/>
          <p:nvPr/>
        </p:nvSpPr>
        <p:spPr>
          <a:xfrm>
            <a:off x="9400596" y="5433879"/>
            <a:ext cx="1609800" cy="5430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1" lang="es-CR" sz="2400">
                <a:latin typeface="Questrial"/>
                <a:ea typeface="Questrial"/>
                <a:cs typeface="Questrial"/>
                <a:sym typeface="Questrial"/>
              </a:rPr>
              <a:t>Diversidad</a:t>
            </a:r>
            <a:endParaRPr b="1" sz="2400">
              <a:latin typeface="Questrial"/>
              <a:ea typeface="Questrial"/>
              <a:cs typeface="Questrial"/>
              <a:sym typeface="Questrial"/>
            </a:endParaRPr>
          </a:p>
        </p:txBody>
      </p:sp>
      <p:sp>
        <p:nvSpPr>
          <p:cNvPr id="569" name="Google Shape;569;p26"/>
          <p:cNvSpPr txBox="1"/>
          <p:nvPr/>
        </p:nvSpPr>
        <p:spPr>
          <a:xfrm>
            <a:off x="6725188" y="4542888"/>
            <a:ext cx="1969500" cy="4440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None/>
            </a:pPr>
            <a:r>
              <a:rPr b="1" lang="es-CR" sz="2000">
                <a:solidFill>
                  <a:srgbClr val="006A65"/>
                </a:solidFill>
                <a:latin typeface="Open Sans"/>
                <a:ea typeface="Open Sans"/>
                <a:cs typeface="Open Sans"/>
                <a:sym typeface="Open Sans"/>
              </a:rPr>
              <a:t>IDENTIDAD</a:t>
            </a:r>
            <a:endParaRPr b="1" sz="2000">
              <a:solidFill>
                <a:srgbClr val="006A65"/>
              </a:solidFill>
            </a:endParaRPr>
          </a:p>
        </p:txBody>
      </p:sp>
      <p:cxnSp>
        <p:nvCxnSpPr>
          <p:cNvPr id="570" name="Google Shape;570;p26"/>
          <p:cNvCxnSpPr/>
          <p:nvPr/>
        </p:nvCxnSpPr>
        <p:spPr>
          <a:xfrm flipH="1" rot="10800000">
            <a:off x="8461150" y="4101038"/>
            <a:ext cx="791100" cy="210300"/>
          </a:xfrm>
          <a:prstGeom prst="straightConnector1">
            <a:avLst/>
          </a:prstGeom>
          <a:noFill/>
          <a:ln cap="flat" cmpd="sng" w="28575">
            <a:solidFill>
              <a:srgbClr val="006A65"/>
            </a:solidFill>
            <a:prstDash val="solid"/>
            <a:round/>
            <a:headEnd len="med" w="med" type="none"/>
            <a:tailEnd len="med" w="med" type="triangle"/>
          </a:ln>
        </p:spPr>
      </p:cxnSp>
      <p:cxnSp>
        <p:nvCxnSpPr>
          <p:cNvPr id="571" name="Google Shape;571;p26"/>
          <p:cNvCxnSpPr/>
          <p:nvPr/>
        </p:nvCxnSpPr>
        <p:spPr>
          <a:xfrm>
            <a:off x="8505474" y="4813169"/>
            <a:ext cx="857100" cy="96300"/>
          </a:xfrm>
          <a:prstGeom prst="straightConnector1">
            <a:avLst/>
          </a:prstGeom>
          <a:noFill/>
          <a:ln cap="flat" cmpd="sng" w="28575">
            <a:solidFill>
              <a:srgbClr val="006A65"/>
            </a:solidFill>
            <a:prstDash val="solid"/>
            <a:round/>
            <a:headEnd len="med" w="med" type="none"/>
            <a:tailEnd len="med" w="med" type="triangle"/>
          </a:ln>
        </p:spPr>
      </p:cxnSp>
      <p:cxnSp>
        <p:nvCxnSpPr>
          <p:cNvPr id="572" name="Google Shape;572;p26"/>
          <p:cNvCxnSpPr>
            <a:endCxn id="568" idx="1"/>
          </p:cNvCxnSpPr>
          <p:nvPr/>
        </p:nvCxnSpPr>
        <p:spPr>
          <a:xfrm>
            <a:off x="8395296" y="5394879"/>
            <a:ext cx="1005300" cy="310500"/>
          </a:xfrm>
          <a:prstGeom prst="straightConnector1">
            <a:avLst/>
          </a:prstGeom>
          <a:noFill/>
          <a:ln cap="flat" cmpd="sng" w="28575">
            <a:solidFill>
              <a:srgbClr val="006A65"/>
            </a:solidFill>
            <a:prstDash val="solid"/>
            <a:round/>
            <a:headEnd len="med" w="med"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6" name="Shape 576"/>
        <p:cNvGrpSpPr/>
        <p:nvPr/>
      </p:nvGrpSpPr>
      <p:grpSpPr>
        <a:xfrm>
          <a:off x="0" y="0"/>
          <a:ext cx="0" cy="0"/>
          <a:chOff x="0" y="0"/>
          <a:chExt cx="0" cy="0"/>
        </a:xfrm>
      </p:grpSpPr>
      <p:pic>
        <p:nvPicPr>
          <p:cNvPr id="577" name="Google Shape;577;p27"/>
          <p:cNvPicPr preferRelativeResize="0"/>
          <p:nvPr/>
        </p:nvPicPr>
        <p:blipFill rotWithShape="1">
          <a:blip r:embed="rId3">
            <a:alphaModFix amt="18000"/>
          </a:blip>
          <a:srcRect b="0" l="20489" r="0" t="0"/>
          <a:stretch/>
        </p:blipFill>
        <p:spPr>
          <a:xfrm rot="10800000">
            <a:off x="7042801" y="0"/>
            <a:ext cx="5149195" cy="6858005"/>
          </a:xfrm>
          <a:prstGeom prst="rect">
            <a:avLst/>
          </a:prstGeom>
          <a:noFill/>
          <a:ln>
            <a:noFill/>
          </a:ln>
        </p:spPr>
      </p:pic>
      <p:pic>
        <p:nvPicPr>
          <p:cNvPr id="578" name="Google Shape;578;p27"/>
          <p:cNvPicPr preferRelativeResize="0"/>
          <p:nvPr/>
        </p:nvPicPr>
        <p:blipFill>
          <a:blip r:embed="rId4">
            <a:alphaModFix/>
          </a:blip>
          <a:stretch>
            <a:fillRect/>
          </a:stretch>
        </p:blipFill>
        <p:spPr>
          <a:xfrm flipH="1">
            <a:off x="10562502" y="4306649"/>
            <a:ext cx="1629498" cy="2551350"/>
          </a:xfrm>
          <a:prstGeom prst="rect">
            <a:avLst/>
          </a:prstGeom>
          <a:noFill/>
          <a:ln>
            <a:noFill/>
          </a:ln>
        </p:spPr>
      </p:pic>
      <p:sp>
        <p:nvSpPr>
          <p:cNvPr id="579" name="Google Shape;579;p27"/>
          <p:cNvSpPr txBox="1"/>
          <p:nvPr/>
        </p:nvSpPr>
        <p:spPr>
          <a:xfrm>
            <a:off x="1056000" y="772439"/>
            <a:ext cx="10080000" cy="744900"/>
          </a:xfrm>
          <a:prstGeom prst="rect">
            <a:avLst/>
          </a:prstGeom>
          <a:noFill/>
          <a:ln>
            <a:noFill/>
          </a:ln>
        </p:spPr>
        <p:txBody>
          <a:bodyPr anchorCtr="0" anchor="t" bIns="0" lIns="0" spcFirstLastPara="1" rIns="0" wrap="square" tIns="0">
            <a:spAutoFit/>
          </a:bodyPr>
          <a:lstStyle/>
          <a:p>
            <a:pPr indent="0" lvl="0" marL="0" marR="0" rtl="0" algn="ctr">
              <a:lnSpc>
                <a:spcPct val="129997"/>
              </a:lnSpc>
              <a:spcBef>
                <a:spcPts val="0"/>
              </a:spcBef>
              <a:spcAft>
                <a:spcPts val="0"/>
              </a:spcAft>
              <a:buNone/>
            </a:pPr>
            <a:r>
              <a:rPr b="1" lang="es-CR" sz="4667">
                <a:solidFill>
                  <a:srgbClr val="073763"/>
                </a:solidFill>
                <a:latin typeface="Poppins"/>
                <a:ea typeface="Poppins"/>
                <a:cs typeface="Poppins"/>
                <a:sym typeface="Poppins"/>
              </a:rPr>
              <a:t>Niños y niñas con discapacidad</a:t>
            </a:r>
            <a:endParaRPr>
              <a:solidFill>
                <a:srgbClr val="073763"/>
              </a:solidFill>
              <a:latin typeface="Poppins"/>
              <a:ea typeface="Poppins"/>
              <a:cs typeface="Poppins"/>
              <a:sym typeface="Poppins"/>
            </a:endParaRPr>
          </a:p>
        </p:txBody>
      </p:sp>
      <p:sp>
        <p:nvSpPr>
          <p:cNvPr id="580" name="Google Shape;580;p27"/>
          <p:cNvSpPr txBox="1"/>
          <p:nvPr/>
        </p:nvSpPr>
        <p:spPr>
          <a:xfrm>
            <a:off x="1978175" y="4846137"/>
            <a:ext cx="2963700" cy="7410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s-CR" sz="2000">
                <a:latin typeface="Open Sans"/>
                <a:ea typeface="Open Sans"/>
                <a:cs typeface="Open Sans"/>
                <a:sym typeface="Open Sans"/>
              </a:rPr>
              <a:t>Interpretación a partir de la edad y madurez</a:t>
            </a:r>
            <a:endParaRPr b="1"/>
          </a:p>
        </p:txBody>
      </p:sp>
      <p:sp>
        <p:nvSpPr>
          <p:cNvPr id="581" name="Google Shape;581;p27"/>
          <p:cNvSpPr txBox="1"/>
          <p:nvPr/>
        </p:nvSpPr>
        <p:spPr>
          <a:xfrm>
            <a:off x="7521124" y="2649049"/>
            <a:ext cx="2963700" cy="3561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s-CR" sz="2000">
                <a:latin typeface="Open Sans"/>
                <a:ea typeface="Open Sans"/>
                <a:cs typeface="Open Sans"/>
                <a:sym typeface="Open Sans"/>
              </a:rPr>
              <a:t>Derechos y libertades</a:t>
            </a:r>
            <a:endParaRPr b="1"/>
          </a:p>
        </p:txBody>
      </p:sp>
      <p:sp>
        <p:nvSpPr>
          <p:cNvPr id="582" name="Google Shape;582;p27"/>
          <p:cNvSpPr txBox="1"/>
          <p:nvPr/>
        </p:nvSpPr>
        <p:spPr>
          <a:xfrm>
            <a:off x="1978175" y="2649050"/>
            <a:ext cx="2963700" cy="7410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s-CR" sz="2000">
                <a:latin typeface="Open Sans"/>
                <a:ea typeface="Open Sans"/>
                <a:cs typeface="Open Sans"/>
                <a:sym typeface="Open Sans"/>
              </a:rPr>
              <a:t>Transversalidad desde el contexto de la niñez</a:t>
            </a:r>
            <a:endParaRPr b="1"/>
          </a:p>
        </p:txBody>
      </p:sp>
      <p:sp>
        <p:nvSpPr>
          <p:cNvPr id="583" name="Google Shape;583;p27"/>
          <p:cNvSpPr txBox="1"/>
          <p:nvPr/>
        </p:nvSpPr>
        <p:spPr>
          <a:xfrm>
            <a:off x="7620024" y="4554914"/>
            <a:ext cx="2963700" cy="1125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s-CR" sz="2000">
                <a:latin typeface="Open Sans"/>
                <a:ea typeface="Open Sans"/>
                <a:cs typeface="Open Sans"/>
                <a:sym typeface="Open Sans"/>
              </a:rPr>
              <a:t>Grupo excluido de legislaciones adecuadas en su especificidad</a:t>
            </a:r>
            <a:endParaRPr b="1"/>
          </a:p>
        </p:txBody>
      </p:sp>
      <p:pic>
        <p:nvPicPr>
          <p:cNvPr id="584" name="Google Shape;584;p27"/>
          <p:cNvPicPr preferRelativeResize="0"/>
          <p:nvPr/>
        </p:nvPicPr>
        <p:blipFill rotWithShape="1">
          <a:blip r:embed="rId5">
            <a:alphaModFix/>
          </a:blip>
          <a:srcRect b="0" l="0" r="0" t="0"/>
          <a:stretch/>
        </p:blipFill>
        <p:spPr>
          <a:xfrm>
            <a:off x="873725" y="5023938"/>
            <a:ext cx="738171" cy="574326"/>
          </a:xfrm>
          <a:prstGeom prst="rect">
            <a:avLst/>
          </a:prstGeom>
          <a:noFill/>
          <a:ln>
            <a:noFill/>
          </a:ln>
        </p:spPr>
      </p:pic>
      <p:pic>
        <p:nvPicPr>
          <p:cNvPr id="585" name="Google Shape;585;p27"/>
          <p:cNvPicPr preferRelativeResize="0"/>
          <p:nvPr/>
        </p:nvPicPr>
        <p:blipFill rotWithShape="1">
          <a:blip r:embed="rId6">
            <a:alphaModFix/>
          </a:blip>
          <a:srcRect b="0" l="0" r="0" t="0"/>
          <a:stretch/>
        </p:blipFill>
        <p:spPr>
          <a:xfrm>
            <a:off x="917191" y="2607600"/>
            <a:ext cx="651238" cy="740042"/>
          </a:xfrm>
          <a:prstGeom prst="rect">
            <a:avLst/>
          </a:prstGeom>
          <a:noFill/>
          <a:ln>
            <a:noFill/>
          </a:ln>
        </p:spPr>
      </p:pic>
      <p:pic>
        <p:nvPicPr>
          <p:cNvPr id="586" name="Google Shape;586;p27"/>
          <p:cNvPicPr preferRelativeResize="0"/>
          <p:nvPr/>
        </p:nvPicPr>
        <p:blipFill rotWithShape="1">
          <a:blip r:embed="rId7">
            <a:alphaModFix/>
          </a:blip>
          <a:srcRect b="0" l="0" r="0" t="0"/>
          <a:stretch/>
        </p:blipFill>
        <p:spPr>
          <a:xfrm>
            <a:off x="6640107" y="2649050"/>
            <a:ext cx="589622" cy="789043"/>
          </a:xfrm>
          <a:prstGeom prst="rect">
            <a:avLst/>
          </a:prstGeom>
          <a:noFill/>
          <a:ln>
            <a:noFill/>
          </a:ln>
        </p:spPr>
      </p:pic>
      <p:pic>
        <p:nvPicPr>
          <p:cNvPr id="587" name="Google Shape;587;p27"/>
          <p:cNvPicPr preferRelativeResize="0"/>
          <p:nvPr/>
        </p:nvPicPr>
        <p:blipFill rotWithShape="1">
          <a:blip r:embed="rId8">
            <a:alphaModFix/>
          </a:blip>
          <a:srcRect b="0" l="0" r="0" t="0"/>
          <a:stretch/>
        </p:blipFill>
        <p:spPr>
          <a:xfrm>
            <a:off x="6451338" y="4885227"/>
            <a:ext cx="967162" cy="98364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Google Shape;592;p28"/>
          <p:cNvSpPr/>
          <p:nvPr/>
        </p:nvSpPr>
        <p:spPr>
          <a:xfrm>
            <a:off x="3133104" y="-449529"/>
            <a:ext cx="2603400" cy="7416900"/>
          </a:xfrm>
          <a:prstGeom prst="rect">
            <a:avLst/>
          </a:prstGeom>
          <a:solidFill>
            <a:srgbClr val="69AD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3" name="Google Shape;593;p28"/>
          <p:cNvPicPr preferRelativeResize="0"/>
          <p:nvPr/>
        </p:nvPicPr>
        <p:blipFill rotWithShape="1">
          <a:blip r:embed="rId3">
            <a:alphaModFix/>
          </a:blip>
          <a:srcRect b="2712" l="0" r="0" t="2713"/>
          <a:stretch/>
        </p:blipFill>
        <p:spPr>
          <a:xfrm>
            <a:off x="1247098" y="337771"/>
            <a:ext cx="6375539" cy="6029543"/>
          </a:xfrm>
          <a:prstGeom prst="rect">
            <a:avLst/>
          </a:prstGeom>
          <a:noFill/>
          <a:ln>
            <a:noFill/>
          </a:ln>
        </p:spPr>
      </p:pic>
      <p:sp>
        <p:nvSpPr>
          <p:cNvPr id="594" name="Google Shape;594;p28"/>
          <p:cNvSpPr txBox="1"/>
          <p:nvPr/>
        </p:nvSpPr>
        <p:spPr>
          <a:xfrm>
            <a:off x="7741215" y="1856509"/>
            <a:ext cx="4320701" cy="3001847"/>
          </a:xfrm>
          <a:prstGeom prst="rect">
            <a:avLst/>
          </a:prstGeom>
          <a:noFill/>
          <a:ln>
            <a:noFill/>
          </a:ln>
        </p:spPr>
        <p:txBody>
          <a:bodyPr anchorCtr="0" anchor="t" bIns="0" lIns="0" spcFirstLastPara="1" rIns="0" wrap="square" tIns="0">
            <a:spAutoFit/>
          </a:bodyPr>
          <a:lstStyle/>
          <a:p>
            <a:pPr indent="0" lvl="0" marL="0" marR="0" rtl="0" algn="ctr">
              <a:lnSpc>
                <a:spcPct val="149981"/>
              </a:lnSpc>
              <a:spcBef>
                <a:spcPts val="0"/>
              </a:spcBef>
              <a:spcAft>
                <a:spcPts val="0"/>
              </a:spcAft>
              <a:buNone/>
            </a:pPr>
            <a:r>
              <a:rPr lang="es-CR" sz="5334">
                <a:solidFill>
                  <a:srgbClr val="073763"/>
                </a:solidFill>
                <a:latin typeface="Poppins Black"/>
                <a:ea typeface="Poppins Black"/>
                <a:cs typeface="Poppins Black"/>
                <a:sym typeface="Poppins Black"/>
              </a:rPr>
              <a:t>DESCARGUE EL LIBRO </a:t>
            </a:r>
            <a:endParaRPr>
              <a:solidFill>
                <a:srgbClr val="073763"/>
              </a:solidFill>
              <a:latin typeface="Poppins"/>
              <a:ea typeface="Poppins"/>
              <a:cs typeface="Poppins"/>
              <a:sym typeface="Poppins"/>
            </a:endParaRPr>
          </a:p>
          <a:p>
            <a:pPr indent="0" lvl="0" marL="0" marR="0" rtl="0" algn="ctr">
              <a:lnSpc>
                <a:spcPct val="149981"/>
              </a:lnSpc>
              <a:spcBef>
                <a:spcPts val="0"/>
              </a:spcBef>
              <a:spcAft>
                <a:spcPts val="0"/>
              </a:spcAft>
              <a:buNone/>
            </a:pPr>
            <a:r>
              <a:rPr lang="es-CR" sz="5334">
                <a:solidFill>
                  <a:srgbClr val="073763"/>
                </a:solidFill>
                <a:latin typeface="Poppins Black"/>
                <a:ea typeface="Poppins Black"/>
                <a:cs typeface="Poppins Black"/>
                <a:sym typeface="Poppins Black"/>
              </a:rPr>
              <a:t>EN PDF</a:t>
            </a:r>
            <a:endParaRPr>
              <a:solidFill>
                <a:srgbClr val="073763"/>
              </a:solidFill>
              <a:latin typeface="Poppins"/>
              <a:ea typeface="Poppins"/>
              <a:cs typeface="Poppins"/>
              <a:sym typeface="Poppi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8" name="Shape 598"/>
        <p:cNvGrpSpPr/>
        <p:nvPr/>
      </p:nvGrpSpPr>
      <p:grpSpPr>
        <a:xfrm>
          <a:off x="0" y="0"/>
          <a:ext cx="0" cy="0"/>
          <a:chOff x="0" y="0"/>
          <a:chExt cx="0" cy="0"/>
        </a:xfrm>
      </p:grpSpPr>
      <p:pic>
        <p:nvPicPr>
          <p:cNvPr id="599" name="Google Shape;599;p30"/>
          <p:cNvPicPr preferRelativeResize="0"/>
          <p:nvPr/>
        </p:nvPicPr>
        <p:blipFill rotWithShape="1">
          <a:blip r:embed="rId3">
            <a:alphaModFix/>
          </a:blip>
          <a:srcRect b="0" l="0" r="0" t="0"/>
          <a:stretch/>
        </p:blipFill>
        <p:spPr>
          <a:xfrm>
            <a:off x="-9" y="5009934"/>
            <a:ext cx="12320368" cy="1848055"/>
          </a:xfrm>
          <a:prstGeom prst="rect">
            <a:avLst/>
          </a:prstGeom>
          <a:noFill/>
          <a:ln>
            <a:noFill/>
          </a:ln>
        </p:spPr>
      </p:pic>
      <p:pic>
        <p:nvPicPr>
          <p:cNvPr id="600" name="Google Shape;600;p30"/>
          <p:cNvPicPr preferRelativeResize="0"/>
          <p:nvPr/>
        </p:nvPicPr>
        <p:blipFill>
          <a:blip r:embed="rId4">
            <a:alphaModFix amt="63000"/>
          </a:blip>
          <a:stretch>
            <a:fillRect/>
          </a:stretch>
        </p:blipFill>
        <p:spPr>
          <a:xfrm>
            <a:off x="0" y="0"/>
            <a:ext cx="4252530" cy="4503419"/>
          </a:xfrm>
          <a:prstGeom prst="rect">
            <a:avLst/>
          </a:prstGeom>
          <a:noFill/>
          <a:ln>
            <a:noFill/>
          </a:ln>
        </p:spPr>
      </p:pic>
      <p:pic>
        <p:nvPicPr>
          <p:cNvPr id="601" name="Google Shape;601;p30"/>
          <p:cNvPicPr preferRelativeResize="0"/>
          <p:nvPr/>
        </p:nvPicPr>
        <p:blipFill rotWithShape="1">
          <a:blip r:embed="rId5">
            <a:alphaModFix/>
          </a:blip>
          <a:srcRect b="0" l="0" r="0" t="0"/>
          <a:stretch/>
        </p:blipFill>
        <p:spPr>
          <a:xfrm>
            <a:off x="1094664" y="1148679"/>
            <a:ext cx="10002675" cy="39510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605" name="Shape 605"/>
        <p:cNvGrpSpPr/>
        <p:nvPr/>
      </p:nvGrpSpPr>
      <p:grpSpPr>
        <a:xfrm>
          <a:off x="0" y="0"/>
          <a:ext cx="0" cy="0"/>
          <a:chOff x="0" y="0"/>
          <a:chExt cx="0" cy="0"/>
        </a:xfrm>
      </p:grpSpPr>
      <p:pic>
        <p:nvPicPr>
          <p:cNvPr id="606" name="Google Shape;606;g6f5a1f66f6_1_51"/>
          <p:cNvPicPr preferRelativeResize="0"/>
          <p:nvPr/>
        </p:nvPicPr>
        <p:blipFill>
          <a:blip r:embed="rId3">
            <a:alphaModFix amt="63000"/>
          </a:blip>
          <a:stretch>
            <a:fillRect/>
          </a:stretch>
        </p:blipFill>
        <p:spPr>
          <a:xfrm>
            <a:off x="0" y="0"/>
            <a:ext cx="2763167" cy="2926199"/>
          </a:xfrm>
          <a:prstGeom prst="rect">
            <a:avLst/>
          </a:prstGeom>
          <a:noFill/>
          <a:ln>
            <a:noFill/>
          </a:ln>
        </p:spPr>
      </p:pic>
      <p:pic>
        <p:nvPicPr>
          <p:cNvPr id="607" name="Google Shape;607;g6f5a1f66f6_1_51"/>
          <p:cNvPicPr preferRelativeResize="0"/>
          <p:nvPr/>
        </p:nvPicPr>
        <p:blipFill rotWithShape="1">
          <a:blip r:embed="rId3">
            <a:alphaModFix amt="18000"/>
          </a:blip>
          <a:srcRect b="0" l="20489" r="0" t="0"/>
          <a:stretch/>
        </p:blipFill>
        <p:spPr>
          <a:xfrm rot="10800000">
            <a:off x="8512649" y="1957647"/>
            <a:ext cx="3679351" cy="4900353"/>
          </a:xfrm>
          <a:prstGeom prst="rect">
            <a:avLst/>
          </a:prstGeom>
          <a:noFill/>
          <a:ln>
            <a:noFill/>
          </a:ln>
        </p:spPr>
      </p:pic>
      <p:pic>
        <p:nvPicPr>
          <p:cNvPr id="608" name="Google Shape;608;g6f5a1f66f6_1_51"/>
          <p:cNvPicPr preferRelativeResize="0"/>
          <p:nvPr/>
        </p:nvPicPr>
        <p:blipFill>
          <a:blip r:embed="rId4">
            <a:alphaModFix/>
          </a:blip>
          <a:stretch>
            <a:fillRect/>
          </a:stretch>
        </p:blipFill>
        <p:spPr>
          <a:xfrm flipH="1">
            <a:off x="10562502" y="4306649"/>
            <a:ext cx="1629498" cy="2551350"/>
          </a:xfrm>
          <a:prstGeom prst="rect">
            <a:avLst/>
          </a:prstGeom>
          <a:noFill/>
          <a:ln>
            <a:noFill/>
          </a:ln>
        </p:spPr>
      </p:pic>
      <p:sp>
        <p:nvSpPr>
          <p:cNvPr id="609" name="Google Shape;609;g6f5a1f66f6_1_51"/>
          <p:cNvSpPr txBox="1"/>
          <p:nvPr>
            <p:ph type="ctrTitle"/>
          </p:nvPr>
        </p:nvSpPr>
        <p:spPr>
          <a:xfrm>
            <a:off x="1122592" y="555801"/>
            <a:ext cx="9966900" cy="292620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chemeClr val="dk1"/>
              </a:buClr>
              <a:buSzPts val="4800"/>
              <a:buFont typeface="Corbel"/>
              <a:buNone/>
            </a:pPr>
            <a:r>
              <a:rPr lang="es-CR" sz="4800">
                <a:solidFill>
                  <a:srgbClr val="006A65"/>
                </a:solidFill>
              </a:rPr>
              <a:t>FORMULACIÓN DE INDICADORES E ÍNDICES SOBRE LOS DERECHOS DE LAS PERSONAS CON DISCAPACIDAD</a:t>
            </a:r>
            <a:endParaRPr>
              <a:solidFill>
                <a:srgbClr val="006A65"/>
              </a:solidFill>
            </a:endParaRPr>
          </a:p>
        </p:txBody>
      </p:sp>
      <p:sp>
        <p:nvSpPr>
          <p:cNvPr id="610" name="Google Shape;610;g6f5a1f66f6_1_51"/>
          <p:cNvSpPr txBox="1"/>
          <p:nvPr>
            <p:ph idx="1" type="subTitle"/>
          </p:nvPr>
        </p:nvSpPr>
        <p:spPr>
          <a:xfrm>
            <a:off x="1722118" y="3477809"/>
            <a:ext cx="8767800" cy="1388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120"/>
              <a:buNone/>
            </a:pPr>
            <a:r>
              <a:t/>
            </a:r>
            <a:endParaRPr b="1" sz="2400">
              <a:solidFill>
                <a:srgbClr val="737373"/>
              </a:solidFill>
            </a:endParaRPr>
          </a:p>
          <a:p>
            <a:pPr indent="0" lvl="0" marL="0" rtl="0" algn="ctr">
              <a:lnSpc>
                <a:spcPct val="90000"/>
              </a:lnSpc>
              <a:spcBef>
                <a:spcPts val="1400"/>
              </a:spcBef>
              <a:spcAft>
                <a:spcPts val="0"/>
              </a:spcAft>
              <a:buSzPts val="1120"/>
              <a:buNone/>
            </a:pPr>
            <a:r>
              <a:rPr b="1" lang="es-CR" sz="2400">
                <a:solidFill>
                  <a:srgbClr val="737373"/>
                </a:solidFill>
              </a:rPr>
              <a:t>Observatorio del Desarrollo </a:t>
            </a:r>
            <a:endParaRPr b="1" sz="2400">
              <a:solidFill>
                <a:srgbClr val="737373"/>
              </a:solidFill>
            </a:endParaRPr>
          </a:p>
          <a:p>
            <a:pPr indent="0" lvl="0" marL="0" rtl="0" algn="ctr">
              <a:lnSpc>
                <a:spcPct val="90000"/>
              </a:lnSpc>
              <a:spcBef>
                <a:spcPts val="1400"/>
              </a:spcBef>
              <a:spcAft>
                <a:spcPts val="0"/>
              </a:spcAft>
              <a:buSzPts val="1120"/>
              <a:buNone/>
            </a:pPr>
            <a:r>
              <a:rPr b="1" lang="es-CR" sz="2400">
                <a:solidFill>
                  <a:srgbClr val="737373"/>
                </a:solidFill>
              </a:rPr>
              <a:t>Universidad de Costa Rica</a:t>
            </a:r>
            <a:endParaRPr b="1" sz="2400">
              <a:solidFill>
                <a:srgbClr val="737373"/>
              </a:solidFill>
            </a:endParaRPr>
          </a:p>
        </p:txBody>
      </p:sp>
      <p:pic>
        <p:nvPicPr>
          <p:cNvPr id="611" name="Google Shape;611;g6f5a1f66f6_1_51"/>
          <p:cNvPicPr preferRelativeResize="0"/>
          <p:nvPr/>
        </p:nvPicPr>
        <p:blipFill rotWithShape="1">
          <a:blip r:embed="rId5">
            <a:alphaModFix/>
          </a:blip>
          <a:srcRect b="0" l="0" r="0" t="0"/>
          <a:stretch/>
        </p:blipFill>
        <p:spPr>
          <a:xfrm>
            <a:off x="1700350" y="5354667"/>
            <a:ext cx="2551935" cy="912008"/>
          </a:xfrm>
          <a:prstGeom prst="rect">
            <a:avLst/>
          </a:prstGeom>
          <a:noFill/>
          <a:ln>
            <a:noFill/>
          </a:ln>
        </p:spPr>
      </p:pic>
      <p:pic>
        <p:nvPicPr>
          <p:cNvPr descr="logo_odd.png" id="612" name="Google Shape;612;g6f5a1f66f6_1_51"/>
          <p:cNvPicPr preferRelativeResize="0"/>
          <p:nvPr/>
        </p:nvPicPr>
        <p:blipFill rotWithShape="1">
          <a:blip r:embed="rId6">
            <a:alphaModFix/>
          </a:blip>
          <a:srcRect b="0" l="0" r="0" t="0"/>
          <a:stretch/>
        </p:blipFill>
        <p:spPr>
          <a:xfrm>
            <a:off x="5203966" y="5354672"/>
            <a:ext cx="2155328" cy="912008"/>
          </a:xfrm>
          <a:prstGeom prst="rect">
            <a:avLst/>
          </a:prstGeom>
          <a:noFill/>
          <a:ln>
            <a:noFill/>
          </a:ln>
        </p:spPr>
      </p:pic>
      <p:pic>
        <p:nvPicPr>
          <p:cNvPr id="613" name="Google Shape;613;g6f5a1f66f6_1_51"/>
          <p:cNvPicPr preferRelativeResize="0"/>
          <p:nvPr/>
        </p:nvPicPr>
        <p:blipFill rotWithShape="1">
          <a:blip r:embed="rId7">
            <a:alphaModFix/>
          </a:blip>
          <a:srcRect b="0" l="0" r="0" t="0"/>
          <a:stretch/>
        </p:blipFill>
        <p:spPr>
          <a:xfrm>
            <a:off x="8311012" y="5167738"/>
            <a:ext cx="1757638" cy="1285875"/>
          </a:xfrm>
          <a:prstGeom prst="rect">
            <a:avLst/>
          </a:prstGeom>
          <a:noFill/>
          <a:ln>
            <a:noFill/>
          </a:ln>
        </p:spPr>
      </p:pic>
      <p:pic>
        <p:nvPicPr>
          <p:cNvPr id="614" name="Google Shape;614;g6f5a1f66f6_1_51"/>
          <p:cNvPicPr preferRelativeResize="0"/>
          <p:nvPr/>
        </p:nvPicPr>
        <p:blipFill>
          <a:blip r:embed="rId4">
            <a:alphaModFix/>
          </a:blip>
          <a:stretch>
            <a:fillRect/>
          </a:stretch>
        </p:blipFill>
        <p:spPr>
          <a:xfrm flipH="1" rot="10800000">
            <a:off x="0" y="21073"/>
            <a:ext cx="1824601" cy="28568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id="150" name="Google Shape;150;g6f5d7eee1c_0_32"/>
          <p:cNvPicPr preferRelativeResize="0"/>
          <p:nvPr/>
        </p:nvPicPr>
        <p:blipFill>
          <a:blip r:embed="rId3">
            <a:alphaModFix amt="63000"/>
          </a:blip>
          <a:stretch>
            <a:fillRect/>
          </a:stretch>
        </p:blipFill>
        <p:spPr>
          <a:xfrm>
            <a:off x="0" y="0"/>
            <a:ext cx="2428495" cy="2571796"/>
          </a:xfrm>
          <a:prstGeom prst="rect">
            <a:avLst/>
          </a:prstGeom>
          <a:noFill/>
          <a:ln>
            <a:noFill/>
          </a:ln>
        </p:spPr>
      </p:pic>
      <p:sp>
        <p:nvSpPr>
          <p:cNvPr id="151" name="Google Shape;151;g6f5d7eee1c_0_32"/>
          <p:cNvSpPr txBox="1"/>
          <p:nvPr/>
        </p:nvSpPr>
        <p:spPr>
          <a:xfrm>
            <a:off x="1443500" y="2142725"/>
            <a:ext cx="1877100" cy="505200"/>
          </a:xfrm>
          <a:prstGeom prst="rect">
            <a:avLst/>
          </a:prstGeom>
          <a:noFill/>
          <a:ln>
            <a:noFill/>
          </a:ln>
        </p:spPr>
        <p:txBody>
          <a:bodyPr anchorCtr="0" anchor="t" bIns="0" lIns="0" spcFirstLastPara="1" rIns="0" wrap="square" tIns="0">
            <a:noAutofit/>
          </a:bodyPr>
          <a:lstStyle/>
          <a:p>
            <a:pPr indent="0" lvl="0" marL="457200" marR="0" rtl="0" algn="r">
              <a:lnSpc>
                <a:spcPct val="93450"/>
              </a:lnSpc>
              <a:spcBef>
                <a:spcPts val="0"/>
              </a:spcBef>
              <a:spcAft>
                <a:spcPts val="0"/>
              </a:spcAft>
              <a:buNone/>
            </a:pPr>
            <a:r>
              <a:rPr b="1" lang="es-CR" sz="3000">
                <a:solidFill>
                  <a:srgbClr val="055450"/>
                </a:solidFill>
                <a:latin typeface="Roboto"/>
                <a:ea typeface="Roboto"/>
                <a:cs typeface="Roboto"/>
                <a:sym typeface="Roboto"/>
              </a:rPr>
              <a:t>1997</a:t>
            </a:r>
            <a:endParaRPr sz="3000">
              <a:solidFill>
                <a:srgbClr val="055450"/>
              </a:solidFill>
              <a:latin typeface="Roboto"/>
              <a:ea typeface="Roboto"/>
              <a:cs typeface="Roboto"/>
              <a:sym typeface="Roboto"/>
            </a:endParaRPr>
          </a:p>
        </p:txBody>
      </p:sp>
      <p:sp>
        <p:nvSpPr>
          <p:cNvPr id="152" name="Google Shape;152;g6f5d7eee1c_0_32"/>
          <p:cNvSpPr txBox="1"/>
          <p:nvPr/>
        </p:nvSpPr>
        <p:spPr>
          <a:xfrm>
            <a:off x="162150" y="3910225"/>
            <a:ext cx="3403200" cy="1406100"/>
          </a:xfrm>
          <a:prstGeom prst="rect">
            <a:avLst/>
          </a:prstGeom>
          <a:noFill/>
          <a:ln>
            <a:noFill/>
          </a:ln>
        </p:spPr>
        <p:txBody>
          <a:bodyPr anchorCtr="0" anchor="t" bIns="0" lIns="0" spcFirstLastPara="1" rIns="0" wrap="square" tIns="0">
            <a:noAutofit/>
          </a:bodyPr>
          <a:lstStyle/>
          <a:p>
            <a:pPr indent="0" lvl="0" marL="0" marR="0" rtl="0" algn="r">
              <a:lnSpc>
                <a:spcPct val="93450"/>
              </a:lnSpc>
              <a:spcBef>
                <a:spcPts val="0"/>
              </a:spcBef>
              <a:spcAft>
                <a:spcPts val="0"/>
              </a:spcAft>
              <a:buNone/>
            </a:pPr>
            <a:r>
              <a:rPr b="1" lang="es-CR" sz="3000">
                <a:solidFill>
                  <a:srgbClr val="055450"/>
                </a:solidFill>
                <a:latin typeface="Roboto"/>
                <a:ea typeface="Roboto"/>
                <a:cs typeface="Roboto"/>
                <a:sym typeface="Roboto"/>
              </a:rPr>
              <a:t>Trabajo inter y multidisciplinario</a:t>
            </a:r>
            <a:endParaRPr sz="3000">
              <a:solidFill>
                <a:srgbClr val="055450"/>
              </a:solidFill>
              <a:latin typeface="Roboto"/>
              <a:ea typeface="Roboto"/>
              <a:cs typeface="Roboto"/>
              <a:sym typeface="Roboto"/>
            </a:endParaRPr>
          </a:p>
        </p:txBody>
      </p:sp>
      <p:sp>
        <p:nvSpPr>
          <p:cNvPr id="153" name="Google Shape;153;g6f5d7eee1c_0_32"/>
          <p:cNvSpPr txBox="1"/>
          <p:nvPr/>
        </p:nvSpPr>
        <p:spPr>
          <a:xfrm>
            <a:off x="3756450" y="3910225"/>
            <a:ext cx="7955700" cy="2095200"/>
          </a:xfrm>
          <a:prstGeom prst="rect">
            <a:avLst/>
          </a:prstGeom>
          <a:noFill/>
          <a:ln>
            <a:noFill/>
          </a:ln>
        </p:spPr>
        <p:txBody>
          <a:bodyPr anchorCtr="0" anchor="t" bIns="91425" lIns="91425" spcFirstLastPara="1" rIns="91425" wrap="square" tIns="91425">
            <a:noAutofit/>
          </a:bodyPr>
          <a:lstStyle/>
          <a:p>
            <a:pPr indent="-419100" lvl="0" marL="457200" rtl="0" algn="just">
              <a:spcBef>
                <a:spcPts val="0"/>
              </a:spcBef>
              <a:spcAft>
                <a:spcPts val="0"/>
              </a:spcAft>
              <a:buClr>
                <a:srgbClr val="033E3B"/>
              </a:buClr>
              <a:buSzPts val="3000"/>
              <a:buFont typeface="Muli"/>
              <a:buChar char="●"/>
            </a:pPr>
            <a:r>
              <a:rPr lang="es-CR" sz="3000">
                <a:solidFill>
                  <a:srgbClr val="033E3B"/>
                </a:solidFill>
                <a:latin typeface="Questrial"/>
                <a:ea typeface="Questrial"/>
                <a:cs typeface="Questrial"/>
                <a:sym typeface="Questrial"/>
              </a:rPr>
              <a:t>Para suministrar</a:t>
            </a:r>
            <a:r>
              <a:rPr lang="es-CR" sz="3000">
                <a:solidFill>
                  <a:srgbClr val="033E3B"/>
                </a:solidFill>
                <a:latin typeface="Questrial"/>
                <a:ea typeface="Questrial"/>
                <a:cs typeface="Questrial"/>
                <a:sym typeface="Questrial"/>
              </a:rPr>
              <a:t> información en forma de </a:t>
            </a:r>
            <a:r>
              <a:rPr b="1" lang="es-CR" sz="3000">
                <a:solidFill>
                  <a:srgbClr val="033E3B"/>
                </a:solidFill>
                <a:latin typeface="Questrial"/>
                <a:ea typeface="Questrial"/>
                <a:cs typeface="Questrial"/>
                <a:sym typeface="Questrial"/>
              </a:rPr>
              <a:t>indicadores e índices.</a:t>
            </a:r>
            <a:r>
              <a:rPr lang="es-CR" sz="3000">
                <a:solidFill>
                  <a:srgbClr val="033E3B"/>
                </a:solidFill>
                <a:latin typeface="Questrial"/>
                <a:ea typeface="Questrial"/>
                <a:cs typeface="Questrial"/>
                <a:sym typeface="Questrial"/>
              </a:rPr>
              <a:t> </a:t>
            </a:r>
            <a:endParaRPr sz="3000">
              <a:solidFill>
                <a:srgbClr val="033E3B"/>
              </a:solidFill>
              <a:latin typeface="Questrial"/>
              <a:ea typeface="Questrial"/>
              <a:cs typeface="Questrial"/>
              <a:sym typeface="Questrial"/>
            </a:endParaRPr>
          </a:p>
        </p:txBody>
      </p:sp>
      <p:pic>
        <p:nvPicPr>
          <p:cNvPr id="154" name="Google Shape;154;g6f5d7eee1c_0_32"/>
          <p:cNvPicPr preferRelativeResize="0"/>
          <p:nvPr/>
        </p:nvPicPr>
        <p:blipFill>
          <a:blip r:embed="rId4">
            <a:alphaModFix/>
          </a:blip>
          <a:stretch>
            <a:fillRect/>
          </a:stretch>
        </p:blipFill>
        <p:spPr>
          <a:xfrm>
            <a:off x="10304550" y="172736"/>
            <a:ext cx="1658099" cy="505175"/>
          </a:xfrm>
          <a:prstGeom prst="rect">
            <a:avLst/>
          </a:prstGeom>
          <a:noFill/>
          <a:ln>
            <a:noFill/>
          </a:ln>
        </p:spPr>
      </p:pic>
      <p:sp>
        <p:nvSpPr>
          <p:cNvPr id="155" name="Google Shape;155;g6f5d7eee1c_0_32"/>
          <p:cNvSpPr txBox="1"/>
          <p:nvPr/>
        </p:nvSpPr>
        <p:spPr>
          <a:xfrm>
            <a:off x="3565353" y="731513"/>
            <a:ext cx="5061300" cy="64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s-CR" sz="4800" u="none" cap="none" strike="noStrike">
                <a:solidFill>
                  <a:srgbClr val="033E3B"/>
                </a:solidFill>
                <a:latin typeface="Poppins"/>
                <a:ea typeface="Poppins"/>
                <a:cs typeface="Poppins"/>
                <a:sym typeface="Poppins"/>
              </a:rPr>
              <a:t>Antecedentes</a:t>
            </a:r>
            <a:endParaRPr b="1" i="0" sz="4800" u="none" cap="none" strike="noStrike">
              <a:solidFill>
                <a:srgbClr val="033E3B"/>
              </a:solidFill>
              <a:latin typeface="Poppins"/>
              <a:ea typeface="Poppins"/>
              <a:cs typeface="Poppins"/>
              <a:sym typeface="Poppins"/>
            </a:endParaRPr>
          </a:p>
        </p:txBody>
      </p:sp>
      <p:sp>
        <p:nvSpPr>
          <p:cNvPr id="156" name="Google Shape;156;g6f5d7eee1c_0_32"/>
          <p:cNvSpPr txBox="1"/>
          <p:nvPr/>
        </p:nvSpPr>
        <p:spPr>
          <a:xfrm>
            <a:off x="3756450" y="2023875"/>
            <a:ext cx="8079600" cy="1533300"/>
          </a:xfrm>
          <a:prstGeom prst="rect">
            <a:avLst/>
          </a:prstGeom>
          <a:noFill/>
          <a:ln>
            <a:noFill/>
          </a:ln>
        </p:spPr>
        <p:txBody>
          <a:bodyPr anchorCtr="0" anchor="t" bIns="91425" lIns="91425" spcFirstLastPara="1" rIns="91425" wrap="square" tIns="91425">
            <a:noAutofit/>
          </a:bodyPr>
          <a:lstStyle/>
          <a:p>
            <a:pPr indent="-406400" lvl="0" marL="457200" rtl="0" algn="just">
              <a:spcBef>
                <a:spcPts val="0"/>
              </a:spcBef>
              <a:spcAft>
                <a:spcPts val="0"/>
              </a:spcAft>
              <a:buClr>
                <a:srgbClr val="033E3B"/>
              </a:buClr>
              <a:buSzPts val="2800"/>
              <a:buFont typeface="Questrial"/>
              <a:buChar char="●"/>
            </a:pPr>
            <a:r>
              <a:rPr lang="es-CR" sz="2800">
                <a:solidFill>
                  <a:srgbClr val="033E3B"/>
                </a:solidFill>
                <a:latin typeface="Questrial"/>
                <a:ea typeface="Questrial"/>
                <a:cs typeface="Questrial"/>
                <a:sym typeface="Questrial"/>
              </a:rPr>
              <a:t>P</a:t>
            </a:r>
            <a:r>
              <a:rPr lang="es-CR" sz="2800">
                <a:solidFill>
                  <a:srgbClr val="033E3B"/>
                </a:solidFill>
                <a:latin typeface="Questrial"/>
                <a:ea typeface="Questrial"/>
                <a:cs typeface="Questrial"/>
                <a:sym typeface="Questrial"/>
              </a:rPr>
              <a:t>rimer Observatorio del país, unidad de apoyo a la investigación pionera en el desarrollo.</a:t>
            </a:r>
            <a:endParaRPr sz="2800">
              <a:solidFill>
                <a:srgbClr val="033E3B"/>
              </a:solidFill>
              <a:latin typeface="Questrial"/>
              <a:ea typeface="Questrial"/>
              <a:cs typeface="Questrial"/>
              <a:sym typeface="Questrial"/>
            </a:endParaRPr>
          </a:p>
        </p:txBody>
      </p:sp>
      <p:pic>
        <p:nvPicPr>
          <p:cNvPr id="157" name="Google Shape;157;g6f5d7eee1c_0_32"/>
          <p:cNvPicPr preferRelativeResize="0"/>
          <p:nvPr/>
        </p:nvPicPr>
        <p:blipFill>
          <a:blip r:embed="rId5">
            <a:alphaModFix/>
          </a:blip>
          <a:stretch>
            <a:fillRect/>
          </a:stretch>
        </p:blipFill>
        <p:spPr>
          <a:xfrm>
            <a:off x="9361725" y="5859300"/>
            <a:ext cx="2421016" cy="646200"/>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pic>
        <p:nvPicPr>
          <p:cNvPr id="163" name="Google Shape;163;g6f5d7eee1c_0_86"/>
          <p:cNvPicPr preferRelativeResize="0"/>
          <p:nvPr/>
        </p:nvPicPr>
        <p:blipFill rotWithShape="1">
          <a:blip r:embed="rId3">
            <a:alphaModFix amt="18000"/>
          </a:blip>
          <a:srcRect b="0" l="20489" r="0" t="0"/>
          <a:stretch/>
        </p:blipFill>
        <p:spPr>
          <a:xfrm rot="10800000">
            <a:off x="7042801" y="0"/>
            <a:ext cx="5149195" cy="6858005"/>
          </a:xfrm>
          <a:prstGeom prst="rect">
            <a:avLst/>
          </a:prstGeom>
          <a:noFill/>
          <a:ln>
            <a:noFill/>
          </a:ln>
        </p:spPr>
      </p:pic>
      <p:pic>
        <p:nvPicPr>
          <p:cNvPr id="164" name="Google Shape;164;g6f5d7eee1c_0_86"/>
          <p:cNvPicPr preferRelativeResize="0"/>
          <p:nvPr/>
        </p:nvPicPr>
        <p:blipFill>
          <a:blip r:embed="rId4">
            <a:alphaModFix/>
          </a:blip>
          <a:stretch>
            <a:fillRect/>
          </a:stretch>
        </p:blipFill>
        <p:spPr>
          <a:xfrm flipH="1">
            <a:off x="10316194" y="3921000"/>
            <a:ext cx="1875806" cy="2937001"/>
          </a:xfrm>
          <a:prstGeom prst="rect">
            <a:avLst/>
          </a:prstGeom>
          <a:noFill/>
          <a:ln>
            <a:noFill/>
          </a:ln>
        </p:spPr>
      </p:pic>
      <p:sp>
        <p:nvSpPr>
          <p:cNvPr id="165" name="Google Shape;165;g6f5d7eee1c_0_86"/>
          <p:cNvSpPr/>
          <p:nvPr/>
        </p:nvSpPr>
        <p:spPr>
          <a:xfrm>
            <a:off x="0" y="0"/>
            <a:ext cx="12192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g6f5d7eee1c_0_86"/>
          <p:cNvSpPr txBox="1"/>
          <p:nvPr/>
        </p:nvSpPr>
        <p:spPr>
          <a:xfrm>
            <a:off x="3035712" y="548688"/>
            <a:ext cx="6120600" cy="64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CR" sz="3600">
                <a:solidFill>
                  <a:srgbClr val="033E3B"/>
                </a:solidFill>
                <a:latin typeface="Poppins"/>
                <a:ea typeface="Poppins"/>
                <a:cs typeface="Poppins"/>
                <a:sym typeface="Poppins"/>
              </a:rPr>
              <a:t>Áreas de especialización</a:t>
            </a:r>
            <a:endParaRPr b="1" i="0" sz="3600" u="none" cap="none" strike="noStrike">
              <a:solidFill>
                <a:srgbClr val="033E3B"/>
              </a:solidFill>
              <a:latin typeface="Poppins"/>
              <a:ea typeface="Poppins"/>
              <a:cs typeface="Poppins"/>
              <a:sym typeface="Poppins"/>
            </a:endParaRPr>
          </a:p>
        </p:txBody>
      </p:sp>
      <p:sp>
        <p:nvSpPr>
          <p:cNvPr id="167" name="Google Shape;167;g6f5d7eee1c_0_86"/>
          <p:cNvSpPr/>
          <p:nvPr/>
        </p:nvSpPr>
        <p:spPr>
          <a:xfrm flipH="1">
            <a:off x="2471187" y="3233147"/>
            <a:ext cx="1502698" cy="687843"/>
          </a:xfrm>
          <a:custGeom>
            <a:rect b="b" l="l" r="r" t="t"/>
            <a:pathLst>
              <a:path extrusionOk="0" h="292" w="1370">
                <a:moveTo>
                  <a:pt x="0" y="0"/>
                </a:moveTo>
                <a:lnTo>
                  <a:pt x="1370" y="0"/>
                </a:lnTo>
                <a:lnTo>
                  <a:pt x="1370" y="292"/>
                </a:lnTo>
              </a:path>
            </a:pathLst>
          </a:custGeom>
          <a:noFill/>
          <a:ln cap="flat" cmpd="sng" w="34925">
            <a:solidFill>
              <a:srgbClr val="006A65"/>
            </a:solidFill>
            <a:prstDash val="solid"/>
            <a:miter lim="800000"/>
            <a:headEnd len="med" w="med" type="none"/>
            <a:tailEnd len="med" w="med" type="none"/>
          </a:ln>
        </p:spPr>
        <p:txBody>
          <a:bodyPr anchorCtr="0" anchor="t" bIns="60950" lIns="121875" spcFirstLastPara="1" rIns="121875" wrap="square" tIns="609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sp>
        <p:nvSpPr>
          <p:cNvPr id="168" name="Google Shape;168;g6f5d7eee1c_0_86"/>
          <p:cNvSpPr/>
          <p:nvPr/>
        </p:nvSpPr>
        <p:spPr>
          <a:xfrm>
            <a:off x="5283623" y="1553800"/>
            <a:ext cx="938700" cy="884700"/>
          </a:xfrm>
          <a:prstGeom prst="ellipse">
            <a:avLst/>
          </a:prstGeom>
          <a:solidFill>
            <a:srgbClr val="033E3B"/>
          </a:solidFill>
          <a:ln>
            <a:noFill/>
          </a:ln>
        </p:spPr>
        <p:txBody>
          <a:bodyPr anchorCtr="0" anchor="ctr" bIns="60950" lIns="121875" spcFirstLastPara="1" rIns="121875" wrap="square" tIns="60950">
            <a:noAutofit/>
          </a:bodyPr>
          <a:lstStyle/>
          <a:p>
            <a:pPr indent="0" lvl="0" marL="0" marR="0" rtl="0" algn="ctr">
              <a:spcBef>
                <a:spcPts val="0"/>
              </a:spcBef>
              <a:spcAft>
                <a:spcPts val="0"/>
              </a:spcAft>
              <a:buNone/>
            </a:pPr>
            <a:r>
              <a:t/>
            </a:r>
            <a:endParaRPr sz="900">
              <a:solidFill>
                <a:srgbClr val="000000"/>
              </a:solidFill>
              <a:latin typeface="Source Sans Pro Light"/>
              <a:ea typeface="Source Sans Pro Light"/>
              <a:cs typeface="Source Sans Pro Light"/>
              <a:sym typeface="Source Sans Pro Light"/>
            </a:endParaRPr>
          </a:p>
        </p:txBody>
      </p:sp>
      <p:sp>
        <p:nvSpPr>
          <p:cNvPr id="169" name="Google Shape;169;g6f5d7eee1c_0_86"/>
          <p:cNvSpPr/>
          <p:nvPr/>
        </p:nvSpPr>
        <p:spPr>
          <a:xfrm>
            <a:off x="5558088" y="1743563"/>
            <a:ext cx="389772" cy="505170"/>
          </a:xfrm>
          <a:custGeom>
            <a:rect b="b" l="l" r="r" t="t"/>
            <a:pathLst>
              <a:path extrusionOk="0" h="21600" w="2160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rgbClr val="FFFFFF"/>
          </a:solidFill>
          <a:ln>
            <a:noFill/>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999">
              <a:solidFill>
                <a:srgbClr val="FFFFFF"/>
              </a:solidFill>
              <a:latin typeface="Gill Sans"/>
              <a:ea typeface="Gill Sans"/>
              <a:cs typeface="Gill Sans"/>
              <a:sym typeface="Gill Sans"/>
            </a:endParaRPr>
          </a:p>
        </p:txBody>
      </p:sp>
      <p:sp>
        <p:nvSpPr>
          <p:cNvPr id="170" name="Google Shape;170;g6f5d7eee1c_0_86"/>
          <p:cNvSpPr txBox="1"/>
          <p:nvPr/>
        </p:nvSpPr>
        <p:spPr>
          <a:xfrm>
            <a:off x="4126225" y="2750550"/>
            <a:ext cx="3253500" cy="309600"/>
          </a:xfrm>
          <a:prstGeom prst="rect">
            <a:avLst/>
          </a:prstGeom>
          <a:noFill/>
          <a:ln>
            <a:noFill/>
          </a:ln>
        </p:spPr>
        <p:txBody>
          <a:bodyPr anchorCtr="0" anchor="t" bIns="0" lIns="0" spcFirstLastPara="1" rIns="0" wrap="square" tIns="0">
            <a:noAutofit/>
          </a:bodyPr>
          <a:lstStyle/>
          <a:p>
            <a:pPr indent="0" lvl="0" marL="0" marR="0" rtl="0" algn="ctr">
              <a:lnSpc>
                <a:spcPct val="93450"/>
              </a:lnSpc>
              <a:spcBef>
                <a:spcPts val="0"/>
              </a:spcBef>
              <a:spcAft>
                <a:spcPts val="0"/>
              </a:spcAft>
              <a:buNone/>
            </a:pPr>
            <a:r>
              <a:rPr b="1" lang="es-CR" sz="3000">
                <a:solidFill>
                  <a:srgbClr val="055450"/>
                </a:solidFill>
                <a:latin typeface="Questrial"/>
                <a:ea typeface="Questrial"/>
                <a:cs typeface="Questrial"/>
                <a:sym typeface="Questrial"/>
              </a:rPr>
              <a:t>Índices y Métricas</a:t>
            </a:r>
            <a:endParaRPr sz="3000">
              <a:solidFill>
                <a:srgbClr val="055450"/>
              </a:solidFill>
              <a:latin typeface="Questrial"/>
              <a:ea typeface="Questrial"/>
              <a:cs typeface="Questrial"/>
              <a:sym typeface="Questrial"/>
            </a:endParaRPr>
          </a:p>
        </p:txBody>
      </p:sp>
      <p:sp>
        <p:nvSpPr>
          <p:cNvPr id="171" name="Google Shape;171;g6f5d7eee1c_0_86"/>
          <p:cNvSpPr txBox="1"/>
          <p:nvPr/>
        </p:nvSpPr>
        <p:spPr>
          <a:xfrm>
            <a:off x="765075" y="4547725"/>
            <a:ext cx="3208800" cy="784500"/>
          </a:xfrm>
          <a:prstGeom prst="rect">
            <a:avLst/>
          </a:prstGeom>
          <a:noFill/>
          <a:ln>
            <a:noFill/>
          </a:ln>
        </p:spPr>
        <p:txBody>
          <a:bodyPr anchorCtr="0" anchor="t" bIns="0" lIns="0" spcFirstLastPara="1" rIns="0" wrap="square" tIns="0">
            <a:noAutofit/>
          </a:bodyPr>
          <a:lstStyle/>
          <a:p>
            <a:pPr indent="0" lvl="0" marL="0" marR="0" rtl="0" algn="ctr">
              <a:lnSpc>
                <a:spcPct val="93450"/>
              </a:lnSpc>
              <a:spcBef>
                <a:spcPts val="0"/>
              </a:spcBef>
              <a:spcAft>
                <a:spcPts val="0"/>
              </a:spcAft>
              <a:buNone/>
            </a:pPr>
            <a:r>
              <a:rPr b="1" lang="es-CR" sz="3000">
                <a:solidFill>
                  <a:srgbClr val="055450"/>
                </a:solidFill>
                <a:latin typeface="Questrial"/>
                <a:ea typeface="Questrial"/>
                <a:cs typeface="Questrial"/>
                <a:sym typeface="Questrial"/>
              </a:rPr>
              <a:t>Ambiente y Sostenibilidad</a:t>
            </a:r>
            <a:endParaRPr sz="3000">
              <a:solidFill>
                <a:srgbClr val="055450"/>
              </a:solidFill>
              <a:latin typeface="Questrial"/>
              <a:ea typeface="Questrial"/>
              <a:cs typeface="Questrial"/>
              <a:sym typeface="Questrial"/>
            </a:endParaRPr>
          </a:p>
        </p:txBody>
      </p:sp>
      <p:sp>
        <p:nvSpPr>
          <p:cNvPr id="172" name="Google Shape;172;g6f5d7eee1c_0_86"/>
          <p:cNvSpPr/>
          <p:nvPr/>
        </p:nvSpPr>
        <p:spPr>
          <a:xfrm>
            <a:off x="7455866" y="3233147"/>
            <a:ext cx="1502698" cy="687843"/>
          </a:xfrm>
          <a:custGeom>
            <a:rect b="b" l="l" r="r" t="t"/>
            <a:pathLst>
              <a:path extrusionOk="0" h="292" w="1370">
                <a:moveTo>
                  <a:pt x="0" y="0"/>
                </a:moveTo>
                <a:lnTo>
                  <a:pt x="1370" y="0"/>
                </a:lnTo>
                <a:lnTo>
                  <a:pt x="1370" y="292"/>
                </a:lnTo>
              </a:path>
            </a:pathLst>
          </a:custGeom>
          <a:noFill/>
          <a:ln cap="flat" cmpd="sng" w="34925">
            <a:solidFill>
              <a:srgbClr val="006A65"/>
            </a:solidFill>
            <a:prstDash val="solid"/>
            <a:miter lim="800000"/>
            <a:headEnd len="med" w="med" type="none"/>
            <a:tailEnd len="med" w="med" type="none"/>
          </a:ln>
        </p:spPr>
        <p:txBody>
          <a:bodyPr anchorCtr="0" anchor="t" bIns="60950" lIns="121875" spcFirstLastPara="1" rIns="121875" wrap="square" tIns="60950">
            <a:noAutofit/>
          </a:bodyPr>
          <a:lstStyle/>
          <a:p>
            <a:pPr indent="0" lvl="0" marL="0" marR="0" rtl="0" algn="l">
              <a:spcBef>
                <a:spcPts val="0"/>
              </a:spcBef>
              <a:spcAft>
                <a:spcPts val="0"/>
              </a:spcAft>
              <a:buNone/>
            </a:pPr>
            <a:r>
              <a:t/>
            </a:r>
            <a:endParaRPr sz="900">
              <a:solidFill>
                <a:srgbClr val="000000"/>
              </a:solidFill>
              <a:latin typeface="Calibri"/>
              <a:ea typeface="Calibri"/>
              <a:cs typeface="Calibri"/>
              <a:sym typeface="Calibri"/>
            </a:endParaRPr>
          </a:p>
        </p:txBody>
      </p:sp>
      <p:sp>
        <p:nvSpPr>
          <p:cNvPr id="173" name="Google Shape;173;g6f5d7eee1c_0_86"/>
          <p:cNvSpPr txBox="1"/>
          <p:nvPr/>
        </p:nvSpPr>
        <p:spPr>
          <a:xfrm>
            <a:off x="6477000" y="4442575"/>
            <a:ext cx="4914900" cy="994800"/>
          </a:xfrm>
          <a:prstGeom prst="rect">
            <a:avLst/>
          </a:prstGeom>
          <a:noFill/>
          <a:ln>
            <a:noFill/>
          </a:ln>
        </p:spPr>
        <p:txBody>
          <a:bodyPr anchorCtr="0" anchor="t" bIns="0" lIns="0" spcFirstLastPara="1" rIns="0" wrap="square" tIns="0">
            <a:noAutofit/>
          </a:bodyPr>
          <a:lstStyle/>
          <a:p>
            <a:pPr indent="0" lvl="0" marL="0" marR="0" rtl="0" algn="ctr">
              <a:lnSpc>
                <a:spcPct val="93450"/>
              </a:lnSpc>
              <a:spcBef>
                <a:spcPts val="0"/>
              </a:spcBef>
              <a:spcAft>
                <a:spcPts val="0"/>
              </a:spcAft>
              <a:buNone/>
            </a:pPr>
            <a:r>
              <a:rPr b="1" lang="es-CR" sz="3000">
                <a:solidFill>
                  <a:srgbClr val="055450"/>
                </a:solidFill>
                <a:latin typeface="Questrial"/>
                <a:ea typeface="Questrial"/>
                <a:cs typeface="Questrial"/>
                <a:sym typeface="Questrial"/>
              </a:rPr>
              <a:t>Desarrollo para el bienestar y calidad de vida</a:t>
            </a:r>
            <a:endParaRPr sz="3000">
              <a:solidFill>
                <a:srgbClr val="055450"/>
              </a:solidFill>
              <a:latin typeface="Questrial"/>
              <a:ea typeface="Questrial"/>
              <a:cs typeface="Questrial"/>
              <a:sym typeface="Questrial"/>
            </a:endParaRPr>
          </a:p>
        </p:txBody>
      </p:sp>
      <p:pic>
        <p:nvPicPr>
          <p:cNvPr id="174" name="Google Shape;174;g6f5d7eee1c_0_86"/>
          <p:cNvPicPr preferRelativeResize="0"/>
          <p:nvPr/>
        </p:nvPicPr>
        <p:blipFill>
          <a:blip r:embed="rId3">
            <a:alphaModFix amt="63000"/>
          </a:blip>
          <a:stretch>
            <a:fillRect/>
          </a:stretch>
        </p:blipFill>
        <p:spPr>
          <a:xfrm>
            <a:off x="0" y="0"/>
            <a:ext cx="2428495" cy="2571796"/>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78" name="Shape 178"/>
        <p:cNvGrpSpPr/>
        <p:nvPr/>
      </p:nvGrpSpPr>
      <p:grpSpPr>
        <a:xfrm>
          <a:off x="0" y="0"/>
          <a:ext cx="0" cy="0"/>
          <a:chOff x="0" y="0"/>
          <a:chExt cx="0" cy="0"/>
        </a:xfrm>
      </p:grpSpPr>
      <p:pic>
        <p:nvPicPr>
          <p:cNvPr id="179" name="Google Shape;179;g6f5d7eee1c_0_237"/>
          <p:cNvPicPr preferRelativeResize="0"/>
          <p:nvPr/>
        </p:nvPicPr>
        <p:blipFill rotWithShape="1">
          <a:blip r:embed="rId3">
            <a:alphaModFix amt="18000"/>
          </a:blip>
          <a:srcRect b="0" l="20489" r="0" t="0"/>
          <a:stretch/>
        </p:blipFill>
        <p:spPr>
          <a:xfrm rot="10800000">
            <a:off x="8847579" y="2403699"/>
            <a:ext cx="3344420" cy="4454303"/>
          </a:xfrm>
          <a:prstGeom prst="rect">
            <a:avLst/>
          </a:prstGeom>
          <a:noFill/>
          <a:ln>
            <a:noFill/>
          </a:ln>
        </p:spPr>
      </p:pic>
      <p:pic>
        <p:nvPicPr>
          <p:cNvPr id="180" name="Google Shape;180;g6f5d7eee1c_0_237"/>
          <p:cNvPicPr preferRelativeResize="0"/>
          <p:nvPr/>
        </p:nvPicPr>
        <p:blipFill>
          <a:blip r:embed="rId3">
            <a:alphaModFix amt="63000"/>
          </a:blip>
          <a:stretch>
            <a:fillRect/>
          </a:stretch>
        </p:blipFill>
        <p:spPr>
          <a:xfrm>
            <a:off x="0" y="0"/>
            <a:ext cx="2428495" cy="2571796"/>
          </a:xfrm>
          <a:prstGeom prst="rect">
            <a:avLst/>
          </a:prstGeom>
          <a:noFill/>
          <a:ln>
            <a:noFill/>
          </a:ln>
        </p:spPr>
      </p:pic>
      <p:sp>
        <p:nvSpPr>
          <p:cNvPr id="181" name="Google Shape;181;g6f5d7eee1c_0_237"/>
          <p:cNvSpPr txBox="1"/>
          <p:nvPr>
            <p:ph type="ctrTitle"/>
          </p:nvPr>
        </p:nvSpPr>
        <p:spPr>
          <a:xfrm>
            <a:off x="1122592" y="555801"/>
            <a:ext cx="9966900" cy="292620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chemeClr val="dk1"/>
              </a:buClr>
              <a:buSzPts val="4800"/>
              <a:buFont typeface="Corbel"/>
              <a:buNone/>
            </a:pPr>
            <a:r>
              <a:rPr lang="es-CR" sz="4800">
                <a:solidFill>
                  <a:srgbClr val="006A65"/>
                </a:solidFill>
              </a:rPr>
              <a:t>FORMULACIÓN DE INDICADORES E ÍNDICES SOBRE LOS DERECHOS DE LAS PERSONAS CON DISCAPACIDAD</a:t>
            </a:r>
            <a:endParaRPr>
              <a:solidFill>
                <a:srgbClr val="006A65"/>
              </a:solidFill>
            </a:endParaRPr>
          </a:p>
        </p:txBody>
      </p:sp>
      <p:sp>
        <p:nvSpPr>
          <p:cNvPr id="182" name="Google Shape;182;g6f5d7eee1c_0_237"/>
          <p:cNvSpPr txBox="1"/>
          <p:nvPr>
            <p:ph idx="1" type="subTitle"/>
          </p:nvPr>
        </p:nvSpPr>
        <p:spPr>
          <a:xfrm>
            <a:off x="1722118" y="3477809"/>
            <a:ext cx="8767800" cy="1388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120"/>
              <a:buNone/>
            </a:pPr>
            <a:r>
              <a:t/>
            </a:r>
            <a:endParaRPr b="1" sz="2400">
              <a:solidFill>
                <a:srgbClr val="737373"/>
              </a:solidFill>
            </a:endParaRPr>
          </a:p>
          <a:p>
            <a:pPr indent="0" lvl="0" marL="0" rtl="0" algn="ctr">
              <a:lnSpc>
                <a:spcPct val="90000"/>
              </a:lnSpc>
              <a:spcBef>
                <a:spcPts val="1400"/>
              </a:spcBef>
              <a:spcAft>
                <a:spcPts val="0"/>
              </a:spcAft>
              <a:buSzPts val="1120"/>
              <a:buNone/>
            </a:pPr>
            <a:r>
              <a:rPr b="1" lang="es-CR" sz="2400">
                <a:solidFill>
                  <a:srgbClr val="737373"/>
                </a:solidFill>
              </a:rPr>
              <a:t>Observatorio del Desarrollo </a:t>
            </a:r>
            <a:endParaRPr b="1" sz="2400">
              <a:solidFill>
                <a:srgbClr val="737373"/>
              </a:solidFill>
            </a:endParaRPr>
          </a:p>
          <a:p>
            <a:pPr indent="0" lvl="0" marL="0" rtl="0" algn="ctr">
              <a:lnSpc>
                <a:spcPct val="90000"/>
              </a:lnSpc>
              <a:spcBef>
                <a:spcPts val="1400"/>
              </a:spcBef>
              <a:spcAft>
                <a:spcPts val="0"/>
              </a:spcAft>
              <a:buSzPts val="1120"/>
              <a:buNone/>
            </a:pPr>
            <a:r>
              <a:rPr b="1" lang="es-CR" sz="2400">
                <a:solidFill>
                  <a:srgbClr val="737373"/>
                </a:solidFill>
              </a:rPr>
              <a:t>Universidad de Costa Rica</a:t>
            </a:r>
            <a:endParaRPr b="1" sz="2400">
              <a:solidFill>
                <a:srgbClr val="737373"/>
              </a:solidFill>
            </a:endParaRPr>
          </a:p>
        </p:txBody>
      </p:sp>
      <p:pic>
        <p:nvPicPr>
          <p:cNvPr id="183" name="Google Shape;183;g6f5d7eee1c_0_237"/>
          <p:cNvPicPr preferRelativeResize="0"/>
          <p:nvPr/>
        </p:nvPicPr>
        <p:blipFill>
          <a:blip r:embed="rId4">
            <a:alphaModFix/>
          </a:blip>
          <a:stretch>
            <a:fillRect/>
          </a:stretch>
        </p:blipFill>
        <p:spPr>
          <a:xfrm flipH="1">
            <a:off x="10242123" y="3805008"/>
            <a:ext cx="1949877" cy="3052992"/>
          </a:xfrm>
          <a:prstGeom prst="rect">
            <a:avLst/>
          </a:prstGeom>
          <a:noFill/>
          <a:ln>
            <a:noFill/>
          </a:ln>
        </p:spPr>
      </p:pic>
      <p:pic>
        <p:nvPicPr>
          <p:cNvPr id="184" name="Google Shape;184;g6f5d7eee1c_0_237"/>
          <p:cNvPicPr preferRelativeResize="0"/>
          <p:nvPr/>
        </p:nvPicPr>
        <p:blipFill>
          <a:blip r:embed="rId4">
            <a:alphaModFix/>
          </a:blip>
          <a:stretch>
            <a:fillRect/>
          </a:stretch>
        </p:blipFill>
        <p:spPr>
          <a:xfrm flipH="1" rot="10800000">
            <a:off x="0" y="2"/>
            <a:ext cx="1338151" cy="20951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id="189" name="Google Shape;189;p3"/>
          <p:cNvPicPr preferRelativeResize="0"/>
          <p:nvPr/>
        </p:nvPicPr>
        <p:blipFill rotWithShape="1">
          <a:blip r:embed="rId3">
            <a:alphaModFix amt="18000"/>
          </a:blip>
          <a:srcRect b="0" l="20489" r="0" t="0"/>
          <a:stretch/>
        </p:blipFill>
        <p:spPr>
          <a:xfrm rot="10800000">
            <a:off x="7042801" y="0"/>
            <a:ext cx="5149195" cy="6858005"/>
          </a:xfrm>
          <a:prstGeom prst="rect">
            <a:avLst/>
          </a:prstGeom>
          <a:noFill/>
          <a:ln>
            <a:noFill/>
          </a:ln>
        </p:spPr>
      </p:pic>
      <p:pic>
        <p:nvPicPr>
          <p:cNvPr id="190" name="Google Shape;190;p3"/>
          <p:cNvPicPr preferRelativeResize="0"/>
          <p:nvPr/>
        </p:nvPicPr>
        <p:blipFill>
          <a:blip r:embed="rId3">
            <a:alphaModFix amt="63000"/>
          </a:blip>
          <a:stretch>
            <a:fillRect/>
          </a:stretch>
        </p:blipFill>
        <p:spPr>
          <a:xfrm>
            <a:off x="0" y="0"/>
            <a:ext cx="3809245" cy="4033994"/>
          </a:xfrm>
          <a:prstGeom prst="rect">
            <a:avLst/>
          </a:prstGeom>
          <a:noFill/>
          <a:ln>
            <a:noFill/>
          </a:ln>
        </p:spPr>
      </p:pic>
      <p:sp>
        <p:nvSpPr>
          <p:cNvPr id="191" name="Google Shape;191;p3"/>
          <p:cNvSpPr txBox="1"/>
          <p:nvPr>
            <p:ph idx="1" type="body"/>
          </p:nvPr>
        </p:nvSpPr>
        <p:spPr>
          <a:xfrm>
            <a:off x="1158238" y="1111250"/>
            <a:ext cx="9875400" cy="4635600"/>
          </a:xfrm>
          <a:prstGeom prst="rect">
            <a:avLst/>
          </a:prstGeom>
          <a:solidFill>
            <a:srgbClr val="FFFFFF">
              <a:alpha val="55800"/>
            </a:srgbClr>
          </a:solidFill>
          <a:ln>
            <a:noFill/>
          </a:ln>
        </p:spPr>
        <p:txBody>
          <a:bodyPr anchorCtr="0" anchor="t" bIns="45700" lIns="91425" spcFirstLastPara="1" rIns="91425" wrap="square" tIns="45700">
            <a:normAutofit/>
          </a:bodyPr>
          <a:lstStyle/>
          <a:p>
            <a:pPr indent="0" lvl="0" marL="45720" rtl="0" algn="ctr">
              <a:lnSpc>
                <a:spcPct val="90000"/>
              </a:lnSpc>
              <a:spcBef>
                <a:spcPts val="0"/>
              </a:spcBef>
              <a:spcAft>
                <a:spcPts val="0"/>
              </a:spcAft>
              <a:buSzPts val="3200"/>
              <a:buNone/>
            </a:pPr>
            <a:r>
              <a:rPr b="1" lang="es-CR" sz="4000">
                <a:solidFill>
                  <a:srgbClr val="073763"/>
                </a:solidFill>
                <a:latin typeface="Poppins"/>
                <a:ea typeface="Poppins"/>
                <a:cs typeface="Poppins"/>
                <a:sym typeface="Poppins"/>
              </a:rPr>
              <a:t>Objetivo general</a:t>
            </a:r>
            <a:endParaRPr b="1">
              <a:solidFill>
                <a:srgbClr val="073763"/>
              </a:solidFill>
              <a:latin typeface="Poppins"/>
              <a:ea typeface="Poppins"/>
              <a:cs typeface="Poppins"/>
              <a:sym typeface="Poppins"/>
            </a:endParaRPr>
          </a:p>
          <a:p>
            <a:pPr indent="0" lvl="0" marL="45720" rtl="0" algn="l">
              <a:lnSpc>
                <a:spcPct val="90000"/>
              </a:lnSpc>
              <a:spcBef>
                <a:spcPts val="1400"/>
              </a:spcBef>
              <a:spcAft>
                <a:spcPts val="0"/>
              </a:spcAft>
              <a:buSzPts val="1760"/>
              <a:buNone/>
            </a:pPr>
            <a:r>
              <a:t/>
            </a:r>
            <a:endParaRPr>
              <a:solidFill>
                <a:schemeClr val="dk1"/>
              </a:solidFill>
            </a:endParaRPr>
          </a:p>
          <a:p>
            <a:pPr indent="0" lvl="0" marL="45720" rtl="0" algn="ctr">
              <a:lnSpc>
                <a:spcPct val="115000"/>
              </a:lnSpc>
              <a:spcBef>
                <a:spcPts val="1400"/>
              </a:spcBef>
              <a:spcAft>
                <a:spcPts val="0"/>
              </a:spcAft>
              <a:buSzPts val="1920"/>
              <a:buNone/>
            </a:pPr>
            <a:r>
              <a:rPr lang="es-CR" sz="2800">
                <a:solidFill>
                  <a:schemeClr val="dk1"/>
                </a:solidFill>
                <a:latin typeface="Questrial"/>
                <a:ea typeface="Questrial"/>
                <a:cs typeface="Questrial"/>
                <a:sym typeface="Questrial"/>
              </a:rPr>
              <a:t>“Formular una propuesta de indicadores e índices sobre el estado de los derechos de las personas con discapacidad, en diversos ámbitos que servirán de base para estructurar un conjunto de indicadores sobre discapacidad, tomando como punto de partida el enfoque de derechos de las personas con discapacidad y la metodología de creación de indicadores a tres niveles: estructural, proceso y resultado.”</a:t>
            </a:r>
            <a:endParaRPr sz="2800">
              <a:solidFill>
                <a:schemeClr val="dk1"/>
              </a:solidFill>
              <a:latin typeface="Questrial"/>
              <a:ea typeface="Questrial"/>
              <a:cs typeface="Questrial"/>
              <a:sym typeface="Questrial"/>
            </a:endParaRPr>
          </a:p>
        </p:txBody>
      </p:sp>
      <p:pic>
        <p:nvPicPr>
          <p:cNvPr id="192" name="Google Shape;192;p3"/>
          <p:cNvPicPr preferRelativeResize="0"/>
          <p:nvPr/>
        </p:nvPicPr>
        <p:blipFill>
          <a:blip r:embed="rId4">
            <a:alphaModFix/>
          </a:blip>
          <a:stretch>
            <a:fillRect/>
          </a:stretch>
        </p:blipFill>
        <p:spPr>
          <a:xfrm flipH="1" rot="10800000">
            <a:off x="0" y="21073"/>
            <a:ext cx="1824601" cy="2856828"/>
          </a:xfrm>
          <a:prstGeom prst="rect">
            <a:avLst/>
          </a:prstGeom>
          <a:noFill/>
          <a:ln>
            <a:noFill/>
          </a:ln>
        </p:spPr>
      </p:pic>
      <p:pic>
        <p:nvPicPr>
          <p:cNvPr id="193" name="Google Shape;193;p3"/>
          <p:cNvPicPr preferRelativeResize="0"/>
          <p:nvPr/>
        </p:nvPicPr>
        <p:blipFill>
          <a:blip r:embed="rId4">
            <a:alphaModFix/>
          </a:blip>
          <a:stretch>
            <a:fillRect/>
          </a:stretch>
        </p:blipFill>
        <p:spPr>
          <a:xfrm flipH="1">
            <a:off x="10562502" y="4306649"/>
            <a:ext cx="1629498" cy="2551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7"/>
          <p:cNvSpPr txBox="1"/>
          <p:nvPr>
            <p:ph type="title"/>
          </p:nvPr>
        </p:nvSpPr>
        <p:spPr>
          <a:xfrm>
            <a:off x="1143000" y="762000"/>
            <a:ext cx="9875400" cy="1356300"/>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4400"/>
              <a:buFont typeface="Corbel"/>
              <a:buNone/>
            </a:pPr>
            <a:r>
              <a:rPr b="1" lang="es-CR">
                <a:solidFill>
                  <a:srgbClr val="073763"/>
                </a:solidFill>
                <a:latin typeface="Poppins"/>
                <a:ea typeface="Poppins"/>
                <a:cs typeface="Poppins"/>
                <a:sym typeface="Poppins"/>
              </a:rPr>
              <a:t>Metodología para la </a:t>
            </a:r>
            <a:endParaRPr b="1">
              <a:solidFill>
                <a:srgbClr val="073763"/>
              </a:solidFill>
              <a:latin typeface="Poppins"/>
              <a:ea typeface="Poppins"/>
              <a:cs typeface="Poppins"/>
              <a:sym typeface="Poppins"/>
            </a:endParaRPr>
          </a:p>
          <a:p>
            <a:pPr indent="0" lvl="0" marL="0" rtl="0" algn="ctr">
              <a:lnSpc>
                <a:spcPct val="115000"/>
              </a:lnSpc>
              <a:spcBef>
                <a:spcPts val="0"/>
              </a:spcBef>
              <a:spcAft>
                <a:spcPts val="0"/>
              </a:spcAft>
              <a:buClr>
                <a:schemeClr val="dk1"/>
              </a:buClr>
              <a:buSzPts val="4400"/>
              <a:buFont typeface="Corbel"/>
              <a:buNone/>
            </a:pPr>
            <a:r>
              <a:rPr b="1" lang="es-CR">
                <a:solidFill>
                  <a:srgbClr val="073763"/>
                </a:solidFill>
                <a:latin typeface="Poppins"/>
                <a:ea typeface="Poppins"/>
                <a:cs typeface="Poppins"/>
                <a:sym typeface="Poppins"/>
              </a:rPr>
              <a:t>definición de indicadores</a:t>
            </a:r>
            <a:endParaRPr b="1">
              <a:solidFill>
                <a:srgbClr val="073763"/>
              </a:solidFill>
              <a:latin typeface="Poppins"/>
              <a:ea typeface="Poppins"/>
              <a:cs typeface="Poppins"/>
              <a:sym typeface="Poppins"/>
            </a:endParaRPr>
          </a:p>
        </p:txBody>
      </p:sp>
      <p:sp>
        <p:nvSpPr>
          <p:cNvPr id="199" name="Google Shape;199;p7"/>
          <p:cNvSpPr txBox="1"/>
          <p:nvPr>
            <p:ph idx="1" type="body"/>
          </p:nvPr>
        </p:nvSpPr>
        <p:spPr>
          <a:xfrm>
            <a:off x="462975" y="2800350"/>
            <a:ext cx="9684300" cy="3676500"/>
          </a:xfrm>
          <a:prstGeom prst="rect">
            <a:avLst/>
          </a:prstGeom>
          <a:noFill/>
          <a:ln>
            <a:noFill/>
          </a:ln>
        </p:spPr>
        <p:txBody>
          <a:bodyPr anchorCtr="0" anchor="t" bIns="45700" lIns="91425" spcFirstLastPara="1" rIns="91425" wrap="square" tIns="45700">
            <a:normAutofit/>
          </a:bodyPr>
          <a:lstStyle/>
          <a:p>
            <a:pPr indent="0" lvl="0" marL="45720" rtl="0" algn="l">
              <a:lnSpc>
                <a:spcPct val="90000"/>
              </a:lnSpc>
              <a:spcBef>
                <a:spcPts val="0"/>
              </a:spcBef>
              <a:spcAft>
                <a:spcPts val="0"/>
              </a:spcAft>
              <a:buSzPts val="1760"/>
              <a:buNone/>
            </a:pPr>
            <a:r>
              <a:rPr lang="es-CR" sz="3000">
                <a:solidFill>
                  <a:srgbClr val="20124D"/>
                </a:solidFill>
                <a:latin typeface="Questrial"/>
                <a:ea typeface="Questrial"/>
                <a:cs typeface="Questrial"/>
                <a:sym typeface="Questrial"/>
              </a:rPr>
              <a:t>Dado un derecho específico de la Convención sobre los derechos de las Personas con </a:t>
            </a:r>
            <a:r>
              <a:rPr lang="es-CR" sz="3000">
                <a:solidFill>
                  <a:srgbClr val="20124D"/>
                </a:solidFill>
                <a:latin typeface="Questrial"/>
                <a:ea typeface="Questrial"/>
                <a:cs typeface="Questrial"/>
                <a:sym typeface="Questrial"/>
              </a:rPr>
              <a:t>Discapacidad</a:t>
            </a:r>
            <a:r>
              <a:rPr lang="es-CR" sz="3000">
                <a:solidFill>
                  <a:srgbClr val="20124D"/>
                </a:solidFill>
                <a:latin typeface="Questrial"/>
                <a:ea typeface="Questrial"/>
                <a:cs typeface="Questrial"/>
                <a:sym typeface="Questrial"/>
              </a:rPr>
              <a:t>:</a:t>
            </a:r>
            <a:endParaRPr sz="3000">
              <a:solidFill>
                <a:srgbClr val="20124D"/>
              </a:solidFill>
              <a:latin typeface="Questrial"/>
              <a:ea typeface="Questrial"/>
              <a:cs typeface="Questrial"/>
              <a:sym typeface="Questrial"/>
            </a:endParaRPr>
          </a:p>
          <a:p>
            <a:pPr indent="-535940" lvl="0" marL="457200" rtl="0" algn="l">
              <a:lnSpc>
                <a:spcPct val="90000"/>
              </a:lnSpc>
              <a:spcBef>
                <a:spcPts val="1400"/>
              </a:spcBef>
              <a:spcAft>
                <a:spcPts val="0"/>
              </a:spcAft>
              <a:buClr>
                <a:srgbClr val="20124D"/>
              </a:buClr>
              <a:buSzPts val="3000"/>
              <a:buFont typeface="Questrial"/>
              <a:buAutoNum type="arabicPeriod"/>
            </a:pPr>
            <a:r>
              <a:rPr lang="es-CR" sz="3000">
                <a:solidFill>
                  <a:srgbClr val="20124D"/>
                </a:solidFill>
                <a:latin typeface="Questrial"/>
                <a:ea typeface="Questrial"/>
                <a:cs typeface="Questrial"/>
                <a:sym typeface="Questrial"/>
              </a:rPr>
              <a:t>Definir un indicador estructural. </a:t>
            </a:r>
            <a:endParaRPr sz="3000">
              <a:solidFill>
                <a:srgbClr val="20124D"/>
              </a:solidFill>
              <a:latin typeface="Questrial"/>
              <a:ea typeface="Questrial"/>
              <a:cs typeface="Questrial"/>
              <a:sym typeface="Questrial"/>
            </a:endParaRPr>
          </a:p>
          <a:p>
            <a:pPr indent="-535940" lvl="0" marL="457200" rtl="0" algn="l">
              <a:lnSpc>
                <a:spcPct val="90000"/>
              </a:lnSpc>
              <a:spcBef>
                <a:spcPts val="1800"/>
              </a:spcBef>
              <a:spcAft>
                <a:spcPts val="0"/>
              </a:spcAft>
              <a:buClr>
                <a:srgbClr val="20124D"/>
              </a:buClr>
              <a:buSzPts val="3000"/>
              <a:buFont typeface="Questrial"/>
              <a:buAutoNum type="arabicPeriod"/>
            </a:pPr>
            <a:r>
              <a:rPr lang="es-CR" sz="3000">
                <a:solidFill>
                  <a:srgbClr val="20124D"/>
                </a:solidFill>
                <a:latin typeface="Questrial"/>
                <a:ea typeface="Questrial"/>
                <a:cs typeface="Questrial"/>
                <a:sym typeface="Questrial"/>
              </a:rPr>
              <a:t>Seleccionar indicadores de proceso</a:t>
            </a:r>
            <a:endParaRPr sz="3000">
              <a:solidFill>
                <a:srgbClr val="20124D"/>
              </a:solidFill>
              <a:latin typeface="Questrial"/>
              <a:ea typeface="Questrial"/>
              <a:cs typeface="Questrial"/>
              <a:sym typeface="Questrial"/>
            </a:endParaRPr>
          </a:p>
          <a:p>
            <a:pPr indent="-535940" lvl="0" marL="457200" rtl="0" algn="l">
              <a:lnSpc>
                <a:spcPct val="90000"/>
              </a:lnSpc>
              <a:spcBef>
                <a:spcPts val="1800"/>
              </a:spcBef>
              <a:spcAft>
                <a:spcPts val="0"/>
              </a:spcAft>
              <a:buClr>
                <a:srgbClr val="20124D"/>
              </a:buClr>
              <a:buSzPts val="3000"/>
              <a:buFont typeface="Questrial"/>
              <a:buAutoNum type="arabicPeriod"/>
            </a:pPr>
            <a:r>
              <a:rPr lang="es-CR" sz="3000">
                <a:solidFill>
                  <a:srgbClr val="20124D"/>
                </a:solidFill>
                <a:latin typeface="Questrial"/>
                <a:ea typeface="Questrial"/>
                <a:cs typeface="Questrial"/>
                <a:sym typeface="Questrial"/>
              </a:rPr>
              <a:t>Articular indicadores de resultados</a:t>
            </a:r>
            <a:endParaRPr sz="3000">
              <a:solidFill>
                <a:srgbClr val="20124D"/>
              </a:solidFill>
              <a:latin typeface="Questrial"/>
              <a:ea typeface="Questrial"/>
              <a:cs typeface="Questrial"/>
              <a:sym typeface="Questrial"/>
            </a:endParaRPr>
          </a:p>
        </p:txBody>
      </p:sp>
      <p:pic>
        <p:nvPicPr>
          <p:cNvPr id="200" name="Google Shape;200;p7"/>
          <p:cNvPicPr preferRelativeResize="0"/>
          <p:nvPr/>
        </p:nvPicPr>
        <p:blipFill>
          <a:blip r:embed="rId3">
            <a:alphaModFix/>
          </a:blip>
          <a:stretch>
            <a:fillRect/>
          </a:stretch>
        </p:blipFill>
        <p:spPr>
          <a:xfrm flipH="1">
            <a:off x="7811921" y="1"/>
            <a:ext cx="4380079" cy="68580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pic>
        <p:nvPicPr>
          <p:cNvPr id="205" name="Google Shape;205;p2"/>
          <p:cNvPicPr preferRelativeResize="0"/>
          <p:nvPr/>
        </p:nvPicPr>
        <p:blipFill>
          <a:blip r:embed="rId3">
            <a:alphaModFix amt="63000"/>
          </a:blip>
          <a:stretch>
            <a:fillRect/>
          </a:stretch>
        </p:blipFill>
        <p:spPr>
          <a:xfrm>
            <a:off x="1" y="0"/>
            <a:ext cx="6475904" cy="6858005"/>
          </a:xfrm>
          <a:prstGeom prst="rect">
            <a:avLst/>
          </a:prstGeom>
          <a:noFill/>
          <a:ln>
            <a:noFill/>
          </a:ln>
        </p:spPr>
      </p:pic>
      <p:sp>
        <p:nvSpPr>
          <p:cNvPr id="206" name="Google Shape;206;p2"/>
          <p:cNvSpPr/>
          <p:nvPr/>
        </p:nvSpPr>
        <p:spPr>
          <a:xfrm>
            <a:off x="0" y="750"/>
            <a:ext cx="8124463" cy="6856511"/>
          </a:xfrm>
          <a:custGeom>
            <a:rect b="b" l="l" r="r" t="t"/>
            <a:pathLst>
              <a:path extrusionOk="0" h="1913890" w="1913890">
                <a:moveTo>
                  <a:pt x="0" y="0"/>
                </a:moveTo>
                <a:lnTo>
                  <a:pt x="1913890" y="0"/>
                </a:lnTo>
                <a:lnTo>
                  <a:pt x="1913890" y="1913890"/>
                </a:lnTo>
                <a:lnTo>
                  <a:pt x="0" y="1913890"/>
                </a:lnTo>
                <a:close/>
              </a:path>
            </a:pathLst>
          </a:custGeom>
          <a:solidFill>
            <a:srgbClr val="FFFFFF">
              <a:alpha val="55800"/>
            </a:srgbClr>
          </a:solidFill>
          <a:ln>
            <a:noFill/>
          </a:ln>
          <a:effectLst>
            <a:outerShdw blurRad="57150" rotWithShape="0" algn="bl" dir="5400000" dist="19050">
              <a:srgbClr val="000000">
                <a:alpha val="0"/>
              </a:srgbClr>
            </a:outerShdw>
          </a:effectLst>
        </p:spPr>
      </p:sp>
      <p:sp>
        <p:nvSpPr>
          <p:cNvPr id="207" name="Google Shape;207;p2"/>
          <p:cNvSpPr txBox="1"/>
          <p:nvPr/>
        </p:nvSpPr>
        <p:spPr>
          <a:xfrm>
            <a:off x="685801" y="1009650"/>
            <a:ext cx="7122900" cy="541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s-CR" sz="3200" u="none" cap="none" strike="noStrike">
                <a:solidFill>
                  <a:srgbClr val="073763"/>
                </a:solidFill>
                <a:latin typeface="Poppins"/>
                <a:ea typeface="Poppins"/>
                <a:cs typeface="Poppins"/>
                <a:sym typeface="Poppins"/>
              </a:rPr>
              <a:t>Recolección de información</a:t>
            </a:r>
            <a:endParaRPr b="1">
              <a:solidFill>
                <a:srgbClr val="073763"/>
              </a:solidFill>
              <a:latin typeface="Poppins"/>
              <a:ea typeface="Poppins"/>
              <a:cs typeface="Poppins"/>
              <a:sym typeface="Poppins"/>
            </a:endParaRPr>
          </a:p>
        </p:txBody>
      </p:sp>
      <p:sp>
        <p:nvSpPr>
          <p:cNvPr id="208" name="Google Shape;208;p2"/>
          <p:cNvSpPr txBox="1"/>
          <p:nvPr/>
        </p:nvSpPr>
        <p:spPr>
          <a:xfrm>
            <a:off x="663135" y="2264224"/>
            <a:ext cx="7122900" cy="1695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s-CR" sz="3200" u="none" cap="none" strike="noStrike">
                <a:solidFill>
                  <a:srgbClr val="20124D"/>
                </a:solidFill>
                <a:latin typeface="Poppins"/>
                <a:ea typeface="Poppins"/>
                <a:cs typeface="Poppins"/>
                <a:sym typeface="Poppins"/>
              </a:rPr>
              <a:t>Desarrollo del estado de la situación sobre los derechos de las personas con discapacidad. </a:t>
            </a:r>
            <a:endParaRPr>
              <a:solidFill>
                <a:srgbClr val="20124D"/>
              </a:solidFill>
              <a:latin typeface="Poppins"/>
              <a:ea typeface="Poppins"/>
              <a:cs typeface="Poppins"/>
              <a:sym typeface="Poppins"/>
            </a:endParaRPr>
          </a:p>
        </p:txBody>
      </p:sp>
      <p:sp>
        <p:nvSpPr>
          <p:cNvPr id="209" name="Google Shape;209;p2"/>
          <p:cNvSpPr txBox="1"/>
          <p:nvPr/>
        </p:nvSpPr>
        <p:spPr>
          <a:xfrm>
            <a:off x="663128" y="4756589"/>
            <a:ext cx="7122900" cy="1118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s-CR" sz="3200" u="none" cap="none" strike="noStrike">
                <a:solidFill>
                  <a:srgbClr val="20124D"/>
                </a:solidFill>
                <a:latin typeface="Poppins"/>
                <a:ea typeface="Poppins"/>
                <a:cs typeface="Poppins"/>
                <a:sym typeface="Poppins"/>
              </a:rPr>
              <a:t>En pro de la calidad de vida y respeto a la dignidad humana.</a:t>
            </a:r>
            <a:endParaRPr>
              <a:solidFill>
                <a:srgbClr val="20124D"/>
              </a:solidFill>
              <a:latin typeface="Poppins"/>
              <a:ea typeface="Poppins"/>
              <a:cs typeface="Poppins"/>
              <a:sym typeface="Poppins"/>
            </a:endParaRPr>
          </a:p>
        </p:txBody>
      </p:sp>
      <p:pic>
        <p:nvPicPr>
          <p:cNvPr id="210" name="Google Shape;210;p2"/>
          <p:cNvPicPr preferRelativeResize="0"/>
          <p:nvPr/>
        </p:nvPicPr>
        <p:blipFill rotWithShape="1">
          <a:blip r:embed="rId4">
            <a:alphaModFix/>
          </a:blip>
          <a:srcRect b="0" l="0" r="0" t="0"/>
          <a:stretch/>
        </p:blipFill>
        <p:spPr>
          <a:xfrm>
            <a:off x="8589073" y="1813175"/>
            <a:ext cx="3012790" cy="1190053"/>
          </a:xfrm>
          <a:prstGeom prst="rect">
            <a:avLst/>
          </a:prstGeom>
          <a:noFill/>
          <a:ln>
            <a:noFill/>
          </a:ln>
        </p:spPr>
      </p:pic>
      <p:pic>
        <p:nvPicPr>
          <p:cNvPr id="211" name="Google Shape;211;p2"/>
          <p:cNvPicPr preferRelativeResize="0"/>
          <p:nvPr/>
        </p:nvPicPr>
        <p:blipFill rotWithShape="1">
          <a:blip r:embed="rId5">
            <a:alphaModFix/>
          </a:blip>
          <a:srcRect b="0" l="0" r="0" t="0"/>
          <a:stretch/>
        </p:blipFill>
        <p:spPr>
          <a:xfrm>
            <a:off x="8634497" y="373233"/>
            <a:ext cx="2921941" cy="1135143"/>
          </a:xfrm>
          <a:prstGeom prst="rect">
            <a:avLst/>
          </a:prstGeom>
          <a:noFill/>
          <a:ln>
            <a:noFill/>
          </a:ln>
        </p:spPr>
      </p:pic>
      <p:pic>
        <p:nvPicPr>
          <p:cNvPr id="212" name="Google Shape;212;p2"/>
          <p:cNvPicPr preferRelativeResize="0"/>
          <p:nvPr/>
        </p:nvPicPr>
        <p:blipFill rotWithShape="1">
          <a:blip r:embed="rId6">
            <a:alphaModFix/>
          </a:blip>
          <a:srcRect b="28212" l="25369" r="26108" t="25766"/>
          <a:stretch/>
        </p:blipFill>
        <p:spPr>
          <a:xfrm>
            <a:off x="9370467" y="5162243"/>
            <a:ext cx="1540852" cy="1023023"/>
          </a:xfrm>
          <a:prstGeom prst="rect">
            <a:avLst/>
          </a:prstGeom>
          <a:noFill/>
          <a:ln>
            <a:noFill/>
          </a:ln>
        </p:spPr>
      </p:pic>
      <p:pic>
        <p:nvPicPr>
          <p:cNvPr id="213" name="Google Shape;213;p2"/>
          <p:cNvPicPr preferRelativeResize="0"/>
          <p:nvPr/>
        </p:nvPicPr>
        <p:blipFill rotWithShape="1">
          <a:blip r:embed="rId7">
            <a:alphaModFix/>
          </a:blip>
          <a:srcRect b="6668" l="8435" r="4938" t="16170"/>
          <a:stretch/>
        </p:blipFill>
        <p:spPr>
          <a:xfrm>
            <a:off x="8401398" y="3657600"/>
            <a:ext cx="3245890" cy="1199843"/>
          </a:xfrm>
          <a:prstGeom prst="rect">
            <a:avLst/>
          </a:prstGeom>
          <a:noFill/>
          <a:ln>
            <a:noFill/>
          </a:ln>
        </p:spPr>
      </p:pic>
      <p:sp>
        <p:nvSpPr>
          <p:cNvPr id="214" name="Google Shape;214;p2"/>
          <p:cNvSpPr txBox="1"/>
          <p:nvPr/>
        </p:nvSpPr>
        <p:spPr>
          <a:xfrm>
            <a:off x="8980870" y="6060424"/>
            <a:ext cx="2319900" cy="422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s-CR" sz="1200" u="none" cap="none" strike="noStrike">
                <a:solidFill>
                  <a:srgbClr val="353742"/>
                </a:solidFill>
                <a:latin typeface="Open Sans"/>
                <a:ea typeface="Open Sans"/>
                <a:cs typeface="Open Sans"/>
                <a:sym typeface="Open Sans"/>
              </a:rPr>
              <a:t>Sistema Costarricense de Información sobre Discapacidad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se">
  <a:themeElements>
    <a:clrScheme name="Intermedio">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