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Default ContentType="image/x-emf" Extension="emf"/>
  <Override ContentType="application/vnd.openxmlformats-officedocument.presentationml.tableStyles+xml" PartName="/ppt/tableStyles1.xml"/>
  <Override ContentType="application/vnd.openxmlformats-officedocument.drawingml.diagramData+xml" PartName="/ppt/diagrams/data8.xml"/>
  <Override ContentType="application/vnd.openxmlformats-officedocument.drawingml.diagramData+xml" PartName="/ppt/diagrams/data3.xml"/>
  <Override ContentType="application/vnd.openxmlformats-officedocument.drawingml.diagramData+xml" PartName="/ppt/diagrams/data2.xml"/>
  <Override ContentType="application/vnd.openxmlformats-officedocument.drawingml.diagramData+xml" PartName="/ppt/diagrams/data1.xml"/>
  <Override ContentType="application/vnd.openxmlformats-officedocument.drawingml.diagramData+xml" PartName="/ppt/diagrams/data10.xml"/>
  <Override ContentType="application/vnd.openxmlformats-officedocument.drawingml.diagramData+xml" PartName="/ppt/diagrams/data5.xml"/>
  <Override ContentType="application/vnd.openxmlformats-officedocument.drawingml.diagramData+xml" PartName="/ppt/diagrams/data4.xml"/>
  <Override ContentType="application/vnd.openxmlformats-officedocument.drawingml.diagramData+xml" PartName="/ppt/diagrams/data9.xml"/>
  <Override ContentType="application/vnd.openxmlformats-officedocument.drawingml.diagramData+xml" PartName="/ppt/diagrams/data7.xml"/>
  <Override ContentType="application/vnd.openxmlformats-officedocument.drawingml.diagramData+xml" PartName="/ppt/diagrams/data6.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46.xml"/>
  <Override ContentType="application/vnd.openxmlformats-officedocument.presentationml.slide+xml" PartName="/ppt/slides/slide38.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drawingml.diagramDrawing+xml" PartName="/ppt/diagrams/drawing2.xml"/>
  <Override ContentType="application/vnd.ms-office.drawingml.diagramDrawing+xml" PartName="/ppt/diagrams/drawing7.xml"/>
  <Override ContentType="application/vnd.ms-office.drawingml.diagramDrawing+xml" PartName="/ppt/diagrams/drawing8.xml"/>
  <Override ContentType="application/vnd.ms-office.drawingml.diagramDrawing+xml" PartName="/ppt/diagrams/drawing1.xml"/>
  <Override ContentType="application/vnd.ms-office.drawingml.diagramDrawing+xml" PartName="/ppt/diagrams/drawing6.xml"/>
  <Override ContentType="application/vnd.ms-office.drawingml.diagramDrawing+xml" PartName="/ppt/diagrams/drawing3.xml"/>
  <Override ContentType="application/vnd.ms-office.drawingml.diagramDrawing+xml" PartName="/ppt/diagrams/drawing4.xml"/>
  <Override ContentType="application/vnd.ms-office.drawingml.diagramDrawing+xml" PartName="/ppt/diagrams/drawing5.xml"/>
  <Override ContentType="application/vnd.ms-office.drawingml.diagramDrawing+xml" PartName="/ppt/diagrams/drawing9.xml"/>
  <Override ContentType="application/vnd.ms-office.drawingml.diagramDrawing+xml" PartName="/ppt/diagrams/drawing1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drawingml.diagramLayout+xml" PartName="/ppt/diagrams/layout9.xml"/>
  <Override ContentType="application/vnd.openxmlformats-officedocument.drawingml.diagramLayout+xml" PartName="/ppt/diagrams/layout4.xml"/>
  <Override ContentType="application/vnd.openxmlformats-officedocument.drawingml.diagramLayout+xml" PartName="/ppt/diagrams/layout5.xml"/>
  <Override ContentType="application/vnd.openxmlformats-officedocument.drawingml.diagramLayout+xml" PartName="/ppt/diagrams/layout10.xml"/>
  <Override ContentType="application/vnd.openxmlformats-officedocument.drawingml.diagramLayout+xml" PartName="/ppt/diagrams/layout3.xml"/>
  <Override ContentType="application/vnd.openxmlformats-officedocument.drawingml.diagramLayout+xml" PartName="/ppt/diagrams/layout2.xml"/>
  <Override ContentType="application/vnd.openxmlformats-officedocument.drawingml.diagramLayout+xml" PartName="/ppt/diagrams/layout1.xml"/>
  <Override ContentType="application/vnd.openxmlformats-officedocument.drawingml.diagramLayout+xml" PartName="/ppt/diagrams/layout7.xml"/>
  <Override ContentType="application/vnd.openxmlformats-officedocument.drawingml.diagramLayout+xml" PartName="/ppt/diagrams/layout6.xml"/>
  <Override ContentType="application/vnd.openxmlformats-officedocument.drawingml.diagramLayout+xml" PartName="/ppt/diagrams/layout8.xml"/>
  <Override ContentType="application/vnd.openxmlformats-officedocument.drawingml.diagramStyle+xml" PartName="/ppt/diagrams/quickStyle5.xml"/>
  <Override ContentType="application/vnd.openxmlformats-officedocument.drawingml.diagramStyle+xml" PartName="/ppt/diagrams/quickStyle4.xml"/>
  <Override ContentType="application/vnd.openxmlformats-officedocument.drawingml.diagramStyle+xml" PartName="/ppt/diagrams/quickStyle2.xml"/>
  <Override ContentType="application/vnd.openxmlformats-officedocument.drawingml.diagramStyle+xml" PartName="/ppt/diagrams/quickStyle10.xml"/>
  <Override ContentType="application/vnd.openxmlformats-officedocument.drawingml.diagramStyle+xml" PartName="/ppt/diagrams/quickStyle1.xml"/>
  <Override ContentType="application/vnd.openxmlformats-officedocument.drawingml.diagramStyle+xml" PartName="/ppt/diagrams/quickStyle3.xml"/>
  <Override ContentType="application/vnd.openxmlformats-officedocument.drawingml.diagramStyle+xml" PartName="/ppt/diagrams/quickStyle6.xml"/>
  <Override ContentType="application/vnd.openxmlformats-officedocument.drawingml.diagramStyle+xml" PartName="/ppt/diagrams/quickStyle9.xml"/>
  <Override ContentType="application/vnd.openxmlformats-officedocument.drawingml.diagramStyle+xml" PartName="/ppt/diagrams/quickStyle8.xml"/>
  <Override ContentType="application/vnd.openxmlformats-officedocument.drawingml.diagramStyle+xml" PartName="/ppt/diagrams/quickStyle7.xml"/>
  <Override ContentType="application/vnd.openxmlformats-officedocument.presentationml.notesMaster+xml" PartName="/ppt/notesMasters/notesMaster1.xml"/>
  <Override ContentType="application/vnd.openxmlformats-officedocument.presentationml.presProps+xml" PartName="/ppt/presProps1.xml"/>
  <Override ContentType="application/vnd.openxmlformats-officedocument.drawingml.diagramColors+xml" PartName="/ppt/diagrams/colors6.xml"/>
  <Override ContentType="application/vnd.openxmlformats-officedocument.drawingml.diagramColors+xml" PartName="/ppt/diagrams/colors5.xml"/>
  <Override ContentType="application/vnd.openxmlformats-officedocument.drawingml.diagramColors+xml" PartName="/ppt/diagrams/colors7.xml"/>
  <Override ContentType="application/vnd.openxmlformats-officedocument.drawingml.diagramColors+xml" PartName="/ppt/diagrams/colors9.xml"/>
  <Override ContentType="application/vnd.openxmlformats-officedocument.drawingml.diagramColors+xml" PartName="/ppt/diagrams/colors8.xml"/>
  <Override ContentType="application/vnd.openxmlformats-officedocument.drawingml.diagramColors+xml" PartName="/ppt/diagrams/colors3.xml"/>
  <Override ContentType="application/vnd.openxmlformats-officedocument.drawingml.diagramColors+xml" PartName="/ppt/diagrams/colors2.xml"/>
  <Override ContentType="application/vnd.openxmlformats-officedocument.drawingml.diagramColors+xml" PartName="/ppt/diagrams/colors4.xml"/>
  <Override ContentType="application/vnd.openxmlformats-officedocument.drawingml.diagramColors+xml" PartName="/ppt/diagrams/colors10.xml"/>
  <Override ContentType="application/vnd.openxmlformats-officedocument.drawingml.diagramColors+xml" PartName="/ppt/diagrams/colors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 id="214748364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Lst>
  <p:sldSz cy="6858000" cx="9144000"/>
  <p:notesSz cx="6797675" cy="9928225"/>
  <p:defaultTextStyle>
    <a:defPPr lvl="0">
      <a:defRPr lang="es-ES_tradnl"/>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1.xml><?xml version="1.0" encoding="utf-8"?>
<a:tblStyleLst xmlns:a="http://schemas.openxmlformats.org/drawingml/2006/main" xmlns:r="http://schemas.openxmlformats.org/officeDocument/2006/relationships" def="{90651C3A-4460-11DB-9652-00E08161165F}">
  <a:tblStyle styleId="{5C22544A-7EE6-4342-B048-85BDC9FD1C3A}" styleName="Estilo medio 2 - Énfasis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tableStyles" Target="tableStyles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97435-412C-4495-B925-4D8358825F2A}" type="doc">
      <dgm:prSet loTypeId="urn:microsoft.com/office/officeart/2005/8/layout/vList6" loCatId="list" qsTypeId="urn:microsoft.com/office/officeart/2005/8/quickstyle/simple2" qsCatId="simple" csTypeId="urn:microsoft.com/office/officeart/2005/8/colors/accent0_3" csCatId="mainScheme" phldr="1"/>
      <dgm:spPr/>
      <dgm:t>
        <a:bodyPr/>
        <a:lstStyle/>
        <a:p>
          <a:endParaRPr lang="es-CR"/>
        </a:p>
      </dgm:t>
    </dgm:pt>
    <dgm:pt modelId="{3D09B334-269B-4331-9A72-A6650A22E189}">
      <dgm:prSet phldrT="[Texto]"/>
      <dgm:spPr/>
      <dgm:t>
        <a:bodyPr/>
        <a:lstStyle/>
        <a:p>
          <a:pPr algn="just"/>
          <a:r>
            <a:rPr lang="es-CR" dirty="0" smtClean="0">
              <a:latin typeface="ChollaSansRegular" pitchFamily="2" charset="0"/>
            </a:rPr>
            <a:t>2014</a:t>
          </a:r>
          <a:endParaRPr lang="es-CR" dirty="0">
            <a:latin typeface="ChollaSansRegular" pitchFamily="2" charset="0"/>
          </a:endParaRPr>
        </a:p>
      </dgm:t>
    </dgm:pt>
    <dgm:pt modelId="{FFF786F5-569F-4F5D-921F-7177D23C7C7C}" type="parTrans" cxnId="{DABD4F1E-9314-4E5B-B6ED-D381BD2D62A4}">
      <dgm:prSet/>
      <dgm:spPr/>
      <dgm:t>
        <a:bodyPr/>
        <a:lstStyle/>
        <a:p>
          <a:pPr algn="just"/>
          <a:endParaRPr lang="es-CR">
            <a:latin typeface="ChollaSansRegular" pitchFamily="2" charset="0"/>
          </a:endParaRPr>
        </a:p>
      </dgm:t>
    </dgm:pt>
    <dgm:pt modelId="{8D269AAD-0421-47B5-8D2F-B5BF8A45E1C8}" type="sibTrans" cxnId="{DABD4F1E-9314-4E5B-B6ED-D381BD2D62A4}">
      <dgm:prSet/>
      <dgm:spPr/>
      <dgm:t>
        <a:bodyPr/>
        <a:lstStyle/>
        <a:p>
          <a:pPr algn="just"/>
          <a:endParaRPr lang="es-CR">
            <a:latin typeface="ChollaSansRegular" pitchFamily="2" charset="0"/>
          </a:endParaRPr>
        </a:p>
      </dgm:t>
    </dgm:pt>
    <dgm:pt modelId="{C5882E79-2002-4086-938F-3702904960BB}">
      <dgm:prSet phldrT="[Texto]"/>
      <dgm:spPr/>
      <dgm:t>
        <a:bodyPr/>
        <a:lstStyle/>
        <a:p>
          <a:pPr algn="just"/>
          <a:r>
            <a:rPr lang="es-CR" dirty="0" smtClean="0">
              <a:latin typeface="ChollaSansRegular" pitchFamily="2" charset="0"/>
            </a:rPr>
            <a:t>Convenio Marco de Cooperación INEC-Conapdis para la incorporación de la perspectiva de discapacidad  en las operaciones estadísticas</a:t>
          </a:r>
          <a:endParaRPr lang="es-CR" dirty="0">
            <a:latin typeface="ChollaSansRegular" pitchFamily="2" charset="0"/>
          </a:endParaRPr>
        </a:p>
      </dgm:t>
    </dgm:pt>
    <dgm:pt modelId="{C5408E34-4599-4C75-B59A-4603A8DB87FF}" type="parTrans" cxnId="{EF3F523C-8F98-49EB-9EEE-FA3243779033}">
      <dgm:prSet/>
      <dgm:spPr/>
      <dgm:t>
        <a:bodyPr/>
        <a:lstStyle/>
        <a:p>
          <a:pPr algn="just"/>
          <a:endParaRPr lang="es-CR">
            <a:latin typeface="ChollaSansRegular" pitchFamily="2" charset="0"/>
          </a:endParaRPr>
        </a:p>
      </dgm:t>
    </dgm:pt>
    <dgm:pt modelId="{9425B986-AEC0-4868-8E69-0542CA427CEB}" type="sibTrans" cxnId="{EF3F523C-8F98-49EB-9EEE-FA3243779033}">
      <dgm:prSet/>
      <dgm:spPr/>
      <dgm:t>
        <a:bodyPr/>
        <a:lstStyle/>
        <a:p>
          <a:pPr algn="just"/>
          <a:endParaRPr lang="es-CR">
            <a:latin typeface="ChollaSansRegular" pitchFamily="2" charset="0"/>
          </a:endParaRPr>
        </a:p>
      </dgm:t>
    </dgm:pt>
    <dgm:pt modelId="{44D3A25E-3616-4FAB-AE57-9C8C303A4927}">
      <dgm:prSet phldrT="[Texto]"/>
      <dgm:spPr/>
      <dgm:t>
        <a:bodyPr/>
        <a:lstStyle/>
        <a:p>
          <a:pPr algn="just"/>
          <a:r>
            <a:rPr lang="es-CR" dirty="0" smtClean="0">
              <a:latin typeface="ChollaSansRegular" pitchFamily="2" charset="0"/>
            </a:rPr>
            <a:t>2017</a:t>
          </a:r>
          <a:endParaRPr lang="es-CR" dirty="0">
            <a:latin typeface="ChollaSansRegular" pitchFamily="2" charset="0"/>
          </a:endParaRPr>
        </a:p>
      </dgm:t>
    </dgm:pt>
    <dgm:pt modelId="{692F60F5-2C73-484F-9267-BDF0E4974E04}" type="parTrans" cxnId="{CFC2F335-EE43-49EF-A77D-5F4B08586158}">
      <dgm:prSet/>
      <dgm:spPr/>
      <dgm:t>
        <a:bodyPr/>
        <a:lstStyle/>
        <a:p>
          <a:pPr algn="just"/>
          <a:endParaRPr lang="es-CR">
            <a:latin typeface="ChollaSansRegular" pitchFamily="2" charset="0"/>
          </a:endParaRPr>
        </a:p>
      </dgm:t>
    </dgm:pt>
    <dgm:pt modelId="{246A5DD5-D6FD-44B3-ADE8-8AAB31894F91}" type="sibTrans" cxnId="{CFC2F335-EE43-49EF-A77D-5F4B08586158}">
      <dgm:prSet/>
      <dgm:spPr/>
      <dgm:t>
        <a:bodyPr/>
        <a:lstStyle/>
        <a:p>
          <a:pPr algn="just"/>
          <a:endParaRPr lang="es-CR">
            <a:latin typeface="ChollaSansRegular" pitchFamily="2" charset="0"/>
          </a:endParaRPr>
        </a:p>
      </dgm:t>
    </dgm:pt>
    <dgm:pt modelId="{1D0143D9-103A-41FB-844D-6D67B9D6DD91}">
      <dgm:prSet phldrT="[Texto]"/>
      <dgm:spPr/>
      <dgm:t>
        <a:bodyPr/>
        <a:lstStyle/>
        <a:p>
          <a:pPr algn="just"/>
          <a:r>
            <a:rPr lang="es-CR" dirty="0" smtClean="0">
              <a:latin typeface="ChollaSansRegular" pitchFamily="2" charset="0"/>
            </a:rPr>
            <a:t>Carta de Entendimiento INEC-Conapdis para el desarrollo de la </a:t>
          </a:r>
          <a:r>
            <a:rPr lang="es-CR" dirty="0" err="1" smtClean="0">
              <a:latin typeface="ChollaSansRegular" pitchFamily="2" charset="0"/>
            </a:rPr>
            <a:t>Enadis</a:t>
          </a:r>
          <a:endParaRPr lang="es-CR" dirty="0">
            <a:latin typeface="ChollaSansRegular" pitchFamily="2" charset="0"/>
          </a:endParaRPr>
        </a:p>
      </dgm:t>
    </dgm:pt>
    <dgm:pt modelId="{8937FEA7-8DF3-4F44-9C16-8F0B8C812201}" type="parTrans" cxnId="{E0BCBC2A-F53D-4308-9BBD-367DA1B3D970}">
      <dgm:prSet/>
      <dgm:spPr/>
      <dgm:t>
        <a:bodyPr/>
        <a:lstStyle/>
        <a:p>
          <a:pPr algn="just"/>
          <a:endParaRPr lang="es-CR">
            <a:latin typeface="ChollaSansRegular" pitchFamily="2" charset="0"/>
          </a:endParaRPr>
        </a:p>
      </dgm:t>
    </dgm:pt>
    <dgm:pt modelId="{CC8DC384-BBB5-4089-A7E6-0FFAE325FF07}" type="sibTrans" cxnId="{E0BCBC2A-F53D-4308-9BBD-367DA1B3D970}">
      <dgm:prSet/>
      <dgm:spPr/>
      <dgm:t>
        <a:bodyPr/>
        <a:lstStyle/>
        <a:p>
          <a:pPr algn="just"/>
          <a:endParaRPr lang="es-CR">
            <a:latin typeface="ChollaSansRegular" pitchFamily="2" charset="0"/>
          </a:endParaRPr>
        </a:p>
      </dgm:t>
    </dgm:pt>
    <dgm:pt modelId="{D99264F9-4C75-4E0B-BDEA-8139BB67F755}">
      <dgm:prSet phldrT="[Texto]"/>
      <dgm:spPr/>
      <dgm:t>
        <a:bodyPr/>
        <a:lstStyle/>
        <a:p>
          <a:pPr algn="just"/>
          <a:endParaRPr lang="es-CR" dirty="0">
            <a:latin typeface="ChollaSansRegular" pitchFamily="2" charset="0"/>
          </a:endParaRPr>
        </a:p>
      </dgm:t>
    </dgm:pt>
    <dgm:pt modelId="{897BB198-04E8-4300-9477-5FA472ED8851}" type="parTrans" cxnId="{48DB32A9-01DB-4F4F-8574-CBE14951A876}">
      <dgm:prSet/>
      <dgm:spPr/>
      <dgm:t>
        <a:bodyPr/>
        <a:lstStyle/>
        <a:p>
          <a:pPr algn="just"/>
          <a:endParaRPr lang="es-CR"/>
        </a:p>
      </dgm:t>
    </dgm:pt>
    <dgm:pt modelId="{A3FB4FA9-05D0-4163-B853-727DA346A3ED}" type="sibTrans" cxnId="{48DB32A9-01DB-4F4F-8574-CBE14951A876}">
      <dgm:prSet/>
      <dgm:spPr/>
      <dgm:t>
        <a:bodyPr/>
        <a:lstStyle/>
        <a:p>
          <a:pPr algn="just"/>
          <a:endParaRPr lang="es-CR"/>
        </a:p>
      </dgm:t>
    </dgm:pt>
    <dgm:pt modelId="{F943D28E-D451-4D26-8380-57000FB5A7F0}">
      <dgm:prSet phldrT="[Texto]"/>
      <dgm:spPr/>
      <dgm:t>
        <a:bodyPr/>
        <a:lstStyle/>
        <a:p>
          <a:pPr algn="just"/>
          <a:endParaRPr lang="es-CR" dirty="0">
            <a:latin typeface="ChollaSansRegular" pitchFamily="2" charset="0"/>
          </a:endParaRPr>
        </a:p>
      </dgm:t>
    </dgm:pt>
    <dgm:pt modelId="{2823B9FB-6780-4B81-AB0D-FE21C2E2362C}" type="parTrans" cxnId="{C1356D42-D44F-4C46-9AD5-A5B3C8380A7D}">
      <dgm:prSet/>
      <dgm:spPr/>
      <dgm:t>
        <a:bodyPr/>
        <a:lstStyle/>
        <a:p>
          <a:endParaRPr lang="es-CR"/>
        </a:p>
      </dgm:t>
    </dgm:pt>
    <dgm:pt modelId="{1AF5CDF6-38A1-487F-BF66-F1B71AF3EC6B}" type="sibTrans" cxnId="{C1356D42-D44F-4C46-9AD5-A5B3C8380A7D}">
      <dgm:prSet/>
      <dgm:spPr/>
      <dgm:t>
        <a:bodyPr/>
        <a:lstStyle/>
        <a:p>
          <a:endParaRPr lang="es-CR"/>
        </a:p>
      </dgm:t>
    </dgm:pt>
    <dgm:pt modelId="{F64CA046-99C0-4C06-821F-85A1ACAF5014}" type="pres">
      <dgm:prSet presAssocID="{2E697435-412C-4495-B925-4D8358825F2A}" presName="Name0" presStyleCnt="0">
        <dgm:presLayoutVars>
          <dgm:dir/>
          <dgm:animLvl val="lvl"/>
          <dgm:resizeHandles/>
        </dgm:presLayoutVars>
      </dgm:prSet>
      <dgm:spPr/>
      <dgm:t>
        <a:bodyPr/>
        <a:lstStyle/>
        <a:p>
          <a:endParaRPr lang="es-ES"/>
        </a:p>
      </dgm:t>
    </dgm:pt>
    <dgm:pt modelId="{81F0C018-0204-47DA-9804-9ED35D605365}" type="pres">
      <dgm:prSet presAssocID="{3D09B334-269B-4331-9A72-A6650A22E189}" presName="linNode" presStyleCnt="0"/>
      <dgm:spPr/>
    </dgm:pt>
    <dgm:pt modelId="{D290CB53-746C-4C07-AF73-7640AF644DE1}" type="pres">
      <dgm:prSet presAssocID="{3D09B334-269B-4331-9A72-A6650A22E189}" presName="parentShp" presStyleLbl="node1" presStyleIdx="0" presStyleCnt="2">
        <dgm:presLayoutVars>
          <dgm:bulletEnabled val="1"/>
        </dgm:presLayoutVars>
      </dgm:prSet>
      <dgm:spPr/>
      <dgm:t>
        <a:bodyPr/>
        <a:lstStyle/>
        <a:p>
          <a:endParaRPr lang="es-ES"/>
        </a:p>
      </dgm:t>
    </dgm:pt>
    <dgm:pt modelId="{CE89D53D-3669-43F0-85AD-82CD6A644D03}" type="pres">
      <dgm:prSet presAssocID="{3D09B334-269B-4331-9A72-A6650A22E189}" presName="childShp" presStyleLbl="bgAccFollowNode1" presStyleIdx="0" presStyleCnt="2">
        <dgm:presLayoutVars>
          <dgm:bulletEnabled val="1"/>
        </dgm:presLayoutVars>
      </dgm:prSet>
      <dgm:spPr/>
      <dgm:t>
        <a:bodyPr/>
        <a:lstStyle/>
        <a:p>
          <a:endParaRPr lang="es-CR"/>
        </a:p>
      </dgm:t>
    </dgm:pt>
    <dgm:pt modelId="{D39AAE11-4D2B-4D0E-85A7-090BBA1E1140}" type="pres">
      <dgm:prSet presAssocID="{8D269AAD-0421-47B5-8D2F-B5BF8A45E1C8}" presName="spacing" presStyleCnt="0"/>
      <dgm:spPr/>
    </dgm:pt>
    <dgm:pt modelId="{5473A6F9-605C-4220-840A-86F61458F0B5}" type="pres">
      <dgm:prSet presAssocID="{44D3A25E-3616-4FAB-AE57-9C8C303A4927}" presName="linNode" presStyleCnt="0"/>
      <dgm:spPr/>
    </dgm:pt>
    <dgm:pt modelId="{094D8A73-CF84-4476-AB6A-C53CF27FD870}" type="pres">
      <dgm:prSet presAssocID="{44D3A25E-3616-4FAB-AE57-9C8C303A4927}" presName="parentShp" presStyleLbl="node1" presStyleIdx="1" presStyleCnt="2">
        <dgm:presLayoutVars>
          <dgm:bulletEnabled val="1"/>
        </dgm:presLayoutVars>
      </dgm:prSet>
      <dgm:spPr/>
      <dgm:t>
        <a:bodyPr/>
        <a:lstStyle/>
        <a:p>
          <a:endParaRPr lang="es-CR"/>
        </a:p>
      </dgm:t>
    </dgm:pt>
    <dgm:pt modelId="{5375D4D4-E6F7-40EA-885C-C95116A71EE3}" type="pres">
      <dgm:prSet presAssocID="{44D3A25E-3616-4FAB-AE57-9C8C303A4927}" presName="childShp" presStyleLbl="bgAccFollowNode1" presStyleIdx="1" presStyleCnt="2">
        <dgm:presLayoutVars>
          <dgm:bulletEnabled val="1"/>
        </dgm:presLayoutVars>
      </dgm:prSet>
      <dgm:spPr/>
      <dgm:t>
        <a:bodyPr/>
        <a:lstStyle/>
        <a:p>
          <a:endParaRPr lang="es-CR"/>
        </a:p>
      </dgm:t>
    </dgm:pt>
  </dgm:ptLst>
  <dgm:cxnLst>
    <dgm:cxn modelId="{E0BCBC2A-F53D-4308-9BBD-367DA1B3D970}" srcId="{44D3A25E-3616-4FAB-AE57-9C8C303A4927}" destId="{1D0143D9-103A-41FB-844D-6D67B9D6DD91}" srcOrd="1" destOrd="0" parTransId="{8937FEA7-8DF3-4F44-9C16-8F0B8C812201}" sibTransId="{CC8DC384-BBB5-4089-A7E6-0FFAE325FF07}"/>
    <dgm:cxn modelId="{DABD4F1E-9314-4E5B-B6ED-D381BD2D62A4}" srcId="{2E697435-412C-4495-B925-4D8358825F2A}" destId="{3D09B334-269B-4331-9A72-A6650A22E189}" srcOrd="0" destOrd="0" parTransId="{FFF786F5-569F-4F5D-921F-7177D23C7C7C}" sibTransId="{8D269AAD-0421-47B5-8D2F-B5BF8A45E1C8}"/>
    <dgm:cxn modelId="{1AA21B09-07B3-4863-9A36-AB4250D0A167}" type="presOf" srcId="{1D0143D9-103A-41FB-844D-6D67B9D6DD91}" destId="{5375D4D4-E6F7-40EA-885C-C95116A71EE3}" srcOrd="0" destOrd="1" presId="urn:microsoft.com/office/officeart/2005/8/layout/vList6"/>
    <dgm:cxn modelId="{D24C27B2-3BBF-4B13-AB20-EAE0F1BA4A16}" type="presOf" srcId="{C5882E79-2002-4086-938F-3702904960BB}" destId="{CE89D53D-3669-43F0-85AD-82CD6A644D03}" srcOrd="0" destOrd="1" presId="urn:microsoft.com/office/officeart/2005/8/layout/vList6"/>
    <dgm:cxn modelId="{CFC2F335-EE43-49EF-A77D-5F4B08586158}" srcId="{2E697435-412C-4495-B925-4D8358825F2A}" destId="{44D3A25E-3616-4FAB-AE57-9C8C303A4927}" srcOrd="1" destOrd="0" parTransId="{692F60F5-2C73-484F-9267-BDF0E4974E04}" sibTransId="{246A5DD5-D6FD-44B3-ADE8-8AAB31894F91}"/>
    <dgm:cxn modelId="{C1356D42-D44F-4C46-9AD5-A5B3C8380A7D}" srcId="{3D09B334-269B-4331-9A72-A6650A22E189}" destId="{F943D28E-D451-4D26-8380-57000FB5A7F0}" srcOrd="0" destOrd="0" parTransId="{2823B9FB-6780-4B81-AB0D-FE21C2E2362C}" sibTransId="{1AF5CDF6-38A1-487F-BF66-F1B71AF3EC6B}"/>
    <dgm:cxn modelId="{DE1313D5-E979-4B89-B5A0-A425C78A3CE9}" type="presOf" srcId="{2E697435-412C-4495-B925-4D8358825F2A}" destId="{F64CA046-99C0-4C06-821F-85A1ACAF5014}" srcOrd="0" destOrd="0" presId="urn:microsoft.com/office/officeart/2005/8/layout/vList6"/>
    <dgm:cxn modelId="{48DB32A9-01DB-4F4F-8574-CBE14951A876}" srcId="{44D3A25E-3616-4FAB-AE57-9C8C303A4927}" destId="{D99264F9-4C75-4E0B-BDEA-8139BB67F755}" srcOrd="0" destOrd="0" parTransId="{897BB198-04E8-4300-9477-5FA472ED8851}" sibTransId="{A3FB4FA9-05D0-4163-B853-727DA346A3ED}"/>
    <dgm:cxn modelId="{153FD3C3-397E-4AE2-8FCB-D501D32C5D3E}" type="presOf" srcId="{3D09B334-269B-4331-9A72-A6650A22E189}" destId="{D290CB53-746C-4C07-AF73-7640AF644DE1}" srcOrd="0" destOrd="0" presId="urn:microsoft.com/office/officeart/2005/8/layout/vList6"/>
    <dgm:cxn modelId="{3924F6C4-95F3-4050-B70D-F694AF96C5A8}" type="presOf" srcId="{F943D28E-D451-4D26-8380-57000FB5A7F0}" destId="{CE89D53D-3669-43F0-85AD-82CD6A644D03}" srcOrd="0" destOrd="0" presId="urn:microsoft.com/office/officeart/2005/8/layout/vList6"/>
    <dgm:cxn modelId="{51F98C0D-F86F-4A36-9F73-650041BD1999}" type="presOf" srcId="{44D3A25E-3616-4FAB-AE57-9C8C303A4927}" destId="{094D8A73-CF84-4476-AB6A-C53CF27FD870}" srcOrd="0" destOrd="0" presId="urn:microsoft.com/office/officeart/2005/8/layout/vList6"/>
    <dgm:cxn modelId="{C4356A3D-746A-455D-AD77-4E7B6C02E2E4}" type="presOf" srcId="{D99264F9-4C75-4E0B-BDEA-8139BB67F755}" destId="{5375D4D4-E6F7-40EA-885C-C95116A71EE3}" srcOrd="0" destOrd="0" presId="urn:microsoft.com/office/officeart/2005/8/layout/vList6"/>
    <dgm:cxn modelId="{EF3F523C-8F98-49EB-9EEE-FA3243779033}" srcId="{3D09B334-269B-4331-9A72-A6650A22E189}" destId="{C5882E79-2002-4086-938F-3702904960BB}" srcOrd="1" destOrd="0" parTransId="{C5408E34-4599-4C75-B59A-4603A8DB87FF}" sibTransId="{9425B986-AEC0-4868-8E69-0542CA427CEB}"/>
    <dgm:cxn modelId="{6B4DCDDD-EA58-41BB-BBA6-89CEF1425CCC}" type="presParOf" srcId="{F64CA046-99C0-4C06-821F-85A1ACAF5014}" destId="{81F0C018-0204-47DA-9804-9ED35D605365}" srcOrd="0" destOrd="0" presId="urn:microsoft.com/office/officeart/2005/8/layout/vList6"/>
    <dgm:cxn modelId="{1124F697-5B16-4C74-A3A8-B39121485796}" type="presParOf" srcId="{81F0C018-0204-47DA-9804-9ED35D605365}" destId="{D290CB53-746C-4C07-AF73-7640AF644DE1}" srcOrd="0" destOrd="0" presId="urn:microsoft.com/office/officeart/2005/8/layout/vList6"/>
    <dgm:cxn modelId="{CA152E5C-C552-4D72-8A42-B9317AA31B00}" type="presParOf" srcId="{81F0C018-0204-47DA-9804-9ED35D605365}" destId="{CE89D53D-3669-43F0-85AD-82CD6A644D03}" srcOrd="1" destOrd="0" presId="urn:microsoft.com/office/officeart/2005/8/layout/vList6"/>
    <dgm:cxn modelId="{AFBED12E-A912-4800-B7B5-0A1F20815469}" type="presParOf" srcId="{F64CA046-99C0-4C06-821F-85A1ACAF5014}" destId="{D39AAE11-4D2B-4D0E-85A7-090BBA1E1140}" srcOrd="1" destOrd="0" presId="urn:microsoft.com/office/officeart/2005/8/layout/vList6"/>
    <dgm:cxn modelId="{3FDEA070-8AC2-47FB-839C-A79EFF103A6E}" type="presParOf" srcId="{F64CA046-99C0-4C06-821F-85A1ACAF5014}" destId="{5473A6F9-605C-4220-840A-86F61458F0B5}" srcOrd="2" destOrd="0" presId="urn:microsoft.com/office/officeart/2005/8/layout/vList6"/>
    <dgm:cxn modelId="{39934CD8-2FCD-4877-B888-7B4A35461CDD}" type="presParOf" srcId="{5473A6F9-605C-4220-840A-86F61458F0B5}" destId="{094D8A73-CF84-4476-AB6A-C53CF27FD870}" srcOrd="0" destOrd="0" presId="urn:microsoft.com/office/officeart/2005/8/layout/vList6"/>
    <dgm:cxn modelId="{7D9C57BA-9510-4F2B-B1D6-CE51ECB410A9}" type="presParOf" srcId="{5473A6F9-605C-4220-840A-86F61458F0B5}" destId="{5375D4D4-E6F7-40EA-885C-C95116A71EE3}"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2E48FFF-6F3F-4CF9-A6D9-CD945127FFF4}"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s-ES"/>
        </a:p>
      </dgm:t>
    </dgm:pt>
    <dgm:pt modelId="{CAF80F94-251B-46FC-A3FB-0C47BBBB04FF}">
      <dgm:prSet phldrT="[Texto]"/>
      <dgm:spPr/>
      <dgm:t>
        <a:bodyPr/>
        <a:lstStyle/>
        <a:p>
          <a:r>
            <a:rPr lang="es-ES" dirty="0" smtClean="0"/>
            <a:t>Ajuste del </a:t>
          </a:r>
          <a:r>
            <a:rPr lang="es-ES" dirty="0" smtClean="0">
              <a:latin typeface="ChollaSlabRegular" pitchFamily="2" charset="0"/>
            </a:rPr>
            <a:t>modelo</a:t>
          </a:r>
          <a:endParaRPr lang="es-ES" dirty="0">
            <a:latin typeface="ChollaSlabRegular" pitchFamily="2" charset="0"/>
          </a:endParaRPr>
        </a:p>
      </dgm:t>
    </dgm:pt>
    <dgm:pt modelId="{EE4A3A47-3929-4E4C-883A-2637BC7DB68E}" type="parTrans" cxnId="{BD296F5E-3878-455E-A5B8-59D12764AD22}">
      <dgm:prSet/>
      <dgm:spPr/>
      <dgm:t>
        <a:bodyPr/>
        <a:lstStyle/>
        <a:p>
          <a:endParaRPr lang="es-ES"/>
        </a:p>
      </dgm:t>
    </dgm:pt>
    <dgm:pt modelId="{E020B16B-9EE8-4AC9-AE13-62EC377EA0B5}" type="sibTrans" cxnId="{BD296F5E-3878-455E-A5B8-59D12764AD22}">
      <dgm:prSet/>
      <dgm:spPr/>
      <dgm:t>
        <a:bodyPr/>
        <a:lstStyle/>
        <a:p>
          <a:endParaRPr lang="es-ES"/>
        </a:p>
      </dgm:t>
    </dgm:pt>
    <dgm:pt modelId="{6A498B1A-0747-4103-9AF3-0B30418C2270}">
      <dgm:prSet phldrT="[Texto]"/>
      <dgm:spPr/>
      <dgm:t>
        <a:bodyPr/>
        <a:lstStyle/>
        <a:p>
          <a:r>
            <a:rPr lang="es-ES" dirty="0" smtClean="0">
              <a:latin typeface="ChollaSlabRegular" pitchFamily="2" charset="0"/>
            </a:rPr>
            <a:t>Probar los supuestos</a:t>
          </a:r>
          <a:endParaRPr lang="es-ES" dirty="0">
            <a:latin typeface="ChollaSlabRegular" pitchFamily="2" charset="0"/>
          </a:endParaRPr>
        </a:p>
      </dgm:t>
    </dgm:pt>
    <dgm:pt modelId="{DFDA6B7A-0988-4300-AEF4-B39A6982CEDD}" type="parTrans" cxnId="{4D8512F0-54B8-4DEC-9EC3-FA2EFFFF6657}">
      <dgm:prSet/>
      <dgm:spPr/>
      <dgm:t>
        <a:bodyPr/>
        <a:lstStyle/>
        <a:p>
          <a:endParaRPr lang="es-ES"/>
        </a:p>
      </dgm:t>
    </dgm:pt>
    <dgm:pt modelId="{CFF75ECC-053B-4F82-9D46-9121C34E0263}" type="sibTrans" cxnId="{4D8512F0-54B8-4DEC-9EC3-FA2EFFFF6657}">
      <dgm:prSet/>
      <dgm:spPr/>
      <dgm:t>
        <a:bodyPr/>
        <a:lstStyle/>
        <a:p>
          <a:endParaRPr lang="es-ES"/>
        </a:p>
      </dgm:t>
    </dgm:pt>
    <dgm:pt modelId="{74EFBE68-3A18-45A4-96C6-969D21451100}">
      <dgm:prSet phldrT="[Texto]"/>
      <dgm:spPr/>
      <dgm:t>
        <a:bodyPr/>
        <a:lstStyle/>
        <a:p>
          <a:r>
            <a:rPr lang="es-ES" dirty="0" smtClean="0">
              <a:latin typeface="ChollaSlabRegular" pitchFamily="2" charset="0"/>
            </a:rPr>
            <a:t>Realizar la estrategia de ajuste</a:t>
          </a:r>
          <a:endParaRPr lang="es-ES" dirty="0">
            <a:latin typeface="ChollaSlabRegular" pitchFamily="2" charset="0"/>
          </a:endParaRPr>
        </a:p>
      </dgm:t>
    </dgm:pt>
    <dgm:pt modelId="{26A063F3-6F10-4B29-A624-FC24C8716BB3}" type="parTrans" cxnId="{9A322092-4C60-4221-8000-3A7B95E376DF}">
      <dgm:prSet/>
      <dgm:spPr/>
      <dgm:t>
        <a:bodyPr/>
        <a:lstStyle/>
        <a:p>
          <a:endParaRPr lang="es-ES"/>
        </a:p>
      </dgm:t>
    </dgm:pt>
    <dgm:pt modelId="{D040CBFA-2DFF-4483-B836-20A330565F9F}" type="sibTrans" cxnId="{9A322092-4C60-4221-8000-3A7B95E376DF}">
      <dgm:prSet/>
      <dgm:spPr/>
      <dgm:t>
        <a:bodyPr/>
        <a:lstStyle/>
        <a:p>
          <a:endParaRPr lang="es-ES"/>
        </a:p>
      </dgm:t>
    </dgm:pt>
    <dgm:pt modelId="{EEEF9B91-0CE2-4C95-9A13-475FCD989600}" type="pres">
      <dgm:prSet presAssocID="{92E48FFF-6F3F-4CF9-A6D9-CD945127FFF4}" presName="cycle" presStyleCnt="0">
        <dgm:presLayoutVars>
          <dgm:dir/>
          <dgm:resizeHandles val="exact"/>
        </dgm:presLayoutVars>
      </dgm:prSet>
      <dgm:spPr/>
      <dgm:t>
        <a:bodyPr/>
        <a:lstStyle/>
        <a:p>
          <a:endParaRPr lang="es-CR"/>
        </a:p>
      </dgm:t>
    </dgm:pt>
    <dgm:pt modelId="{658DA9EC-CD96-4037-BD8E-E9F5B6A0C3D7}" type="pres">
      <dgm:prSet presAssocID="{CAF80F94-251B-46FC-A3FB-0C47BBBB04FF}" presName="node" presStyleLbl="node1" presStyleIdx="0" presStyleCnt="3">
        <dgm:presLayoutVars>
          <dgm:bulletEnabled val="1"/>
        </dgm:presLayoutVars>
      </dgm:prSet>
      <dgm:spPr/>
      <dgm:t>
        <a:bodyPr/>
        <a:lstStyle/>
        <a:p>
          <a:endParaRPr lang="es-CR"/>
        </a:p>
      </dgm:t>
    </dgm:pt>
    <dgm:pt modelId="{133EBF6D-876F-457B-93C5-5BC5846253CE}" type="pres">
      <dgm:prSet presAssocID="{E020B16B-9EE8-4AC9-AE13-62EC377EA0B5}" presName="sibTrans" presStyleLbl="sibTrans2D1" presStyleIdx="0" presStyleCnt="3"/>
      <dgm:spPr/>
      <dgm:t>
        <a:bodyPr/>
        <a:lstStyle/>
        <a:p>
          <a:endParaRPr lang="es-CR"/>
        </a:p>
      </dgm:t>
    </dgm:pt>
    <dgm:pt modelId="{78F0B6E9-9497-4C9E-9FC2-FA6A4BE947A3}" type="pres">
      <dgm:prSet presAssocID="{E020B16B-9EE8-4AC9-AE13-62EC377EA0B5}" presName="connectorText" presStyleLbl="sibTrans2D1" presStyleIdx="0" presStyleCnt="3"/>
      <dgm:spPr/>
      <dgm:t>
        <a:bodyPr/>
        <a:lstStyle/>
        <a:p>
          <a:endParaRPr lang="es-CR"/>
        </a:p>
      </dgm:t>
    </dgm:pt>
    <dgm:pt modelId="{FEDC0FDC-F649-4A5D-B302-4432BE66009D}" type="pres">
      <dgm:prSet presAssocID="{6A498B1A-0747-4103-9AF3-0B30418C2270}" presName="node" presStyleLbl="node1" presStyleIdx="1" presStyleCnt="3">
        <dgm:presLayoutVars>
          <dgm:bulletEnabled val="1"/>
        </dgm:presLayoutVars>
      </dgm:prSet>
      <dgm:spPr/>
      <dgm:t>
        <a:bodyPr/>
        <a:lstStyle/>
        <a:p>
          <a:endParaRPr lang="es-CR"/>
        </a:p>
      </dgm:t>
    </dgm:pt>
    <dgm:pt modelId="{03E98940-FC8E-4074-A13E-A5B404DC1A72}" type="pres">
      <dgm:prSet presAssocID="{CFF75ECC-053B-4F82-9D46-9121C34E0263}" presName="sibTrans" presStyleLbl="sibTrans2D1" presStyleIdx="1" presStyleCnt="3"/>
      <dgm:spPr/>
      <dgm:t>
        <a:bodyPr/>
        <a:lstStyle/>
        <a:p>
          <a:endParaRPr lang="es-CR"/>
        </a:p>
      </dgm:t>
    </dgm:pt>
    <dgm:pt modelId="{D14B5BDF-F9FC-491C-98C7-0FDEDAB87AEB}" type="pres">
      <dgm:prSet presAssocID="{CFF75ECC-053B-4F82-9D46-9121C34E0263}" presName="connectorText" presStyleLbl="sibTrans2D1" presStyleIdx="1" presStyleCnt="3"/>
      <dgm:spPr/>
      <dgm:t>
        <a:bodyPr/>
        <a:lstStyle/>
        <a:p>
          <a:endParaRPr lang="es-CR"/>
        </a:p>
      </dgm:t>
    </dgm:pt>
    <dgm:pt modelId="{2696D675-DAEA-4348-A5C6-4EB75063EEA9}" type="pres">
      <dgm:prSet presAssocID="{74EFBE68-3A18-45A4-96C6-969D21451100}" presName="node" presStyleLbl="node1" presStyleIdx="2" presStyleCnt="3">
        <dgm:presLayoutVars>
          <dgm:bulletEnabled val="1"/>
        </dgm:presLayoutVars>
      </dgm:prSet>
      <dgm:spPr/>
      <dgm:t>
        <a:bodyPr/>
        <a:lstStyle/>
        <a:p>
          <a:endParaRPr lang="es-ES"/>
        </a:p>
      </dgm:t>
    </dgm:pt>
    <dgm:pt modelId="{234DE68C-E360-4DC2-B503-0FB360FA01EC}" type="pres">
      <dgm:prSet presAssocID="{D040CBFA-2DFF-4483-B836-20A330565F9F}" presName="sibTrans" presStyleLbl="sibTrans2D1" presStyleIdx="2" presStyleCnt="3"/>
      <dgm:spPr/>
      <dgm:t>
        <a:bodyPr/>
        <a:lstStyle/>
        <a:p>
          <a:endParaRPr lang="es-CR"/>
        </a:p>
      </dgm:t>
    </dgm:pt>
    <dgm:pt modelId="{85846DA3-A837-4907-932E-4DDF2D9FB8C9}" type="pres">
      <dgm:prSet presAssocID="{D040CBFA-2DFF-4483-B836-20A330565F9F}" presName="connectorText" presStyleLbl="sibTrans2D1" presStyleIdx="2" presStyleCnt="3"/>
      <dgm:spPr/>
      <dgm:t>
        <a:bodyPr/>
        <a:lstStyle/>
        <a:p>
          <a:endParaRPr lang="es-CR"/>
        </a:p>
      </dgm:t>
    </dgm:pt>
  </dgm:ptLst>
  <dgm:cxnLst>
    <dgm:cxn modelId="{D6F351AB-6014-4081-9CB9-1FC940BC8730}" type="presOf" srcId="{CAF80F94-251B-46FC-A3FB-0C47BBBB04FF}" destId="{658DA9EC-CD96-4037-BD8E-E9F5B6A0C3D7}" srcOrd="0" destOrd="0" presId="urn:microsoft.com/office/officeart/2005/8/layout/cycle2"/>
    <dgm:cxn modelId="{FCC4FC3B-4260-4428-8A62-988F6A0071F3}" type="presOf" srcId="{D040CBFA-2DFF-4483-B836-20A330565F9F}" destId="{234DE68C-E360-4DC2-B503-0FB360FA01EC}" srcOrd="0" destOrd="0" presId="urn:microsoft.com/office/officeart/2005/8/layout/cycle2"/>
    <dgm:cxn modelId="{B9F6332C-1285-4FF6-95FC-DAEE9160AC84}" type="presOf" srcId="{CFF75ECC-053B-4F82-9D46-9121C34E0263}" destId="{03E98940-FC8E-4074-A13E-A5B404DC1A72}" srcOrd="0" destOrd="0" presId="urn:microsoft.com/office/officeart/2005/8/layout/cycle2"/>
    <dgm:cxn modelId="{467D6BEE-6B6B-456E-8699-16F2AC3CBB59}" type="presOf" srcId="{E020B16B-9EE8-4AC9-AE13-62EC377EA0B5}" destId="{78F0B6E9-9497-4C9E-9FC2-FA6A4BE947A3}" srcOrd="1" destOrd="0" presId="urn:microsoft.com/office/officeart/2005/8/layout/cycle2"/>
    <dgm:cxn modelId="{164ADBC7-AA6C-4732-B359-E812CEE26F02}" type="presOf" srcId="{6A498B1A-0747-4103-9AF3-0B30418C2270}" destId="{FEDC0FDC-F649-4A5D-B302-4432BE66009D}" srcOrd="0" destOrd="0" presId="urn:microsoft.com/office/officeart/2005/8/layout/cycle2"/>
    <dgm:cxn modelId="{EF96B187-6EEC-4710-92C1-226E24D480BB}" type="presOf" srcId="{74EFBE68-3A18-45A4-96C6-969D21451100}" destId="{2696D675-DAEA-4348-A5C6-4EB75063EEA9}" srcOrd="0" destOrd="0" presId="urn:microsoft.com/office/officeart/2005/8/layout/cycle2"/>
    <dgm:cxn modelId="{71179662-5522-4959-88F6-E080201D228D}" type="presOf" srcId="{CFF75ECC-053B-4F82-9D46-9121C34E0263}" destId="{D14B5BDF-F9FC-491C-98C7-0FDEDAB87AEB}" srcOrd="1" destOrd="0" presId="urn:microsoft.com/office/officeart/2005/8/layout/cycle2"/>
    <dgm:cxn modelId="{BD296F5E-3878-455E-A5B8-59D12764AD22}" srcId="{92E48FFF-6F3F-4CF9-A6D9-CD945127FFF4}" destId="{CAF80F94-251B-46FC-A3FB-0C47BBBB04FF}" srcOrd="0" destOrd="0" parTransId="{EE4A3A47-3929-4E4C-883A-2637BC7DB68E}" sibTransId="{E020B16B-9EE8-4AC9-AE13-62EC377EA0B5}"/>
    <dgm:cxn modelId="{F0A6911C-3D87-4D0F-AC3C-E376DC7F9B05}" type="presOf" srcId="{D040CBFA-2DFF-4483-B836-20A330565F9F}" destId="{85846DA3-A837-4907-932E-4DDF2D9FB8C9}" srcOrd="1" destOrd="0" presId="urn:microsoft.com/office/officeart/2005/8/layout/cycle2"/>
    <dgm:cxn modelId="{4D8512F0-54B8-4DEC-9EC3-FA2EFFFF6657}" srcId="{92E48FFF-6F3F-4CF9-A6D9-CD945127FFF4}" destId="{6A498B1A-0747-4103-9AF3-0B30418C2270}" srcOrd="1" destOrd="0" parTransId="{DFDA6B7A-0988-4300-AEF4-B39A6982CEDD}" sibTransId="{CFF75ECC-053B-4F82-9D46-9121C34E0263}"/>
    <dgm:cxn modelId="{8E730B5C-72BD-4E7F-A140-CF92DB317BB4}" type="presOf" srcId="{92E48FFF-6F3F-4CF9-A6D9-CD945127FFF4}" destId="{EEEF9B91-0CE2-4C95-9A13-475FCD989600}" srcOrd="0" destOrd="0" presId="urn:microsoft.com/office/officeart/2005/8/layout/cycle2"/>
    <dgm:cxn modelId="{9A322092-4C60-4221-8000-3A7B95E376DF}" srcId="{92E48FFF-6F3F-4CF9-A6D9-CD945127FFF4}" destId="{74EFBE68-3A18-45A4-96C6-969D21451100}" srcOrd="2" destOrd="0" parTransId="{26A063F3-6F10-4B29-A624-FC24C8716BB3}" sibTransId="{D040CBFA-2DFF-4483-B836-20A330565F9F}"/>
    <dgm:cxn modelId="{EF323B97-7725-4DA3-935B-DD88102278BF}" type="presOf" srcId="{E020B16B-9EE8-4AC9-AE13-62EC377EA0B5}" destId="{133EBF6D-876F-457B-93C5-5BC5846253CE}" srcOrd="0" destOrd="0" presId="urn:microsoft.com/office/officeart/2005/8/layout/cycle2"/>
    <dgm:cxn modelId="{A41BE26B-9AB3-4BBE-9E19-CFC64AEE2BBF}" type="presParOf" srcId="{EEEF9B91-0CE2-4C95-9A13-475FCD989600}" destId="{658DA9EC-CD96-4037-BD8E-E9F5B6A0C3D7}" srcOrd="0" destOrd="0" presId="urn:microsoft.com/office/officeart/2005/8/layout/cycle2"/>
    <dgm:cxn modelId="{000D8224-C4A6-4CAB-B5BA-A8D26E16B768}" type="presParOf" srcId="{EEEF9B91-0CE2-4C95-9A13-475FCD989600}" destId="{133EBF6D-876F-457B-93C5-5BC5846253CE}" srcOrd="1" destOrd="0" presId="urn:microsoft.com/office/officeart/2005/8/layout/cycle2"/>
    <dgm:cxn modelId="{BA954491-FC59-44D7-9B26-9C985E42799D}" type="presParOf" srcId="{133EBF6D-876F-457B-93C5-5BC5846253CE}" destId="{78F0B6E9-9497-4C9E-9FC2-FA6A4BE947A3}" srcOrd="0" destOrd="0" presId="urn:microsoft.com/office/officeart/2005/8/layout/cycle2"/>
    <dgm:cxn modelId="{102F4218-1C43-4934-97E0-A68C3CDFAC4E}" type="presParOf" srcId="{EEEF9B91-0CE2-4C95-9A13-475FCD989600}" destId="{FEDC0FDC-F649-4A5D-B302-4432BE66009D}" srcOrd="2" destOrd="0" presId="urn:microsoft.com/office/officeart/2005/8/layout/cycle2"/>
    <dgm:cxn modelId="{9FCE8F83-E163-459E-8745-A3E7A9982390}" type="presParOf" srcId="{EEEF9B91-0CE2-4C95-9A13-475FCD989600}" destId="{03E98940-FC8E-4074-A13E-A5B404DC1A72}" srcOrd="3" destOrd="0" presId="urn:microsoft.com/office/officeart/2005/8/layout/cycle2"/>
    <dgm:cxn modelId="{F672AECF-2166-4C8B-A660-B8975B2EE50F}" type="presParOf" srcId="{03E98940-FC8E-4074-A13E-A5B404DC1A72}" destId="{D14B5BDF-F9FC-491C-98C7-0FDEDAB87AEB}" srcOrd="0" destOrd="0" presId="urn:microsoft.com/office/officeart/2005/8/layout/cycle2"/>
    <dgm:cxn modelId="{CB63D5D5-65B3-470C-BD8C-9E85C7D771F4}" type="presParOf" srcId="{EEEF9B91-0CE2-4C95-9A13-475FCD989600}" destId="{2696D675-DAEA-4348-A5C6-4EB75063EEA9}" srcOrd="4" destOrd="0" presId="urn:microsoft.com/office/officeart/2005/8/layout/cycle2"/>
    <dgm:cxn modelId="{09719650-983D-4DDF-AF1D-E6997909AFE7}" type="presParOf" srcId="{EEEF9B91-0CE2-4C95-9A13-475FCD989600}" destId="{234DE68C-E360-4DC2-B503-0FB360FA01EC}" srcOrd="5" destOrd="0" presId="urn:microsoft.com/office/officeart/2005/8/layout/cycle2"/>
    <dgm:cxn modelId="{A9D4EAF7-5950-4338-9AAA-2047DFFCFDEA}" type="presParOf" srcId="{234DE68C-E360-4DC2-B503-0FB360FA01EC}" destId="{85846DA3-A837-4907-932E-4DDF2D9FB8C9}"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CD2FB9B-6094-4617-A014-720B262EA11C}" type="doc">
      <dgm:prSet loTypeId="urn:microsoft.com/office/officeart/2005/8/layout/orgChart1" loCatId="hierarchy" qsTypeId="urn:microsoft.com/office/officeart/2005/8/quickstyle/simple3" qsCatId="simple" csTypeId="urn:microsoft.com/office/officeart/2005/8/colors/accent0_2" csCatId="mainScheme" phldr="1"/>
      <dgm:spPr/>
      <dgm:t>
        <a:bodyPr/>
        <a:lstStyle/>
        <a:p>
          <a:endParaRPr lang="es-CR"/>
        </a:p>
      </dgm:t>
    </dgm:pt>
    <dgm:pt modelId="{57590C81-C6E3-4A55-9AD1-D51AD6825969}">
      <dgm:prSet phldrT="[Texto]"/>
      <dgm:spPr/>
      <dgm:t>
        <a:bodyPr/>
        <a:lstStyle/>
        <a:p>
          <a:r>
            <a:rPr lang="es-CR" dirty="0" smtClean="0">
              <a:latin typeface="ChollaSlabRegular" pitchFamily="2" charset="0"/>
            </a:rPr>
            <a:t>Convención Internacional sobre los Derechos de las Personas con Discapacidad</a:t>
          </a:r>
          <a:endParaRPr lang="es-CR" dirty="0">
            <a:latin typeface="ChollaSlabRegular" pitchFamily="2" charset="0"/>
          </a:endParaRPr>
        </a:p>
      </dgm:t>
    </dgm:pt>
    <dgm:pt modelId="{0444DA49-9B09-4C25-989D-7AC987C39FE0}" type="parTrans" cxnId="{83285901-AD15-4E79-8107-7E30D3B3A717}">
      <dgm:prSet/>
      <dgm:spPr/>
      <dgm:t>
        <a:bodyPr/>
        <a:lstStyle/>
        <a:p>
          <a:endParaRPr lang="es-CR">
            <a:latin typeface="ChollaSlabRegular" pitchFamily="2" charset="0"/>
          </a:endParaRPr>
        </a:p>
      </dgm:t>
    </dgm:pt>
    <dgm:pt modelId="{374178F4-7B59-40F5-A717-37A5E6EE3D26}" type="sibTrans" cxnId="{83285901-AD15-4E79-8107-7E30D3B3A717}">
      <dgm:prSet/>
      <dgm:spPr/>
      <dgm:t>
        <a:bodyPr/>
        <a:lstStyle/>
        <a:p>
          <a:endParaRPr lang="es-CR">
            <a:latin typeface="ChollaSlabRegular" pitchFamily="2" charset="0"/>
          </a:endParaRPr>
        </a:p>
      </dgm:t>
    </dgm:pt>
    <dgm:pt modelId="{4A5CFC8B-B3D8-47E2-B5C9-453DDAC59511}" type="asst">
      <dgm:prSet phldrT="[Texto]"/>
      <dgm:spPr/>
      <dgm:t>
        <a:bodyPr/>
        <a:lstStyle/>
        <a:p>
          <a:r>
            <a:rPr lang="es-CR" dirty="0" smtClean="0">
              <a:latin typeface="ChollaSlabRegular" pitchFamily="2" charset="0"/>
            </a:rPr>
            <a:t>Ley N° 8661 sobre la Aprobación de la Convención sobre los Derechos de las Personas con Discapacidad</a:t>
          </a:r>
          <a:endParaRPr lang="es-CR" dirty="0">
            <a:latin typeface="ChollaSlabRegular" pitchFamily="2" charset="0"/>
          </a:endParaRPr>
        </a:p>
      </dgm:t>
    </dgm:pt>
    <dgm:pt modelId="{A07440D2-E091-4457-9ED9-A516178EAE98}" type="parTrans" cxnId="{27239CCF-AD3D-42BD-B80F-D718DC80AD29}">
      <dgm:prSet/>
      <dgm:spPr/>
      <dgm:t>
        <a:bodyPr/>
        <a:lstStyle/>
        <a:p>
          <a:endParaRPr lang="es-CR">
            <a:latin typeface="ChollaSlabRegular" pitchFamily="2" charset="0"/>
          </a:endParaRPr>
        </a:p>
      </dgm:t>
    </dgm:pt>
    <dgm:pt modelId="{9FB271D6-AD8E-4BCC-8D3F-D9556B65490E}" type="sibTrans" cxnId="{27239CCF-AD3D-42BD-B80F-D718DC80AD29}">
      <dgm:prSet/>
      <dgm:spPr/>
      <dgm:t>
        <a:bodyPr/>
        <a:lstStyle/>
        <a:p>
          <a:endParaRPr lang="es-CR">
            <a:latin typeface="ChollaSlabRegular" pitchFamily="2" charset="0"/>
          </a:endParaRPr>
        </a:p>
      </dgm:t>
    </dgm:pt>
    <dgm:pt modelId="{FBA4720A-E031-4E1E-8827-1DE46C7C8F35}">
      <dgm:prSet phldrT="[Texto]"/>
      <dgm:spPr/>
      <dgm:t>
        <a:bodyPr/>
        <a:lstStyle/>
        <a:p>
          <a:r>
            <a:rPr lang="es-CR" dirty="0" smtClean="0">
              <a:latin typeface="ChollaSlabRegular" pitchFamily="2" charset="0"/>
            </a:rPr>
            <a:t>Artículo 31: Los Estados Partes recopilarán información adecuada, incluidos datos estadísticos y de investigación, que les permita formular y aplicar políticas</a:t>
          </a:r>
          <a:endParaRPr lang="es-CR" dirty="0">
            <a:latin typeface="ChollaSlabRegular" pitchFamily="2" charset="0"/>
          </a:endParaRPr>
        </a:p>
      </dgm:t>
    </dgm:pt>
    <dgm:pt modelId="{79B6DF16-99B7-44F8-9857-716438D18FAC}" type="parTrans" cxnId="{9E08C0DE-9AAF-482E-A6F4-3D5B078B9592}">
      <dgm:prSet/>
      <dgm:spPr/>
      <dgm:t>
        <a:bodyPr/>
        <a:lstStyle/>
        <a:p>
          <a:endParaRPr lang="es-CR">
            <a:latin typeface="ChollaSlabRegular" pitchFamily="2" charset="0"/>
          </a:endParaRPr>
        </a:p>
      </dgm:t>
    </dgm:pt>
    <dgm:pt modelId="{DAF6213A-BC01-4C62-A58D-3CCC1D148D5A}" type="sibTrans" cxnId="{9E08C0DE-9AAF-482E-A6F4-3D5B078B9592}">
      <dgm:prSet/>
      <dgm:spPr/>
      <dgm:t>
        <a:bodyPr/>
        <a:lstStyle/>
        <a:p>
          <a:endParaRPr lang="es-CR">
            <a:latin typeface="ChollaSlabRegular" pitchFamily="2" charset="0"/>
          </a:endParaRPr>
        </a:p>
      </dgm:t>
    </dgm:pt>
    <dgm:pt modelId="{04FEA1AE-5031-4538-A9A2-AF45AA22B7D1}" type="asst">
      <dgm:prSet phldrT="[Texto]"/>
      <dgm:spPr/>
      <dgm:t>
        <a:bodyPr/>
        <a:lstStyle/>
        <a:p>
          <a:r>
            <a:rPr lang="es-CR" dirty="0" smtClean="0">
              <a:latin typeface="ChollaSlabRegular" pitchFamily="2" charset="0"/>
            </a:rPr>
            <a:t>Sistema Costarricense de Información sobre Discapacidad (SICID) </a:t>
          </a:r>
          <a:endParaRPr lang="es-CR" dirty="0">
            <a:latin typeface="ChollaSlabRegular" pitchFamily="2" charset="0"/>
          </a:endParaRPr>
        </a:p>
      </dgm:t>
    </dgm:pt>
    <dgm:pt modelId="{73BD55C4-94BF-41A8-9D04-D748CB7D964D}" type="parTrans" cxnId="{26965DCB-805B-42C0-BF40-0E90707E6C63}">
      <dgm:prSet/>
      <dgm:spPr/>
      <dgm:t>
        <a:bodyPr/>
        <a:lstStyle/>
        <a:p>
          <a:endParaRPr lang="es-CR"/>
        </a:p>
      </dgm:t>
    </dgm:pt>
    <dgm:pt modelId="{F61F2BB3-2E2C-463C-A13D-D26E15B59214}" type="sibTrans" cxnId="{26965DCB-805B-42C0-BF40-0E90707E6C63}">
      <dgm:prSet/>
      <dgm:spPr/>
      <dgm:t>
        <a:bodyPr/>
        <a:lstStyle/>
        <a:p>
          <a:endParaRPr lang="es-CR"/>
        </a:p>
      </dgm:t>
    </dgm:pt>
    <dgm:pt modelId="{CC893ACE-F2D9-4D40-8DB8-C1A4EF59B481}" type="pres">
      <dgm:prSet presAssocID="{6CD2FB9B-6094-4617-A014-720B262EA11C}" presName="hierChild1" presStyleCnt="0">
        <dgm:presLayoutVars>
          <dgm:orgChart val="1"/>
          <dgm:chPref val="1"/>
          <dgm:dir/>
          <dgm:animOne val="branch"/>
          <dgm:animLvl val="lvl"/>
          <dgm:resizeHandles/>
        </dgm:presLayoutVars>
      </dgm:prSet>
      <dgm:spPr/>
      <dgm:t>
        <a:bodyPr/>
        <a:lstStyle/>
        <a:p>
          <a:endParaRPr lang="es-ES"/>
        </a:p>
      </dgm:t>
    </dgm:pt>
    <dgm:pt modelId="{FD523EE8-2147-4718-A28E-6C2CD4508B1C}" type="pres">
      <dgm:prSet presAssocID="{57590C81-C6E3-4A55-9AD1-D51AD6825969}" presName="hierRoot1" presStyleCnt="0">
        <dgm:presLayoutVars>
          <dgm:hierBranch val="init"/>
        </dgm:presLayoutVars>
      </dgm:prSet>
      <dgm:spPr/>
    </dgm:pt>
    <dgm:pt modelId="{8E68368E-ADA8-43BD-93C3-F1ABF3D419F1}" type="pres">
      <dgm:prSet presAssocID="{57590C81-C6E3-4A55-9AD1-D51AD6825969}" presName="rootComposite1" presStyleCnt="0"/>
      <dgm:spPr/>
    </dgm:pt>
    <dgm:pt modelId="{A4F97D6F-96FF-4EE7-A75C-451E20FE84A5}" type="pres">
      <dgm:prSet presAssocID="{57590C81-C6E3-4A55-9AD1-D51AD6825969}" presName="rootText1" presStyleLbl="node0" presStyleIdx="0" presStyleCnt="1" custLinFactNeighborY="2140">
        <dgm:presLayoutVars>
          <dgm:chPref val="3"/>
        </dgm:presLayoutVars>
      </dgm:prSet>
      <dgm:spPr/>
      <dgm:t>
        <a:bodyPr/>
        <a:lstStyle/>
        <a:p>
          <a:endParaRPr lang="es-CR"/>
        </a:p>
      </dgm:t>
    </dgm:pt>
    <dgm:pt modelId="{C7521810-87B9-4314-AC64-877316300719}" type="pres">
      <dgm:prSet presAssocID="{57590C81-C6E3-4A55-9AD1-D51AD6825969}" presName="rootConnector1" presStyleLbl="node1" presStyleIdx="0" presStyleCnt="0"/>
      <dgm:spPr/>
      <dgm:t>
        <a:bodyPr/>
        <a:lstStyle/>
        <a:p>
          <a:endParaRPr lang="es-ES"/>
        </a:p>
      </dgm:t>
    </dgm:pt>
    <dgm:pt modelId="{B8A82C89-7CAE-4D59-A486-0E6CBB8EF79F}" type="pres">
      <dgm:prSet presAssocID="{57590C81-C6E3-4A55-9AD1-D51AD6825969}" presName="hierChild2" presStyleCnt="0"/>
      <dgm:spPr/>
    </dgm:pt>
    <dgm:pt modelId="{F4B0D2FC-3080-4463-922B-CF082752E192}" type="pres">
      <dgm:prSet presAssocID="{79B6DF16-99B7-44F8-9857-716438D18FAC}" presName="Name37" presStyleLbl="parChTrans1D2" presStyleIdx="0" presStyleCnt="3"/>
      <dgm:spPr/>
      <dgm:t>
        <a:bodyPr/>
        <a:lstStyle/>
        <a:p>
          <a:endParaRPr lang="es-ES"/>
        </a:p>
      </dgm:t>
    </dgm:pt>
    <dgm:pt modelId="{5853C7FE-0D7D-437F-B7FA-EFF91A8B4131}" type="pres">
      <dgm:prSet presAssocID="{FBA4720A-E031-4E1E-8827-1DE46C7C8F35}" presName="hierRoot2" presStyleCnt="0">
        <dgm:presLayoutVars>
          <dgm:hierBranch val="init"/>
        </dgm:presLayoutVars>
      </dgm:prSet>
      <dgm:spPr/>
    </dgm:pt>
    <dgm:pt modelId="{B7BEBBF3-AE2D-4397-BB80-FCDBECE0DCDD}" type="pres">
      <dgm:prSet presAssocID="{FBA4720A-E031-4E1E-8827-1DE46C7C8F35}" presName="rootComposite" presStyleCnt="0"/>
      <dgm:spPr/>
    </dgm:pt>
    <dgm:pt modelId="{B24D7276-C079-4084-A34D-CF8B6F2C027B}" type="pres">
      <dgm:prSet presAssocID="{FBA4720A-E031-4E1E-8827-1DE46C7C8F35}" presName="rootText" presStyleLbl="node2" presStyleIdx="0" presStyleCnt="1">
        <dgm:presLayoutVars>
          <dgm:chPref val="3"/>
        </dgm:presLayoutVars>
      </dgm:prSet>
      <dgm:spPr/>
      <dgm:t>
        <a:bodyPr/>
        <a:lstStyle/>
        <a:p>
          <a:endParaRPr lang="es-CR"/>
        </a:p>
      </dgm:t>
    </dgm:pt>
    <dgm:pt modelId="{E9C1211C-4276-42E5-BAAA-5C89FD503565}" type="pres">
      <dgm:prSet presAssocID="{FBA4720A-E031-4E1E-8827-1DE46C7C8F35}" presName="rootConnector" presStyleLbl="node2" presStyleIdx="0" presStyleCnt="1"/>
      <dgm:spPr/>
      <dgm:t>
        <a:bodyPr/>
        <a:lstStyle/>
        <a:p>
          <a:endParaRPr lang="es-ES"/>
        </a:p>
      </dgm:t>
    </dgm:pt>
    <dgm:pt modelId="{567FA4E3-C547-4016-8E8D-E1405397649C}" type="pres">
      <dgm:prSet presAssocID="{FBA4720A-E031-4E1E-8827-1DE46C7C8F35}" presName="hierChild4" presStyleCnt="0"/>
      <dgm:spPr/>
    </dgm:pt>
    <dgm:pt modelId="{F0296130-7FE4-4595-99B5-D12B983EE4FB}" type="pres">
      <dgm:prSet presAssocID="{FBA4720A-E031-4E1E-8827-1DE46C7C8F35}" presName="hierChild5" presStyleCnt="0"/>
      <dgm:spPr/>
    </dgm:pt>
    <dgm:pt modelId="{B76CB779-CA9E-4F47-A97E-FDBFCFA80F51}" type="pres">
      <dgm:prSet presAssocID="{57590C81-C6E3-4A55-9AD1-D51AD6825969}" presName="hierChild3" presStyleCnt="0"/>
      <dgm:spPr/>
    </dgm:pt>
    <dgm:pt modelId="{DB293D31-DD1D-4BB0-B42E-F9C071C09C32}" type="pres">
      <dgm:prSet presAssocID="{A07440D2-E091-4457-9ED9-A516178EAE98}" presName="Name111" presStyleLbl="parChTrans1D2" presStyleIdx="1" presStyleCnt="3"/>
      <dgm:spPr/>
      <dgm:t>
        <a:bodyPr/>
        <a:lstStyle/>
        <a:p>
          <a:endParaRPr lang="es-ES"/>
        </a:p>
      </dgm:t>
    </dgm:pt>
    <dgm:pt modelId="{D87C06DD-59C7-4533-9589-8F58C9A9C6FA}" type="pres">
      <dgm:prSet presAssocID="{4A5CFC8B-B3D8-47E2-B5C9-453DDAC59511}" presName="hierRoot3" presStyleCnt="0">
        <dgm:presLayoutVars>
          <dgm:hierBranch val="init"/>
        </dgm:presLayoutVars>
      </dgm:prSet>
      <dgm:spPr/>
    </dgm:pt>
    <dgm:pt modelId="{BE68AF7A-7D3E-4CE4-8E80-2BB292FA13EC}" type="pres">
      <dgm:prSet presAssocID="{4A5CFC8B-B3D8-47E2-B5C9-453DDAC59511}" presName="rootComposite3" presStyleCnt="0"/>
      <dgm:spPr/>
    </dgm:pt>
    <dgm:pt modelId="{75DD7E21-FC43-42D6-9B88-460131A4A723}" type="pres">
      <dgm:prSet presAssocID="{4A5CFC8B-B3D8-47E2-B5C9-453DDAC59511}" presName="rootText3" presStyleLbl="asst1" presStyleIdx="0" presStyleCnt="2">
        <dgm:presLayoutVars>
          <dgm:chPref val="3"/>
        </dgm:presLayoutVars>
      </dgm:prSet>
      <dgm:spPr/>
      <dgm:t>
        <a:bodyPr/>
        <a:lstStyle/>
        <a:p>
          <a:endParaRPr lang="es-CR"/>
        </a:p>
      </dgm:t>
    </dgm:pt>
    <dgm:pt modelId="{DB41C5C2-06DE-4C50-BCAC-8595477DB807}" type="pres">
      <dgm:prSet presAssocID="{4A5CFC8B-B3D8-47E2-B5C9-453DDAC59511}" presName="rootConnector3" presStyleLbl="asst1" presStyleIdx="0" presStyleCnt="2"/>
      <dgm:spPr/>
      <dgm:t>
        <a:bodyPr/>
        <a:lstStyle/>
        <a:p>
          <a:endParaRPr lang="es-ES"/>
        </a:p>
      </dgm:t>
    </dgm:pt>
    <dgm:pt modelId="{5037A056-4BF3-4FA3-BF7F-957F9E5D28E7}" type="pres">
      <dgm:prSet presAssocID="{4A5CFC8B-B3D8-47E2-B5C9-453DDAC59511}" presName="hierChild6" presStyleCnt="0"/>
      <dgm:spPr/>
    </dgm:pt>
    <dgm:pt modelId="{F0D7669D-790A-42E8-9F5C-C6D2ED14834C}" type="pres">
      <dgm:prSet presAssocID="{4A5CFC8B-B3D8-47E2-B5C9-453DDAC59511}" presName="hierChild7" presStyleCnt="0"/>
      <dgm:spPr/>
    </dgm:pt>
    <dgm:pt modelId="{8162E68E-29B5-4D10-BCBC-26EA5982C249}" type="pres">
      <dgm:prSet presAssocID="{73BD55C4-94BF-41A8-9D04-D748CB7D964D}" presName="Name111" presStyleLbl="parChTrans1D2" presStyleIdx="2" presStyleCnt="3"/>
      <dgm:spPr/>
      <dgm:t>
        <a:bodyPr/>
        <a:lstStyle/>
        <a:p>
          <a:endParaRPr lang="es-ES"/>
        </a:p>
      </dgm:t>
    </dgm:pt>
    <dgm:pt modelId="{CF0678CC-3645-4682-987B-4ECB6180654F}" type="pres">
      <dgm:prSet presAssocID="{04FEA1AE-5031-4538-A9A2-AF45AA22B7D1}" presName="hierRoot3" presStyleCnt="0">
        <dgm:presLayoutVars>
          <dgm:hierBranch val="init"/>
        </dgm:presLayoutVars>
      </dgm:prSet>
      <dgm:spPr/>
    </dgm:pt>
    <dgm:pt modelId="{079EC2B2-6DF8-48FE-8DCE-CC36EA5C33D4}" type="pres">
      <dgm:prSet presAssocID="{04FEA1AE-5031-4538-A9A2-AF45AA22B7D1}" presName="rootComposite3" presStyleCnt="0"/>
      <dgm:spPr/>
    </dgm:pt>
    <dgm:pt modelId="{FAEEAC4E-525F-4CB1-96D0-6FDD0A3C3F25}" type="pres">
      <dgm:prSet presAssocID="{04FEA1AE-5031-4538-A9A2-AF45AA22B7D1}" presName="rootText3" presStyleLbl="asst1" presStyleIdx="1" presStyleCnt="2">
        <dgm:presLayoutVars>
          <dgm:chPref val="3"/>
        </dgm:presLayoutVars>
      </dgm:prSet>
      <dgm:spPr/>
      <dgm:t>
        <a:bodyPr/>
        <a:lstStyle/>
        <a:p>
          <a:endParaRPr lang="es-CR"/>
        </a:p>
      </dgm:t>
    </dgm:pt>
    <dgm:pt modelId="{3FEDF5FD-B15E-4F08-9615-67F9AA1637CF}" type="pres">
      <dgm:prSet presAssocID="{04FEA1AE-5031-4538-A9A2-AF45AA22B7D1}" presName="rootConnector3" presStyleLbl="asst1" presStyleIdx="1" presStyleCnt="2"/>
      <dgm:spPr/>
      <dgm:t>
        <a:bodyPr/>
        <a:lstStyle/>
        <a:p>
          <a:endParaRPr lang="es-ES"/>
        </a:p>
      </dgm:t>
    </dgm:pt>
    <dgm:pt modelId="{0064C14B-8F15-4100-AF81-AC683B44198B}" type="pres">
      <dgm:prSet presAssocID="{04FEA1AE-5031-4538-A9A2-AF45AA22B7D1}" presName="hierChild6" presStyleCnt="0"/>
      <dgm:spPr/>
    </dgm:pt>
    <dgm:pt modelId="{FDEC6F44-3F32-4E4B-AF4C-2D37B8FD1082}" type="pres">
      <dgm:prSet presAssocID="{04FEA1AE-5031-4538-A9A2-AF45AA22B7D1}" presName="hierChild7" presStyleCnt="0"/>
      <dgm:spPr/>
    </dgm:pt>
  </dgm:ptLst>
  <dgm:cxnLst>
    <dgm:cxn modelId="{F9646DA9-2D0E-412B-AACF-84C957B3AAA2}" type="presOf" srcId="{4A5CFC8B-B3D8-47E2-B5C9-453DDAC59511}" destId="{DB41C5C2-06DE-4C50-BCAC-8595477DB807}" srcOrd="1" destOrd="0" presId="urn:microsoft.com/office/officeart/2005/8/layout/orgChart1"/>
    <dgm:cxn modelId="{90A701DC-DBDB-479B-94EF-476CC6294E4F}" type="presOf" srcId="{6CD2FB9B-6094-4617-A014-720B262EA11C}" destId="{CC893ACE-F2D9-4D40-8DB8-C1A4EF59B481}" srcOrd="0" destOrd="0" presId="urn:microsoft.com/office/officeart/2005/8/layout/orgChart1"/>
    <dgm:cxn modelId="{7C9D74A7-56E9-4144-B1E5-BB3458CC494E}" type="presOf" srcId="{04FEA1AE-5031-4538-A9A2-AF45AA22B7D1}" destId="{3FEDF5FD-B15E-4F08-9615-67F9AA1637CF}" srcOrd="1" destOrd="0" presId="urn:microsoft.com/office/officeart/2005/8/layout/orgChart1"/>
    <dgm:cxn modelId="{B21A1B77-8CE9-4203-A4E1-A5D04BC6FF0A}" type="presOf" srcId="{57590C81-C6E3-4A55-9AD1-D51AD6825969}" destId="{C7521810-87B9-4314-AC64-877316300719}" srcOrd="1" destOrd="0" presId="urn:microsoft.com/office/officeart/2005/8/layout/orgChart1"/>
    <dgm:cxn modelId="{14DFF754-B8C2-42CB-9437-EC6163995098}" type="presOf" srcId="{57590C81-C6E3-4A55-9AD1-D51AD6825969}" destId="{A4F97D6F-96FF-4EE7-A75C-451E20FE84A5}" srcOrd="0" destOrd="0" presId="urn:microsoft.com/office/officeart/2005/8/layout/orgChart1"/>
    <dgm:cxn modelId="{26965DCB-805B-42C0-BF40-0E90707E6C63}" srcId="{57590C81-C6E3-4A55-9AD1-D51AD6825969}" destId="{04FEA1AE-5031-4538-A9A2-AF45AA22B7D1}" srcOrd="1" destOrd="0" parTransId="{73BD55C4-94BF-41A8-9D04-D748CB7D964D}" sibTransId="{F61F2BB3-2E2C-463C-A13D-D26E15B59214}"/>
    <dgm:cxn modelId="{422CA15C-1E10-4039-A733-720DCB424147}" type="presOf" srcId="{79B6DF16-99B7-44F8-9857-716438D18FAC}" destId="{F4B0D2FC-3080-4463-922B-CF082752E192}" srcOrd="0" destOrd="0" presId="urn:microsoft.com/office/officeart/2005/8/layout/orgChart1"/>
    <dgm:cxn modelId="{86A94A54-EEFA-4C31-8558-02B22862864B}" type="presOf" srcId="{04FEA1AE-5031-4538-A9A2-AF45AA22B7D1}" destId="{FAEEAC4E-525F-4CB1-96D0-6FDD0A3C3F25}" srcOrd="0" destOrd="0" presId="urn:microsoft.com/office/officeart/2005/8/layout/orgChart1"/>
    <dgm:cxn modelId="{16E03B66-6D48-45F3-BEF1-395C7A154932}" type="presOf" srcId="{A07440D2-E091-4457-9ED9-A516178EAE98}" destId="{DB293D31-DD1D-4BB0-B42E-F9C071C09C32}" srcOrd="0" destOrd="0" presId="urn:microsoft.com/office/officeart/2005/8/layout/orgChart1"/>
    <dgm:cxn modelId="{83285901-AD15-4E79-8107-7E30D3B3A717}" srcId="{6CD2FB9B-6094-4617-A014-720B262EA11C}" destId="{57590C81-C6E3-4A55-9AD1-D51AD6825969}" srcOrd="0" destOrd="0" parTransId="{0444DA49-9B09-4C25-989D-7AC987C39FE0}" sibTransId="{374178F4-7B59-40F5-A717-37A5E6EE3D26}"/>
    <dgm:cxn modelId="{E9FF6988-0358-4F1C-BFB8-031BD910FD3C}" type="presOf" srcId="{FBA4720A-E031-4E1E-8827-1DE46C7C8F35}" destId="{E9C1211C-4276-42E5-BAAA-5C89FD503565}" srcOrd="1" destOrd="0" presId="urn:microsoft.com/office/officeart/2005/8/layout/orgChart1"/>
    <dgm:cxn modelId="{27239CCF-AD3D-42BD-B80F-D718DC80AD29}" srcId="{57590C81-C6E3-4A55-9AD1-D51AD6825969}" destId="{4A5CFC8B-B3D8-47E2-B5C9-453DDAC59511}" srcOrd="0" destOrd="0" parTransId="{A07440D2-E091-4457-9ED9-A516178EAE98}" sibTransId="{9FB271D6-AD8E-4BCC-8D3F-D9556B65490E}"/>
    <dgm:cxn modelId="{C42D6264-7681-4814-A5F5-E00906DA3A81}" type="presOf" srcId="{4A5CFC8B-B3D8-47E2-B5C9-453DDAC59511}" destId="{75DD7E21-FC43-42D6-9B88-460131A4A723}" srcOrd="0" destOrd="0" presId="urn:microsoft.com/office/officeart/2005/8/layout/orgChart1"/>
    <dgm:cxn modelId="{07AB435B-2513-4F23-BE6F-F4372873578D}" type="presOf" srcId="{73BD55C4-94BF-41A8-9D04-D748CB7D964D}" destId="{8162E68E-29B5-4D10-BCBC-26EA5982C249}" srcOrd="0" destOrd="0" presId="urn:microsoft.com/office/officeart/2005/8/layout/orgChart1"/>
    <dgm:cxn modelId="{9E08C0DE-9AAF-482E-A6F4-3D5B078B9592}" srcId="{57590C81-C6E3-4A55-9AD1-D51AD6825969}" destId="{FBA4720A-E031-4E1E-8827-1DE46C7C8F35}" srcOrd="2" destOrd="0" parTransId="{79B6DF16-99B7-44F8-9857-716438D18FAC}" sibTransId="{DAF6213A-BC01-4C62-A58D-3CCC1D148D5A}"/>
    <dgm:cxn modelId="{0EDE1184-08ED-4360-BC44-094E8AA829EC}" type="presOf" srcId="{FBA4720A-E031-4E1E-8827-1DE46C7C8F35}" destId="{B24D7276-C079-4084-A34D-CF8B6F2C027B}" srcOrd="0" destOrd="0" presId="urn:microsoft.com/office/officeart/2005/8/layout/orgChart1"/>
    <dgm:cxn modelId="{FD8D9F07-C9B1-49DC-9178-2E596E3844F0}" type="presParOf" srcId="{CC893ACE-F2D9-4D40-8DB8-C1A4EF59B481}" destId="{FD523EE8-2147-4718-A28E-6C2CD4508B1C}" srcOrd="0" destOrd="0" presId="urn:microsoft.com/office/officeart/2005/8/layout/orgChart1"/>
    <dgm:cxn modelId="{41DCE4F1-8EFC-4013-ABC5-EEDE4C90250C}" type="presParOf" srcId="{FD523EE8-2147-4718-A28E-6C2CD4508B1C}" destId="{8E68368E-ADA8-43BD-93C3-F1ABF3D419F1}" srcOrd="0" destOrd="0" presId="urn:microsoft.com/office/officeart/2005/8/layout/orgChart1"/>
    <dgm:cxn modelId="{A129358A-3249-4CF1-B280-06EB4086F53F}" type="presParOf" srcId="{8E68368E-ADA8-43BD-93C3-F1ABF3D419F1}" destId="{A4F97D6F-96FF-4EE7-A75C-451E20FE84A5}" srcOrd="0" destOrd="0" presId="urn:microsoft.com/office/officeart/2005/8/layout/orgChart1"/>
    <dgm:cxn modelId="{C469E5C4-AA71-4F8E-9BA3-BAC96FC3A3F6}" type="presParOf" srcId="{8E68368E-ADA8-43BD-93C3-F1ABF3D419F1}" destId="{C7521810-87B9-4314-AC64-877316300719}" srcOrd="1" destOrd="0" presId="urn:microsoft.com/office/officeart/2005/8/layout/orgChart1"/>
    <dgm:cxn modelId="{A8039A83-A470-44F0-863D-E20347D38990}" type="presParOf" srcId="{FD523EE8-2147-4718-A28E-6C2CD4508B1C}" destId="{B8A82C89-7CAE-4D59-A486-0E6CBB8EF79F}" srcOrd="1" destOrd="0" presId="urn:microsoft.com/office/officeart/2005/8/layout/orgChart1"/>
    <dgm:cxn modelId="{2E44E328-718D-4DC8-926C-71FFA771AD1F}" type="presParOf" srcId="{B8A82C89-7CAE-4D59-A486-0E6CBB8EF79F}" destId="{F4B0D2FC-3080-4463-922B-CF082752E192}" srcOrd="0" destOrd="0" presId="urn:microsoft.com/office/officeart/2005/8/layout/orgChart1"/>
    <dgm:cxn modelId="{8CC4343C-C736-4166-8B8C-531DCE788E5B}" type="presParOf" srcId="{B8A82C89-7CAE-4D59-A486-0E6CBB8EF79F}" destId="{5853C7FE-0D7D-437F-B7FA-EFF91A8B4131}" srcOrd="1" destOrd="0" presId="urn:microsoft.com/office/officeart/2005/8/layout/orgChart1"/>
    <dgm:cxn modelId="{D1735FE9-405B-46CC-A44D-E7F494EED301}" type="presParOf" srcId="{5853C7FE-0D7D-437F-B7FA-EFF91A8B4131}" destId="{B7BEBBF3-AE2D-4397-BB80-FCDBECE0DCDD}" srcOrd="0" destOrd="0" presId="urn:microsoft.com/office/officeart/2005/8/layout/orgChart1"/>
    <dgm:cxn modelId="{15CFAACC-D97D-4AF2-B0D2-0709025C4477}" type="presParOf" srcId="{B7BEBBF3-AE2D-4397-BB80-FCDBECE0DCDD}" destId="{B24D7276-C079-4084-A34D-CF8B6F2C027B}" srcOrd="0" destOrd="0" presId="urn:microsoft.com/office/officeart/2005/8/layout/orgChart1"/>
    <dgm:cxn modelId="{BEACDE1C-A9A8-4EEA-93C5-A58F859BCEAF}" type="presParOf" srcId="{B7BEBBF3-AE2D-4397-BB80-FCDBECE0DCDD}" destId="{E9C1211C-4276-42E5-BAAA-5C89FD503565}" srcOrd="1" destOrd="0" presId="urn:microsoft.com/office/officeart/2005/8/layout/orgChart1"/>
    <dgm:cxn modelId="{0B4D7548-7678-48CC-9BD3-B7F6923C4514}" type="presParOf" srcId="{5853C7FE-0D7D-437F-B7FA-EFF91A8B4131}" destId="{567FA4E3-C547-4016-8E8D-E1405397649C}" srcOrd="1" destOrd="0" presId="urn:microsoft.com/office/officeart/2005/8/layout/orgChart1"/>
    <dgm:cxn modelId="{AAB2A87B-8020-4751-8C82-826FCE61271A}" type="presParOf" srcId="{5853C7FE-0D7D-437F-B7FA-EFF91A8B4131}" destId="{F0296130-7FE4-4595-99B5-D12B983EE4FB}" srcOrd="2" destOrd="0" presId="urn:microsoft.com/office/officeart/2005/8/layout/orgChart1"/>
    <dgm:cxn modelId="{9052AFC9-EEED-47C0-A93C-22F2123F722B}" type="presParOf" srcId="{FD523EE8-2147-4718-A28E-6C2CD4508B1C}" destId="{B76CB779-CA9E-4F47-A97E-FDBFCFA80F51}" srcOrd="2" destOrd="0" presId="urn:microsoft.com/office/officeart/2005/8/layout/orgChart1"/>
    <dgm:cxn modelId="{1423A986-20B9-4666-9789-9C9232F5CF74}" type="presParOf" srcId="{B76CB779-CA9E-4F47-A97E-FDBFCFA80F51}" destId="{DB293D31-DD1D-4BB0-B42E-F9C071C09C32}" srcOrd="0" destOrd="0" presId="urn:microsoft.com/office/officeart/2005/8/layout/orgChart1"/>
    <dgm:cxn modelId="{F82AFE73-FC79-451E-8545-F36AF9EFDA14}" type="presParOf" srcId="{B76CB779-CA9E-4F47-A97E-FDBFCFA80F51}" destId="{D87C06DD-59C7-4533-9589-8F58C9A9C6FA}" srcOrd="1" destOrd="0" presId="urn:microsoft.com/office/officeart/2005/8/layout/orgChart1"/>
    <dgm:cxn modelId="{86E2F139-A5F3-4802-86A3-6611C16DE002}" type="presParOf" srcId="{D87C06DD-59C7-4533-9589-8F58C9A9C6FA}" destId="{BE68AF7A-7D3E-4CE4-8E80-2BB292FA13EC}" srcOrd="0" destOrd="0" presId="urn:microsoft.com/office/officeart/2005/8/layout/orgChart1"/>
    <dgm:cxn modelId="{81DEC06F-C6BC-40FE-99AB-7994BC444A42}" type="presParOf" srcId="{BE68AF7A-7D3E-4CE4-8E80-2BB292FA13EC}" destId="{75DD7E21-FC43-42D6-9B88-460131A4A723}" srcOrd="0" destOrd="0" presId="urn:microsoft.com/office/officeart/2005/8/layout/orgChart1"/>
    <dgm:cxn modelId="{ABFC7609-65F5-4D29-A9F8-0EC370C9A989}" type="presParOf" srcId="{BE68AF7A-7D3E-4CE4-8E80-2BB292FA13EC}" destId="{DB41C5C2-06DE-4C50-BCAC-8595477DB807}" srcOrd="1" destOrd="0" presId="urn:microsoft.com/office/officeart/2005/8/layout/orgChart1"/>
    <dgm:cxn modelId="{5DF7F730-0A7A-4F50-AC90-D5C67AC25823}" type="presParOf" srcId="{D87C06DD-59C7-4533-9589-8F58C9A9C6FA}" destId="{5037A056-4BF3-4FA3-BF7F-957F9E5D28E7}" srcOrd="1" destOrd="0" presId="urn:microsoft.com/office/officeart/2005/8/layout/orgChart1"/>
    <dgm:cxn modelId="{A68D0E6B-4D8D-432A-B0C8-626EC3359B7B}" type="presParOf" srcId="{D87C06DD-59C7-4533-9589-8F58C9A9C6FA}" destId="{F0D7669D-790A-42E8-9F5C-C6D2ED14834C}" srcOrd="2" destOrd="0" presId="urn:microsoft.com/office/officeart/2005/8/layout/orgChart1"/>
    <dgm:cxn modelId="{B2C1DC1B-36AB-490A-9D9E-787FCBD87E25}" type="presParOf" srcId="{B76CB779-CA9E-4F47-A97E-FDBFCFA80F51}" destId="{8162E68E-29B5-4D10-BCBC-26EA5982C249}" srcOrd="2" destOrd="0" presId="urn:microsoft.com/office/officeart/2005/8/layout/orgChart1"/>
    <dgm:cxn modelId="{EFDA9C12-C310-411C-A740-1BA376F263BA}" type="presParOf" srcId="{B76CB779-CA9E-4F47-A97E-FDBFCFA80F51}" destId="{CF0678CC-3645-4682-987B-4ECB6180654F}" srcOrd="3" destOrd="0" presId="urn:microsoft.com/office/officeart/2005/8/layout/orgChart1"/>
    <dgm:cxn modelId="{1B570129-CAD2-4C0C-B6A4-A3AC29A02EC4}" type="presParOf" srcId="{CF0678CC-3645-4682-987B-4ECB6180654F}" destId="{079EC2B2-6DF8-48FE-8DCE-CC36EA5C33D4}" srcOrd="0" destOrd="0" presId="urn:microsoft.com/office/officeart/2005/8/layout/orgChart1"/>
    <dgm:cxn modelId="{5FDB76AA-EDF9-4A98-958D-B44BFA53CCE3}" type="presParOf" srcId="{079EC2B2-6DF8-48FE-8DCE-CC36EA5C33D4}" destId="{FAEEAC4E-525F-4CB1-96D0-6FDD0A3C3F25}" srcOrd="0" destOrd="0" presId="urn:microsoft.com/office/officeart/2005/8/layout/orgChart1"/>
    <dgm:cxn modelId="{80D69F97-249C-46BE-A026-556EBD6E2F83}" type="presParOf" srcId="{079EC2B2-6DF8-48FE-8DCE-CC36EA5C33D4}" destId="{3FEDF5FD-B15E-4F08-9615-67F9AA1637CF}" srcOrd="1" destOrd="0" presId="urn:microsoft.com/office/officeart/2005/8/layout/orgChart1"/>
    <dgm:cxn modelId="{CE62779D-C679-4CE3-8218-564F6D8E6309}" type="presParOf" srcId="{CF0678CC-3645-4682-987B-4ECB6180654F}" destId="{0064C14B-8F15-4100-AF81-AC683B44198B}" srcOrd="1" destOrd="0" presId="urn:microsoft.com/office/officeart/2005/8/layout/orgChart1"/>
    <dgm:cxn modelId="{5B37A4C1-B4AF-4F67-9EC4-7FAED9C6106F}" type="presParOf" srcId="{CF0678CC-3645-4682-987B-4ECB6180654F}" destId="{FDEC6F44-3F32-4E4B-AF4C-2D37B8FD108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81078C-16A8-401D-8145-00438BBBBC74}" type="doc">
      <dgm:prSet loTypeId="urn:microsoft.com/office/officeart/2005/8/layout/process1" loCatId="process" qsTypeId="urn:microsoft.com/office/officeart/2005/8/quickstyle/simple2" qsCatId="simple" csTypeId="urn:microsoft.com/office/officeart/2005/8/colors/accent0_2" csCatId="mainScheme" phldr="1"/>
      <dgm:spPr/>
    </dgm:pt>
    <dgm:pt modelId="{37D9E6A5-88F0-42F4-8C54-E1C77B9A8394}">
      <dgm:prSet phldrT="[Texto]"/>
      <dgm:spPr/>
      <dgm:t>
        <a:bodyPr/>
        <a:lstStyle/>
        <a:p>
          <a:r>
            <a:rPr lang="es-CR" dirty="0" smtClean="0">
              <a:latin typeface="ChollaSlabRegular" pitchFamily="2" charset="0"/>
            </a:rPr>
            <a:t>IX Censo Nacional de Población y V Censo Nacional de Vivienda del 2000</a:t>
          </a:r>
          <a:endParaRPr lang="es-CR" dirty="0">
            <a:latin typeface="ChollaSlabRegular" pitchFamily="2" charset="0"/>
          </a:endParaRPr>
        </a:p>
      </dgm:t>
    </dgm:pt>
    <dgm:pt modelId="{0388BBF4-509E-4E0E-A206-476457BFD26D}" type="parTrans" cxnId="{EA054EE2-23A0-4E4E-B5DA-16642FA81802}">
      <dgm:prSet/>
      <dgm:spPr/>
      <dgm:t>
        <a:bodyPr/>
        <a:lstStyle/>
        <a:p>
          <a:endParaRPr lang="es-CR">
            <a:latin typeface="ChollaWideOldStyle" pitchFamily="2" charset="0"/>
          </a:endParaRPr>
        </a:p>
      </dgm:t>
    </dgm:pt>
    <dgm:pt modelId="{07EA153C-E88F-4946-BD4B-BD799D956432}" type="sibTrans" cxnId="{EA054EE2-23A0-4E4E-B5DA-16642FA81802}">
      <dgm:prSet/>
      <dgm:spPr/>
      <dgm:t>
        <a:bodyPr/>
        <a:lstStyle/>
        <a:p>
          <a:endParaRPr lang="es-CR">
            <a:latin typeface="ChollaWideOldStyle" pitchFamily="2" charset="0"/>
          </a:endParaRPr>
        </a:p>
      </dgm:t>
    </dgm:pt>
    <dgm:pt modelId="{C9A9BBBA-C0D8-45A7-8B45-A639D2ABDC7D}">
      <dgm:prSet phldrT="[Texto]"/>
      <dgm:spPr/>
      <dgm:t>
        <a:bodyPr/>
        <a:lstStyle/>
        <a:p>
          <a:r>
            <a:rPr lang="es-CR" dirty="0" smtClean="0">
              <a:latin typeface="ChollaSlabRegular" pitchFamily="2" charset="0"/>
            </a:rPr>
            <a:t>X Censo Nacional de Población y VI Censo Nacional de Vivienda del 2011</a:t>
          </a:r>
          <a:endParaRPr lang="es-CR" dirty="0">
            <a:latin typeface="ChollaSlabRegular" pitchFamily="2" charset="0"/>
          </a:endParaRPr>
        </a:p>
      </dgm:t>
    </dgm:pt>
    <dgm:pt modelId="{EEB526C7-3FA6-4313-9D53-64C0656482E9}" type="parTrans" cxnId="{085DB8B0-F651-4E08-989B-2A80928F1CBB}">
      <dgm:prSet/>
      <dgm:spPr/>
      <dgm:t>
        <a:bodyPr/>
        <a:lstStyle/>
        <a:p>
          <a:endParaRPr lang="es-CR">
            <a:latin typeface="ChollaWideOldStyle" pitchFamily="2" charset="0"/>
          </a:endParaRPr>
        </a:p>
      </dgm:t>
    </dgm:pt>
    <dgm:pt modelId="{3DFA404C-CD0B-4610-AE05-E6870AD76220}" type="sibTrans" cxnId="{085DB8B0-F651-4E08-989B-2A80928F1CBB}">
      <dgm:prSet/>
      <dgm:spPr/>
      <dgm:t>
        <a:bodyPr/>
        <a:lstStyle/>
        <a:p>
          <a:endParaRPr lang="es-CR">
            <a:latin typeface="ChollaWideOldStyle" pitchFamily="2" charset="0"/>
          </a:endParaRPr>
        </a:p>
      </dgm:t>
    </dgm:pt>
    <dgm:pt modelId="{1A2F0F5F-4A2E-4AAB-9164-C92D215A2F52}">
      <dgm:prSet phldrT="[Texto]"/>
      <dgm:spPr/>
      <dgm:t>
        <a:bodyPr/>
        <a:lstStyle/>
        <a:p>
          <a:r>
            <a:rPr lang="es-CR" dirty="0" smtClean="0">
              <a:latin typeface="ChollaSlabRegular" pitchFamily="2" charset="0"/>
            </a:rPr>
            <a:t>Set de preguntas del Grupo Washington en encuestas (</a:t>
          </a:r>
          <a:r>
            <a:rPr lang="es-CR" dirty="0" err="1" smtClean="0">
              <a:latin typeface="ChollaSlabRegular" pitchFamily="2" charset="0"/>
            </a:rPr>
            <a:t>Enaho</a:t>
          </a:r>
          <a:r>
            <a:rPr lang="es-CR" dirty="0" smtClean="0">
              <a:latin typeface="ChollaSlabRegular" pitchFamily="2" charset="0"/>
            </a:rPr>
            <a:t>, ENUT, entre otras)</a:t>
          </a:r>
          <a:endParaRPr lang="es-CR" dirty="0">
            <a:latin typeface="ChollaSlabRegular" pitchFamily="2" charset="0"/>
          </a:endParaRPr>
        </a:p>
      </dgm:t>
    </dgm:pt>
    <dgm:pt modelId="{63D1BD8B-A3D4-4972-8C84-DC26276B1BB4}" type="parTrans" cxnId="{633A72EC-85F8-454B-994E-8488B6BCFD46}">
      <dgm:prSet/>
      <dgm:spPr/>
      <dgm:t>
        <a:bodyPr/>
        <a:lstStyle/>
        <a:p>
          <a:endParaRPr lang="es-CR">
            <a:latin typeface="ChollaWideOldStyle" pitchFamily="2" charset="0"/>
          </a:endParaRPr>
        </a:p>
      </dgm:t>
    </dgm:pt>
    <dgm:pt modelId="{11B3E1FF-0821-48EA-B8AE-09DFB901BF3B}" type="sibTrans" cxnId="{633A72EC-85F8-454B-994E-8488B6BCFD46}">
      <dgm:prSet/>
      <dgm:spPr/>
      <dgm:t>
        <a:bodyPr/>
        <a:lstStyle/>
        <a:p>
          <a:endParaRPr lang="es-CR">
            <a:latin typeface="ChollaWideOldStyle" pitchFamily="2" charset="0"/>
          </a:endParaRPr>
        </a:p>
      </dgm:t>
    </dgm:pt>
    <dgm:pt modelId="{CEA6F18D-43FF-49FF-98E8-698F8057F8BA}">
      <dgm:prSet phldrT="[Texto]"/>
      <dgm:spPr/>
      <dgm:t>
        <a:bodyPr/>
        <a:lstStyle/>
        <a:p>
          <a:r>
            <a:rPr lang="es-CR" dirty="0" smtClean="0">
              <a:latin typeface="ChollaSlabRegular" pitchFamily="2" charset="0"/>
            </a:rPr>
            <a:t>I Censo Nacional de Población de 1864</a:t>
          </a:r>
          <a:endParaRPr lang="es-CR" dirty="0">
            <a:latin typeface="ChollaSlabRegular" pitchFamily="2" charset="0"/>
          </a:endParaRPr>
        </a:p>
      </dgm:t>
    </dgm:pt>
    <dgm:pt modelId="{7F8B6442-686D-40DC-983C-1D5431B4940C}" type="parTrans" cxnId="{7EDA5BF9-1B25-4C87-B2FF-DAD57224D3E7}">
      <dgm:prSet/>
      <dgm:spPr/>
      <dgm:t>
        <a:bodyPr/>
        <a:lstStyle/>
        <a:p>
          <a:endParaRPr lang="es-CR"/>
        </a:p>
      </dgm:t>
    </dgm:pt>
    <dgm:pt modelId="{464EC7CA-DD22-4B57-BA79-3C127F591E86}" type="sibTrans" cxnId="{7EDA5BF9-1B25-4C87-B2FF-DAD57224D3E7}">
      <dgm:prSet/>
      <dgm:spPr/>
      <dgm:t>
        <a:bodyPr/>
        <a:lstStyle/>
        <a:p>
          <a:endParaRPr lang="es-CR"/>
        </a:p>
      </dgm:t>
    </dgm:pt>
    <dgm:pt modelId="{647C4F05-402D-48A0-9D8C-EFBBE6636074}">
      <dgm:prSet phldrT="[Texto]"/>
      <dgm:spPr/>
      <dgm:t>
        <a:bodyPr/>
        <a:lstStyle/>
        <a:p>
          <a:r>
            <a:rPr lang="es-CR" dirty="0" smtClean="0">
              <a:latin typeface="ChollaSlabRegular" pitchFamily="2" charset="0"/>
            </a:rPr>
            <a:t>IV Censo Nacional de Población de 1927</a:t>
          </a:r>
          <a:endParaRPr lang="es-CR" dirty="0">
            <a:latin typeface="ChollaSlabRegular" pitchFamily="2" charset="0"/>
          </a:endParaRPr>
        </a:p>
      </dgm:t>
    </dgm:pt>
    <dgm:pt modelId="{4F1CB698-460C-4E3A-A14C-6B564D8A7813}" type="parTrans" cxnId="{B94B6801-58C6-4915-8C31-4A96F51B2DB1}">
      <dgm:prSet/>
      <dgm:spPr/>
      <dgm:t>
        <a:bodyPr/>
        <a:lstStyle/>
        <a:p>
          <a:endParaRPr lang="es-CR"/>
        </a:p>
      </dgm:t>
    </dgm:pt>
    <dgm:pt modelId="{91F44A1A-DEA1-4CEC-9B3B-763972D773D6}" type="sibTrans" cxnId="{B94B6801-58C6-4915-8C31-4A96F51B2DB1}">
      <dgm:prSet/>
      <dgm:spPr/>
      <dgm:t>
        <a:bodyPr/>
        <a:lstStyle/>
        <a:p>
          <a:endParaRPr lang="es-CR"/>
        </a:p>
      </dgm:t>
    </dgm:pt>
    <dgm:pt modelId="{78F69DA6-CF49-4D49-B4D4-7ABA4E72635C}" type="pres">
      <dgm:prSet presAssocID="{7E81078C-16A8-401D-8145-00438BBBBC74}" presName="Name0" presStyleCnt="0">
        <dgm:presLayoutVars>
          <dgm:dir/>
          <dgm:resizeHandles val="exact"/>
        </dgm:presLayoutVars>
      </dgm:prSet>
      <dgm:spPr/>
    </dgm:pt>
    <dgm:pt modelId="{3B3EB0FF-0E3B-48E0-8746-76F0ABFF7A9D}" type="pres">
      <dgm:prSet presAssocID="{CEA6F18D-43FF-49FF-98E8-698F8057F8BA}" presName="node" presStyleLbl="node1" presStyleIdx="0" presStyleCnt="5">
        <dgm:presLayoutVars>
          <dgm:bulletEnabled val="1"/>
        </dgm:presLayoutVars>
      </dgm:prSet>
      <dgm:spPr/>
      <dgm:t>
        <a:bodyPr/>
        <a:lstStyle/>
        <a:p>
          <a:endParaRPr lang="es-CR"/>
        </a:p>
      </dgm:t>
    </dgm:pt>
    <dgm:pt modelId="{8F78703A-8F4B-4693-B8BA-8886CE8428C8}" type="pres">
      <dgm:prSet presAssocID="{464EC7CA-DD22-4B57-BA79-3C127F591E86}" presName="sibTrans" presStyleLbl="sibTrans2D1" presStyleIdx="0" presStyleCnt="4"/>
      <dgm:spPr/>
      <dgm:t>
        <a:bodyPr/>
        <a:lstStyle/>
        <a:p>
          <a:endParaRPr lang="es-CR"/>
        </a:p>
      </dgm:t>
    </dgm:pt>
    <dgm:pt modelId="{77F74D71-57ED-41F6-B663-F8EBE47F37FC}" type="pres">
      <dgm:prSet presAssocID="{464EC7CA-DD22-4B57-BA79-3C127F591E86}" presName="connectorText" presStyleLbl="sibTrans2D1" presStyleIdx="0" presStyleCnt="4"/>
      <dgm:spPr/>
      <dgm:t>
        <a:bodyPr/>
        <a:lstStyle/>
        <a:p>
          <a:endParaRPr lang="es-CR"/>
        </a:p>
      </dgm:t>
    </dgm:pt>
    <dgm:pt modelId="{C5F407C8-D5FD-48C8-811D-BC9E2834D61E}" type="pres">
      <dgm:prSet presAssocID="{647C4F05-402D-48A0-9D8C-EFBBE6636074}" presName="node" presStyleLbl="node1" presStyleIdx="1" presStyleCnt="5">
        <dgm:presLayoutVars>
          <dgm:bulletEnabled val="1"/>
        </dgm:presLayoutVars>
      </dgm:prSet>
      <dgm:spPr/>
      <dgm:t>
        <a:bodyPr/>
        <a:lstStyle/>
        <a:p>
          <a:endParaRPr lang="es-CR"/>
        </a:p>
      </dgm:t>
    </dgm:pt>
    <dgm:pt modelId="{D12201DD-6E11-4639-AA5E-9A67EE64AC18}" type="pres">
      <dgm:prSet presAssocID="{91F44A1A-DEA1-4CEC-9B3B-763972D773D6}" presName="sibTrans" presStyleLbl="sibTrans2D1" presStyleIdx="1" presStyleCnt="4"/>
      <dgm:spPr/>
      <dgm:t>
        <a:bodyPr/>
        <a:lstStyle/>
        <a:p>
          <a:endParaRPr lang="es-CR"/>
        </a:p>
      </dgm:t>
    </dgm:pt>
    <dgm:pt modelId="{A329952A-4EF9-4338-98EA-D57DEFB651AA}" type="pres">
      <dgm:prSet presAssocID="{91F44A1A-DEA1-4CEC-9B3B-763972D773D6}" presName="connectorText" presStyleLbl="sibTrans2D1" presStyleIdx="1" presStyleCnt="4"/>
      <dgm:spPr/>
      <dgm:t>
        <a:bodyPr/>
        <a:lstStyle/>
        <a:p>
          <a:endParaRPr lang="es-CR"/>
        </a:p>
      </dgm:t>
    </dgm:pt>
    <dgm:pt modelId="{AEAD9DD2-3578-469C-B647-E7BF4CFF7961}" type="pres">
      <dgm:prSet presAssocID="{37D9E6A5-88F0-42F4-8C54-E1C77B9A8394}" presName="node" presStyleLbl="node1" presStyleIdx="2" presStyleCnt="5">
        <dgm:presLayoutVars>
          <dgm:bulletEnabled val="1"/>
        </dgm:presLayoutVars>
      </dgm:prSet>
      <dgm:spPr/>
      <dgm:t>
        <a:bodyPr/>
        <a:lstStyle/>
        <a:p>
          <a:endParaRPr lang="es-CR"/>
        </a:p>
      </dgm:t>
    </dgm:pt>
    <dgm:pt modelId="{F2CA40B0-713F-4D23-8E3D-E125F7618A1B}" type="pres">
      <dgm:prSet presAssocID="{07EA153C-E88F-4946-BD4B-BD799D956432}" presName="sibTrans" presStyleLbl="sibTrans2D1" presStyleIdx="2" presStyleCnt="4"/>
      <dgm:spPr/>
      <dgm:t>
        <a:bodyPr/>
        <a:lstStyle/>
        <a:p>
          <a:endParaRPr lang="es-CR"/>
        </a:p>
      </dgm:t>
    </dgm:pt>
    <dgm:pt modelId="{20C84DA4-627A-4920-AAC8-167238735AA1}" type="pres">
      <dgm:prSet presAssocID="{07EA153C-E88F-4946-BD4B-BD799D956432}" presName="connectorText" presStyleLbl="sibTrans2D1" presStyleIdx="2" presStyleCnt="4"/>
      <dgm:spPr/>
      <dgm:t>
        <a:bodyPr/>
        <a:lstStyle/>
        <a:p>
          <a:endParaRPr lang="es-CR"/>
        </a:p>
      </dgm:t>
    </dgm:pt>
    <dgm:pt modelId="{9E74E809-19F3-4BF1-BDE6-A0B76E15E725}" type="pres">
      <dgm:prSet presAssocID="{C9A9BBBA-C0D8-45A7-8B45-A639D2ABDC7D}" presName="node" presStyleLbl="node1" presStyleIdx="3" presStyleCnt="5">
        <dgm:presLayoutVars>
          <dgm:bulletEnabled val="1"/>
        </dgm:presLayoutVars>
      </dgm:prSet>
      <dgm:spPr/>
      <dgm:t>
        <a:bodyPr/>
        <a:lstStyle/>
        <a:p>
          <a:endParaRPr lang="es-CR"/>
        </a:p>
      </dgm:t>
    </dgm:pt>
    <dgm:pt modelId="{EEB86101-061F-4DA2-8374-728E846AD2CC}" type="pres">
      <dgm:prSet presAssocID="{3DFA404C-CD0B-4610-AE05-E6870AD76220}" presName="sibTrans" presStyleLbl="sibTrans2D1" presStyleIdx="3" presStyleCnt="4"/>
      <dgm:spPr/>
      <dgm:t>
        <a:bodyPr/>
        <a:lstStyle/>
        <a:p>
          <a:endParaRPr lang="es-CR"/>
        </a:p>
      </dgm:t>
    </dgm:pt>
    <dgm:pt modelId="{0BD72D48-A2EB-4F67-BA5B-B8989D2ED3D7}" type="pres">
      <dgm:prSet presAssocID="{3DFA404C-CD0B-4610-AE05-E6870AD76220}" presName="connectorText" presStyleLbl="sibTrans2D1" presStyleIdx="3" presStyleCnt="4"/>
      <dgm:spPr/>
      <dgm:t>
        <a:bodyPr/>
        <a:lstStyle/>
        <a:p>
          <a:endParaRPr lang="es-CR"/>
        </a:p>
      </dgm:t>
    </dgm:pt>
    <dgm:pt modelId="{B55D99A2-DFBB-4B01-B200-9DB58D5D1B16}" type="pres">
      <dgm:prSet presAssocID="{1A2F0F5F-4A2E-4AAB-9164-C92D215A2F52}" presName="node" presStyleLbl="node1" presStyleIdx="4" presStyleCnt="5">
        <dgm:presLayoutVars>
          <dgm:bulletEnabled val="1"/>
        </dgm:presLayoutVars>
      </dgm:prSet>
      <dgm:spPr/>
      <dgm:t>
        <a:bodyPr/>
        <a:lstStyle/>
        <a:p>
          <a:endParaRPr lang="es-CR"/>
        </a:p>
      </dgm:t>
    </dgm:pt>
  </dgm:ptLst>
  <dgm:cxnLst>
    <dgm:cxn modelId="{8D1E0BAB-F6EA-4571-B8C6-1470DD462742}" type="presOf" srcId="{C9A9BBBA-C0D8-45A7-8B45-A639D2ABDC7D}" destId="{9E74E809-19F3-4BF1-BDE6-A0B76E15E725}" srcOrd="0" destOrd="0" presId="urn:microsoft.com/office/officeart/2005/8/layout/process1"/>
    <dgm:cxn modelId="{CC23C72E-5D07-412A-8E9C-B946B20D6CC8}" type="presOf" srcId="{91F44A1A-DEA1-4CEC-9B3B-763972D773D6}" destId="{D12201DD-6E11-4639-AA5E-9A67EE64AC18}" srcOrd="0" destOrd="0" presId="urn:microsoft.com/office/officeart/2005/8/layout/process1"/>
    <dgm:cxn modelId="{633A72EC-85F8-454B-994E-8488B6BCFD46}" srcId="{7E81078C-16A8-401D-8145-00438BBBBC74}" destId="{1A2F0F5F-4A2E-4AAB-9164-C92D215A2F52}" srcOrd="4" destOrd="0" parTransId="{63D1BD8B-A3D4-4972-8C84-DC26276B1BB4}" sibTransId="{11B3E1FF-0821-48EA-B8AE-09DFB901BF3B}"/>
    <dgm:cxn modelId="{C972B816-2CF3-41CA-926A-BD5851818C7E}" type="presOf" srcId="{07EA153C-E88F-4946-BD4B-BD799D956432}" destId="{F2CA40B0-713F-4D23-8E3D-E125F7618A1B}" srcOrd="0" destOrd="0" presId="urn:microsoft.com/office/officeart/2005/8/layout/process1"/>
    <dgm:cxn modelId="{DFDA95ED-100D-46DB-8576-D227067662D5}" type="presOf" srcId="{464EC7CA-DD22-4B57-BA79-3C127F591E86}" destId="{8F78703A-8F4B-4693-B8BA-8886CE8428C8}" srcOrd="0" destOrd="0" presId="urn:microsoft.com/office/officeart/2005/8/layout/process1"/>
    <dgm:cxn modelId="{7EDA5BF9-1B25-4C87-B2FF-DAD57224D3E7}" srcId="{7E81078C-16A8-401D-8145-00438BBBBC74}" destId="{CEA6F18D-43FF-49FF-98E8-698F8057F8BA}" srcOrd="0" destOrd="0" parTransId="{7F8B6442-686D-40DC-983C-1D5431B4940C}" sibTransId="{464EC7CA-DD22-4B57-BA79-3C127F591E86}"/>
    <dgm:cxn modelId="{1BDF1E09-85E7-408E-8E32-1D511CC41F93}" type="presOf" srcId="{07EA153C-E88F-4946-BD4B-BD799D956432}" destId="{20C84DA4-627A-4920-AAC8-167238735AA1}" srcOrd="1" destOrd="0" presId="urn:microsoft.com/office/officeart/2005/8/layout/process1"/>
    <dgm:cxn modelId="{EA054EE2-23A0-4E4E-B5DA-16642FA81802}" srcId="{7E81078C-16A8-401D-8145-00438BBBBC74}" destId="{37D9E6A5-88F0-42F4-8C54-E1C77B9A8394}" srcOrd="2" destOrd="0" parTransId="{0388BBF4-509E-4E0E-A206-476457BFD26D}" sibTransId="{07EA153C-E88F-4946-BD4B-BD799D956432}"/>
    <dgm:cxn modelId="{63329B42-6A79-46D8-A9C6-37786241C181}" type="presOf" srcId="{464EC7CA-DD22-4B57-BA79-3C127F591E86}" destId="{77F74D71-57ED-41F6-B663-F8EBE47F37FC}" srcOrd="1" destOrd="0" presId="urn:microsoft.com/office/officeart/2005/8/layout/process1"/>
    <dgm:cxn modelId="{E4E6B04D-9350-452B-B9C4-4B89A3575655}" type="presOf" srcId="{3DFA404C-CD0B-4610-AE05-E6870AD76220}" destId="{0BD72D48-A2EB-4F67-BA5B-B8989D2ED3D7}" srcOrd="1" destOrd="0" presId="urn:microsoft.com/office/officeart/2005/8/layout/process1"/>
    <dgm:cxn modelId="{642BA5FF-034F-44F9-AC40-2ADE2651E23B}" type="presOf" srcId="{37D9E6A5-88F0-42F4-8C54-E1C77B9A8394}" destId="{AEAD9DD2-3578-469C-B647-E7BF4CFF7961}" srcOrd="0" destOrd="0" presId="urn:microsoft.com/office/officeart/2005/8/layout/process1"/>
    <dgm:cxn modelId="{4B377BE1-625F-4BA1-AEC4-0860E1047FF8}" type="presOf" srcId="{7E81078C-16A8-401D-8145-00438BBBBC74}" destId="{78F69DA6-CF49-4D49-B4D4-7ABA4E72635C}" srcOrd="0" destOrd="0" presId="urn:microsoft.com/office/officeart/2005/8/layout/process1"/>
    <dgm:cxn modelId="{085DB8B0-F651-4E08-989B-2A80928F1CBB}" srcId="{7E81078C-16A8-401D-8145-00438BBBBC74}" destId="{C9A9BBBA-C0D8-45A7-8B45-A639D2ABDC7D}" srcOrd="3" destOrd="0" parTransId="{EEB526C7-3FA6-4313-9D53-64C0656482E9}" sibTransId="{3DFA404C-CD0B-4610-AE05-E6870AD76220}"/>
    <dgm:cxn modelId="{B94B6801-58C6-4915-8C31-4A96F51B2DB1}" srcId="{7E81078C-16A8-401D-8145-00438BBBBC74}" destId="{647C4F05-402D-48A0-9D8C-EFBBE6636074}" srcOrd="1" destOrd="0" parTransId="{4F1CB698-460C-4E3A-A14C-6B564D8A7813}" sibTransId="{91F44A1A-DEA1-4CEC-9B3B-763972D773D6}"/>
    <dgm:cxn modelId="{B7AB0EEE-6075-4D2F-8FDE-5A1CD2E4DB2A}" type="presOf" srcId="{647C4F05-402D-48A0-9D8C-EFBBE6636074}" destId="{C5F407C8-D5FD-48C8-811D-BC9E2834D61E}" srcOrd="0" destOrd="0" presId="urn:microsoft.com/office/officeart/2005/8/layout/process1"/>
    <dgm:cxn modelId="{A2C4549E-14A4-47B8-8CA4-7DBC8879D5D3}" type="presOf" srcId="{CEA6F18D-43FF-49FF-98E8-698F8057F8BA}" destId="{3B3EB0FF-0E3B-48E0-8746-76F0ABFF7A9D}" srcOrd="0" destOrd="0" presId="urn:microsoft.com/office/officeart/2005/8/layout/process1"/>
    <dgm:cxn modelId="{D1661969-6386-46DF-9AA1-7BAD3A0FAEA2}" type="presOf" srcId="{3DFA404C-CD0B-4610-AE05-E6870AD76220}" destId="{EEB86101-061F-4DA2-8374-728E846AD2CC}" srcOrd="0" destOrd="0" presId="urn:microsoft.com/office/officeart/2005/8/layout/process1"/>
    <dgm:cxn modelId="{DFE3081C-DF01-49C2-BE89-1B83848487A7}" type="presOf" srcId="{1A2F0F5F-4A2E-4AAB-9164-C92D215A2F52}" destId="{B55D99A2-DFBB-4B01-B200-9DB58D5D1B16}" srcOrd="0" destOrd="0" presId="urn:microsoft.com/office/officeart/2005/8/layout/process1"/>
    <dgm:cxn modelId="{148BEC1E-2C9B-4EDD-B65A-7A1B0D4E2484}" type="presOf" srcId="{91F44A1A-DEA1-4CEC-9B3B-763972D773D6}" destId="{A329952A-4EF9-4338-98EA-D57DEFB651AA}" srcOrd="1" destOrd="0" presId="urn:microsoft.com/office/officeart/2005/8/layout/process1"/>
    <dgm:cxn modelId="{04A3666B-F91C-493A-8D49-484B8D0AB701}" type="presParOf" srcId="{78F69DA6-CF49-4D49-B4D4-7ABA4E72635C}" destId="{3B3EB0FF-0E3B-48E0-8746-76F0ABFF7A9D}" srcOrd="0" destOrd="0" presId="urn:microsoft.com/office/officeart/2005/8/layout/process1"/>
    <dgm:cxn modelId="{2A78AF7F-1999-4388-BA65-5F8DF3AC6297}" type="presParOf" srcId="{78F69DA6-CF49-4D49-B4D4-7ABA4E72635C}" destId="{8F78703A-8F4B-4693-B8BA-8886CE8428C8}" srcOrd="1" destOrd="0" presId="urn:microsoft.com/office/officeart/2005/8/layout/process1"/>
    <dgm:cxn modelId="{B8F06896-270D-4236-B30A-18814F1878CC}" type="presParOf" srcId="{8F78703A-8F4B-4693-B8BA-8886CE8428C8}" destId="{77F74D71-57ED-41F6-B663-F8EBE47F37FC}" srcOrd="0" destOrd="0" presId="urn:microsoft.com/office/officeart/2005/8/layout/process1"/>
    <dgm:cxn modelId="{0D1F140B-3F65-4CF0-9A8D-47D7F553C7D8}" type="presParOf" srcId="{78F69DA6-CF49-4D49-B4D4-7ABA4E72635C}" destId="{C5F407C8-D5FD-48C8-811D-BC9E2834D61E}" srcOrd="2" destOrd="0" presId="urn:microsoft.com/office/officeart/2005/8/layout/process1"/>
    <dgm:cxn modelId="{9FC5E89D-A0D9-49B1-BD44-C633A78BABE8}" type="presParOf" srcId="{78F69DA6-CF49-4D49-B4D4-7ABA4E72635C}" destId="{D12201DD-6E11-4639-AA5E-9A67EE64AC18}" srcOrd="3" destOrd="0" presId="urn:microsoft.com/office/officeart/2005/8/layout/process1"/>
    <dgm:cxn modelId="{ECCACAEC-93E5-4D64-A731-5FDCC438A724}" type="presParOf" srcId="{D12201DD-6E11-4639-AA5E-9A67EE64AC18}" destId="{A329952A-4EF9-4338-98EA-D57DEFB651AA}" srcOrd="0" destOrd="0" presId="urn:microsoft.com/office/officeart/2005/8/layout/process1"/>
    <dgm:cxn modelId="{0EEDCBA9-ABB7-4F2A-902D-EC4F050C372C}" type="presParOf" srcId="{78F69DA6-CF49-4D49-B4D4-7ABA4E72635C}" destId="{AEAD9DD2-3578-469C-B647-E7BF4CFF7961}" srcOrd="4" destOrd="0" presId="urn:microsoft.com/office/officeart/2005/8/layout/process1"/>
    <dgm:cxn modelId="{5B03473F-F501-4E06-B561-7DAB1C9ADD8A}" type="presParOf" srcId="{78F69DA6-CF49-4D49-B4D4-7ABA4E72635C}" destId="{F2CA40B0-713F-4D23-8E3D-E125F7618A1B}" srcOrd="5" destOrd="0" presId="urn:microsoft.com/office/officeart/2005/8/layout/process1"/>
    <dgm:cxn modelId="{2600CF3E-8A40-4D30-9700-CE9F9B1B21AE}" type="presParOf" srcId="{F2CA40B0-713F-4D23-8E3D-E125F7618A1B}" destId="{20C84DA4-627A-4920-AAC8-167238735AA1}" srcOrd="0" destOrd="0" presId="urn:microsoft.com/office/officeart/2005/8/layout/process1"/>
    <dgm:cxn modelId="{7E7A6DD2-DF73-488C-8626-4DD56344CF53}" type="presParOf" srcId="{78F69DA6-CF49-4D49-B4D4-7ABA4E72635C}" destId="{9E74E809-19F3-4BF1-BDE6-A0B76E15E725}" srcOrd="6" destOrd="0" presId="urn:microsoft.com/office/officeart/2005/8/layout/process1"/>
    <dgm:cxn modelId="{7E34D825-95A3-452D-B5A9-7A2E31CF6C6D}" type="presParOf" srcId="{78F69DA6-CF49-4D49-B4D4-7ABA4E72635C}" destId="{EEB86101-061F-4DA2-8374-728E846AD2CC}" srcOrd="7" destOrd="0" presId="urn:microsoft.com/office/officeart/2005/8/layout/process1"/>
    <dgm:cxn modelId="{49EB350E-C281-4E21-B889-251FCD9AB290}" type="presParOf" srcId="{EEB86101-061F-4DA2-8374-728E846AD2CC}" destId="{0BD72D48-A2EB-4F67-BA5B-B8989D2ED3D7}" srcOrd="0" destOrd="0" presId="urn:microsoft.com/office/officeart/2005/8/layout/process1"/>
    <dgm:cxn modelId="{E0A1327C-3D47-44D9-9BF6-10CB6789DC88}" type="presParOf" srcId="{78F69DA6-CF49-4D49-B4D4-7ABA4E72635C}" destId="{B55D99A2-DFBB-4B01-B200-9DB58D5D1B16}"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EA2FBC-404B-4FAE-A5F9-2DC8C95C4CA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CR"/>
        </a:p>
      </dgm:t>
    </dgm:pt>
    <dgm:pt modelId="{6638A11A-7A24-4BD4-B6F1-47047B2CAD21}">
      <dgm:prSet phldrT="[Texto]"/>
      <dgm:spPr/>
      <dgm:t>
        <a:bodyPr/>
        <a:lstStyle/>
        <a:p>
          <a:r>
            <a:rPr lang="es-CR" b="1" i="1" dirty="0" smtClean="0">
              <a:latin typeface="ChollaSansRegular" pitchFamily="2" charset="0"/>
            </a:rPr>
            <a:t>Instructivo para el personal entrevistador</a:t>
          </a:r>
          <a:endParaRPr lang="es-CR" dirty="0">
            <a:latin typeface="ChollaSansRegular" pitchFamily="2" charset="0"/>
          </a:endParaRPr>
        </a:p>
      </dgm:t>
    </dgm:pt>
    <dgm:pt modelId="{793B02EB-90F3-46DE-B177-38E6D179B641}" type="parTrans" cxnId="{B9E44DF0-E05C-443D-93CC-167D0694061E}">
      <dgm:prSet/>
      <dgm:spPr/>
      <dgm:t>
        <a:bodyPr/>
        <a:lstStyle/>
        <a:p>
          <a:endParaRPr lang="es-CR">
            <a:latin typeface="ChollaSansRegular" pitchFamily="2" charset="0"/>
          </a:endParaRPr>
        </a:p>
      </dgm:t>
    </dgm:pt>
    <dgm:pt modelId="{21C22D81-B995-462D-AC16-AC0F931D52AD}" type="sibTrans" cxnId="{B9E44DF0-E05C-443D-93CC-167D0694061E}">
      <dgm:prSet/>
      <dgm:spPr/>
      <dgm:t>
        <a:bodyPr/>
        <a:lstStyle/>
        <a:p>
          <a:endParaRPr lang="es-CR">
            <a:latin typeface="ChollaSansRegular" pitchFamily="2" charset="0"/>
          </a:endParaRPr>
        </a:p>
      </dgm:t>
    </dgm:pt>
    <dgm:pt modelId="{C24A90F0-9CAE-4F56-89FD-58281506D62E}">
      <dgm:prSet phldrT="[Texto]"/>
      <dgm:spPr/>
      <dgm:t>
        <a:bodyPr/>
        <a:lstStyle/>
        <a:p>
          <a:pPr algn="just"/>
          <a:r>
            <a:rPr lang="es-CR" dirty="0" smtClean="0">
              <a:latin typeface="ChollaSansRegular" pitchFamily="2" charset="0"/>
            </a:rPr>
            <a:t>Principal insumo en el curso de preparación y selección del personal de trabajo de campo, además es una guía para consulta durante la fase de recolección de datos</a:t>
          </a:r>
          <a:endParaRPr lang="es-CR" dirty="0">
            <a:latin typeface="ChollaSansRegular" pitchFamily="2" charset="0"/>
          </a:endParaRPr>
        </a:p>
      </dgm:t>
    </dgm:pt>
    <dgm:pt modelId="{567F51F1-CBB9-4DE4-A2E1-C8CCBEAB9749}" type="parTrans" cxnId="{82E8208F-F4C9-4F6E-8507-6D48215E563C}">
      <dgm:prSet/>
      <dgm:spPr/>
      <dgm:t>
        <a:bodyPr/>
        <a:lstStyle/>
        <a:p>
          <a:endParaRPr lang="es-CR">
            <a:latin typeface="ChollaSansRegular" pitchFamily="2" charset="0"/>
          </a:endParaRPr>
        </a:p>
      </dgm:t>
    </dgm:pt>
    <dgm:pt modelId="{23A00269-D1CD-403A-99E9-009D2FBA52AB}" type="sibTrans" cxnId="{82E8208F-F4C9-4F6E-8507-6D48215E563C}">
      <dgm:prSet/>
      <dgm:spPr/>
      <dgm:t>
        <a:bodyPr/>
        <a:lstStyle/>
        <a:p>
          <a:endParaRPr lang="es-CR">
            <a:latin typeface="ChollaSansRegular" pitchFamily="2" charset="0"/>
          </a:endParaRPr>
        </a:p>
      </dgm:t>
    </dgm:pt>
    <dgm:pt modelId="{6C1CF4DE-898F-44E8-A05C-B72D2A940487}">
      <dgm:prSet phldrT="[Texto]"/>
      <dgm:spPr/>
      <dgm:t>
        <a:bodyPr/>
        <a:lstStyle/>
        <a:p>
          <a:r>
            <a:rPr lang="es-CR" b="1" i="1" dirty="0" smtClean="0">
              <a:latin typeface="ChollaSansRegular" pitchFamily="2" charset="0"/>
            </a:rPr>
            <a:t>Instructivo para el personal supervisor</a:t>
          </a:r>
          <a:endParaRPr lang="es-CR" dirty="0">
            <a:latin typeface="ChollaSansRegular" pitchFamily="2" charset="0"/>
          </a:endParaRPr>
        </a:p>
      </dgm:t>
    </dgm:pt>
    <dgm:pt modelId="{0610AA09-9B14-41CE-BA77-13ECA4CA0F88}" type="parTrans" cxnId="{97A1ACBA-9670-430B-8086-500E839F307B}">
      <dgm:prSet/>
      <dgm:spPr/>
      <dgm:t>
        <a:bodyPr/>
        <a:lstStyle/>
        <a:p>
          <a:endParaRPr lang="es-CR">
            <a:latin typeface="ChollaSansRegular" pitchFamily="2" charset="0"/>
          </a:endParaRPr>
        </a:p>
      </dgm:t>
    </dgm:pt>
    <dgm:pt modelId="{77E2EBE2-AEC8-4768-9BAF-EF240387451D}" type="sibTrans" cxnId="{97A1ACBA-9670-430B-8086-500E839F307B}">
      <dgm:prSet/>
      <dgm:spPr/>
      <dgm:t>
        <a:bodyPr/>
        <a:lstStyle/>
        <a:p>
          <a:endParaRPr lang="es-CR">
            <a:latin typeface="ChollaSansRegular" pitchFamily="2" charset="0"/>
          </a:endParaRPr>
        </a:p>
      </dgm:t>
    </dgm:pt>
    <dgm:pt modelId="{050E2135-237A-414F-87D4-2F72F6934E1E}">
      <dgm:prSet phldrT="[Texto]"/>
      <dgm:spPr/>
      <dgm:t>
        <a:bodyPr/>
        <a:lstStyle/>
        <a:p>
          <a:pPr algn="just"/>
          <a:r>
            <a:rPr lang="es-CR" dirty="0" smtClean="0">
              <a:latin typeface="ChollaSansRegular" pitchFamily="2" charset="0"/>
            </a:rPr>
            <a:t>Guía especializada para el personal supervisor en temas como manejo del ambiente de trabajo, asuntos administrativos, entre otros</a:t>
          </a:r>
          <a:endParaRPr lang="es-CR" dirty="0">
            <a:latin typeface="ChollaSansRegular" pitchFamily="2" charset="0"/>
          </a:endParaRPr>
        </a:p>
      </dgm:t>
    </dgm:pt>
    <dgm:pt modelId="{8A74E3F8-888E-4439-BE48-43F4D2EB118D}" type="parTrans" cxnId="{05154ED5-6187-472F-A93C-5B3FBB1B6074}">
      <dgm:prSet/>
      <dgm:spPr/>
      <dgm:t>
        <a:bodyPr/>
        <a:lstStyle/>
        <a:p>
          <a:endParaRPr lang="es-CR">
            <a:latin typeface="ChollaSansRegular" pitchFamily="2" charset="0"/>
          </a:endParaRPr>
        </a:p>
      </dgm:t>
    </dgm:pt>
    <dgm:pt modelId="{FD133FAB-755A-40C3-9227-8B3D70BE91EA}" type="sibTrans" cxnId="{05154ED5-6187-472F-A93C-5B3FBB1B6074}">
      <dgm:prSet/>
      <dgm:spPr/>
      <dgm:t>
        <a:bodyPr/>
        <a:lstStyle/>
        <a:p>
          <a:endParaRPr lang="es-CR">
            <a:latin typeface="ChollaSansRegular" pitchFamily="2" charset="0"/>
          </a:endParaRPr>
        </a:p>
      </dgm:t>
    </dgm:pt>
    <dgm:pt modelId="{AF6CCF8A-8257-4414-8FAE-9F748FA23FDA}" type="pres">
      <dgm:prSet presAssocID="{E5EA2FBC-404B-4FAE-A5F9-2DC8C95C4CA4}" presName="linearFlow" presStyleCnt="0">
        <dgm:presLayoutVars>
          <dgm:dir/>
          <dgm:animLvl val="lvl"/>
          <dgm:resizeHandles val="exact"/>
        </dgm:presLayoutVars>
      </dgm:prSet>
      <dgm:spPr/>
      <dgm:t>
        <a:bodyPr/>
        <a:lstStyle/>
        <a:p>
          <a:endParaRPr lang="es-CR"/>
        </a:p>
      </dgm:t>
    </dgm:pt>
    <dgm:pt modelId="{41A878E9-B213-4EBE-B23E-3721F6936869}" type="pres">
      <dgm:prSet presAssocID="{6638A11A-7A24-4BD4-B6F1-47047B2CAD21}" presName="composite" presStyleCnt="0"/>
      <dgm:spPr/>
    </dgm:pt>
    <dgm:pt modelId="{8362DB94-9C33-4D5F-89AA-C3C90C93CAB0}" type="pres">
      <dgm:prSet presAssocID="{6638A11A-7A24-4BD4-B6F1-47047B2CAD21}" presName="parentText" presStyleLbl="alignNode1" presStyleIdx="0" presStyleCnt="2">
        <dgm:presLayoutVars>
          <dgm:chMax val="1"/>
          <dgm:bulletEnabled val="1"/>
        </dgm:presLayoutVars>
      </dgm:prSet>
      <dgm:spPr/>
      <dgm:t>
        <a:bodyPr/>
        <a:lstStyle/>
        <a:p>
          <a:endParaRPr lang="es-CR"/>
        </a:p>
      </dgm:t>
    </dgm:pt>
    <dgm:pt modelId="{7C8D8606-053D-4368-BBCF-0494B308CA44}" type="pres">
      <dgm:prSet presAssocID="{6638A11A-7A24-4BD4-B6F1-47047B2CAD21}" presName="descendantText" presStyleLbl="alignAcc1" presStyleIdx="0" presStyleCnt="2">
        <dgm:presLayoutVars>
          <dgm:bulletEnabled val="1"/>
        </dgm:presLayoutVars>
      </dgm:prSet>
      <dgm:spPr/>
      <dgm:t>
        <a:bodyPr/>
        <a:lstStyle/>
        <a:p>
          <a:endParaRPr lang="es-CR"/>
        </a:p>
      </dgm:t>
    </dgm:pt>
    <dgm:pt modelId="{BFBE7EDC-1C14-45FF-9CEA-9585CB5C74CA}" type="pres">
      <dgm:prSet presAssocID="{21C22D81-B995-462D-AC16-AC0F931D52AD}" presName="sp" presStyleCnt="0"/>
      <dgm:spPr/>
    </dgm:pt>
    <dgm:pt modelId="{BCBD8F77-B0D7-4BB4-8FDD-1BD4186B6678}" type="pres">
      <dgm:prSet presAssocID="{6C1CF4DE-898F-44E8-A05C-B72D2A940487}" presName="composite" presStyleCnt="0"/>
      <dgm:spPr/>
    </dgm:pt>
    <dgm:pt modelId="{825C1B00-D722-42DF-AEF4-67BEFCC76A9C}" type="pres">
      <dgm:prSet presAssocID="{6C1CF4DE-898F-44E8-A05C-B72D2A940487}" presName="parentText" presStyleLbl="alignNode1" presStyleIdx="1" presStyleCnt="2">
        <dgm:presLayoutVars>
          <dgm:chMax val="1"/>
          <dgm:bulletEnabled val="1"/>
        </dgm:presLayoutVars>
      </dgm:prSet>
      <dgm:spPr/>
      <dgm:t>
        <a:bodyPr/>
        <a:lstStyle/>
        <a:p>
          <a:endParaRPr lang="es-CR"/>
        </a:p>
      </dgm:t>
    </dgm:pt>
    <dgm:pt modelId="{5539AB77-9451-4FD7-BCE5-F558A1338DC2}" type="pres">
      <dgm:prSet presAssocID="{6C1CF4DE-898F-44E8-A05C-B72D2A940487}" presName="descendantText" presStyleLbl="alignAcc1" presStyleIdx="1" presStyleCnt="2">
        <dgm:presLayoutVars>
          <dgm:bulletEnabled val="1"/>
        </dgm:presLayoutVars>
      </dgm:prSet>
      <dgm:spPr/>
      <dgm:t>
        <a:bodyPr/>
        <a:lstStyle/>
        <a:p>
          <a:endParaRPr lang="es-CR"/>
        </a:p>
      </dgm:t>
    </dgm:pt>
  </dgm:ptLst>
  <dgm:cxnLst>
    <dgm:cxn modelId="{71D716BE-0ED3-4C7B-A8CA-3294225AC98F}" type="presOf" srcId="{6638A11A-7A24-4BD4-B6F1-47047B2CAD21}" destId="{8362DB94-9C33-4D5F-89AA-C3C90C93CAB0}" srcOrd="0" destOrd="0" presId="urn:microsoft.com/office/officeart/2005/8/layout/chevron2"/>
    <dgm:cxn modelId="{82E8208F-F4C9-4F6E-8507-6D48215E563C}" srcId="{6638A11A-7A24-4BD4-B6F1-47047B2CAD21}" destId="{C24A90F0-9CAE-4F56-89FD-58281506D62E}" srcOrd="0" destOrd="0" parTransId="{567F51F1-CBB9-4DE4-A2E1-C8CCBEAB9749}" sibTransId="{23A00269-D1CD-403A-99E9-009D2FBA52AB}"/>
    <dgm:cxn modelId="{B9E44DF0-E05C-443D-93CC-167D0694061E}" srcId="{E5EA2FBC-404B-4FAE-A5F9-2DC8C95C4CA4}" destId="{6638A11A-7A24-4BD4-B6F1-47047B2CAD21}" srcOrd="0" destOrd="0" parTransId="{793B02EB-90F3-46DE-B177-38E6D179B641}" sibTransId="{21C22D81-B995-462D-AC16-AC0F931D52AD}"/>
    <dgm:cxn modelId="{05154ED5-6187-472F-A93C-5B3FBB1B6074}" srcId="{6C1CF4DE-898F-44E8-A05C-B72D2A940487}" destId="{050E2135-237A-414F-87D4-2F72F6934E1E}" srcOrd="0" destOrd="0" parTransId="{8A74E3F8-888E-4439-BE48-43F4D2EB118D}" sibTransId="{FD133FAB-755A-40C3-9227-8B3D70BE91EA}"/>
    <dgm:cxn modelId="{0810BA7E-3B83-4181-8952-8E5D433804D8}" type="presOf" srcId="{E5EA2FBC-404B-4FAE-A5F9-2DC8C95C4CA4}" destId="{AF6CCF8A-8257-4414-8FAE-9F748FA23FDA}" srcOrd="0" destOrd="0" presId="urn:microsoft.com/office/officeart/2005/8/layout/chevron2"/>
    <dgm:cxn modelId="{929645F8-0E8F-40E2-A0BC-C211A195ED11}" type="presOf" srcId="{050E2135-237A-414F-87D4-2F72F6934E1E}" destId="{5539AB77-9451-4FD7-BCE5-F558A1338DC2}" srcOrd="0" destOrd="0" presId="urn:microsoft.com/office/officeart/2005/8/layout/chevron2"/>
    <dgm:cxn modelId="{97A1ACBA-9670-430B-8086-500E839F307B}" srcId="{E5EA2FBC-404B-4FAE-A5F9-2DC8C95C4CA4}" destId="{6C1CF4DE-898F-44E8-A05C-B72D2A940487}" srcOrd="1" destOrd="0" parTransId="{0610AA09-9B14-41CE-BA77-13ECA4CA0F88}" sibTransId="{77E2EBE2-AEC8-4768-9BAF-EF240387451D}"/>
    <dgm:cxn modelId="{1DE25D94-EE97-4600-8CE8-6F871E07024D}" type="presOf" srcId="{6C1CF4DE-898F-44E8-A05C-B72D2A940487}" destId="{825C1B00-D722-42DF-AEF4-67BEFCC76A9C}" srcOrd="0" destOrd="0" presId="urn:microsoft.com/office/officeart/2005/8/layout/chevron2"/>
    <dgm:cxn modelId="{68ED7D82-51CE-4420-853B-ECCC27D98579}" type="presOf" srcId="{C24A90F0-9CAE-4F56-89FD-58281506D62E}" destId="{7C8D8606-053D-4368-BBCF-0494B308CA44}" srcOrd="0" destOrd="0" presId="urn:microsoft.com/office/officeart/2005/8/layout/chevron2"/>
    <dgm:cxn modelId="{9108C4EF-1228-465E-89FB-E89E9C359F2D}" type="presParOf" srcId="{AF6CCF8A-8257-4414-8FAE-9F748FA23FDA}" destId="{41A878E9-B213-4EBE-B23E-3721F6936869}" srcOrd="0" destOrd="0" presId="urn:microsoft.com/office/officeart/2005/8/layout/chevron2"/>
    <dgm:cxn modelId="{9F022632-17CD-4308-ADF9-EA5793370B29}" type="presParOf" srcId="{41A878E9-B213-4EBE-B23E-3721F6936869}" destId="{8362DB94-9C33-4D5F-89AA-C3C90C93CAB0}" srcOrd="0" destOrd="0" presId="urn:microsoft.com/office/officeart/2005/8/layout/chevron2"/>
    <dgm:cxn modelId="{F3D5C772-B2AE-4B94-8AD9-CFAE5D7B2D99}" type="presParOf" srcId="{41A878E9-B213-4EBE-B23E-3721F6936869}" destId="{7C8D8606-053D-4368-BBCF-0494B308CA44}" srcOrd="1" destOrd="0" presId="urn:microsoft.com/office/officeart/2005/8/layout/chevron2"/>
    <dgm:cxn modelId="{FCDEE07D-6FB0-407C-B117-0DF2945619D6}" type="presParOf" srcId="{AF6CCF8A-8257-4414-8FAE-9F748FA23FDA}" destId="{BFBE7EDC-1C14-45FF-9CEA-9585CB5C74CA}" srcOrd="1" destOrd="0" presId="urn:microsoft.com/office/officeart/2005/8/layout/chevron2"/>
    <dgm:cxn modelId="{FC120622-8612-4BC8-8DD0-4E5398487C6A}" type="presParOf" srcId="{AF6CCF8A-8257-4414-8FAE-9F748FA23FDA}" destId="{BCBD8F77-B0D7-4BB4-8FDD-1BD4186B6678}" srcOrd="2" destOrd="0" presId="urn:microsoft.com/office/officeart/2005/8/layout/chevron2"/>
    <dgm:cxn modelId="{ED390A59-F17C-4F37-8FDB-3C64C430BF20}" type="presParOf" srcId="{BCBD8F77-B0D7-4BB4-8FDD-1BD4186B6678}" destId="{825C1B00-D722-42DF-AEF4-67BEFCC76A9C}" srcOrd="0" destOrd="0" presId="urn:microsoft.com/office/officeart/2005/8/layout/chevron2"/>
    <dgm:cxn modelId="{848C2AE5-0D4C-4D1B-88E1-8C539EAC46E7}" type="presParOf" srcId="{BCBD8F77-B0D7-4BB4-8FDD-1BD4186B6678}" destId="{5539AB77-9451-4FD7-BCE5-F558A1338DC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53383C-F495-49A5-9641-234F4C736C4C}"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CR"/>
        </a:p>
      </dgm:t>
    </dgm:pt>
    <dgm:pt modelId="{C115D409-427B-446A-B742-AB5959840747}">
      <dgm:prSet phldrT="[Texto]"/>
      <dgm:spPr/>
      <dgm:t>
        <a:bodyPr/>
        <a:lstStyle/>
        <a:p>
          <a:r>
            <a:rPr lang="es-CR" b="1" i="0" dirty="0" smtClean="0">
              <a:latin typeface="ChollaSansRegular" pitchFamily="2" charset="0"/>
            </a:rPr>
            <a:t>Sistema Integrado de Captura de Datos (</a:t>
          </a:r>
          <a:r>
            <a:rPr lang="es-CR" b="1" i="0" dirty="0" err="1" smtClean="0">
              <a:latin typeface="ChollaSansRegular" pitchFamily="2" charset="0"/>
            </a:rPr>
            <a:t>Sicad</a:t>
          </a:r>
          <a:r>
            <a:rPr lang="es-CR" b="1" i="0" dirty="0" smtClean="0">
              <a:latin typeface="ChollaSansRegular" pitchFamily="2" charset="0"/>
            </a:rPr>
            <a:t>)</a:t>
          </a:r>
          <a:endParaRPr lang="es-CR" i="0" dirty="0">
            <a:latin typeface="ChollaSansRegular" pitchFamily="2" charset="0"/>
          </a:endParaRPr>
        </a:p>
      </dgm:t>
    </dgm:pt>
    <dgm:pt modelId="{E6E47894-0775-4B13-B94E-ACAE78AAF6C7}" type="parTrans" cxnId="{8098F8D3-A44C-49B3-BD2A-0C2939796E2A}">
      <dgm:prSet/>
      <dgm:spPr/>
      <dgm:t>
        <a:bodyPr/>
        <a:lstStyle/>
        <a:p>
          <a:endParaRPr lang="es-CR" i="0">
            <a:latin typeface="ChollaSansRegular" pitchFamily="2" charset="0"/>
          </a:endParaRPr>
        </a:p>
      </dgm:t>
    </dgm:pt>
    <dgm:pt modelId="{342937DB-AE67-4C52-9F9E-1CA8549A22EC}" type="sibTrans" cxnId="{8098F8D3-A44C-49B3-BD2A-0C2939796E2A}">
      <dgm:prSet/>
      <dgm:spPr/>
      <dgm:t>
        <a:bodyPr/>
        <a:lstStyle/>
        <a:p>
          <a:endParaRPr lang="es-CR" i="0">
            <a:latin typeface="ChollaSansRegular" pitchFamily="2" charset="0"/>
          </a:endParaRPr>
        </a:p>
      </dgm:t>
    </dgm:pt>
    <dgm:pt modelId="{576A9930-283F-4457-87A2-EB0E297C75E2}">
      <dgm:prSet phldrT="[Texto]"/>
      <dgm:spPr/>
      <dgm:t>
        <a:bodyPr/>
        <a:lstStyle/>
        <a:p>
          <a:r>
            <a:rPr lang="es-CR" b="1" i="0" dirty="0" smtClean="0">
              <a:latin typeface="ChollaSansRegular" pitchFamily="2" charset="0"/>
            </a:rPr>
            <a:t>Sistema Administrador de Encuestas para Personas Supervisoras (SAES) </a:t>
          </a:r>
          <a:endParaRPr lang="es-CR" i="0" dirty="0">
            <a:latin typeface="ChollaSansRegular" pitchFamily="2" charset="0"/>
          </a:endParaRPr>
        </a:p>
      </dgm:t>
    </dgm:pt>
    <dgm:pt modelId="{BA23949A-F2B1-4D0D-BDD4-C4DB31302F3B}" type="parTrans" cxnId="{F91A290C-7C2C-4468-9071-081569822485}">
      <dgm:prSet/>
      <dgm:spPr/>
      <dgm:t>
        <a:bodyPr/>
        <a:lstStyle/>
        <a:p>
          <a:endParaRPr lang="es-CR" i="0">
            <a:latin typeface="ChollaSansRegular" pitchFamily="2" charset="0"/>
          </a:endParaRPr>
        </a:p>
      </dgm:t>
    </dgm:pt>
    <dgm:pt modelId="{BF5B995C-FF32-48D8-BF05-4175207B3CE2}" type="sibTrans" cxnId="{F91A290C-7C2C-4468-9071-081569822485}">
      <dgm:prSet/>
      <dgm:spPr/>
      <dgm:t>
        <a:bodyPr/>
        <a:lstStyle/>
        <a:p>
          <a:endParaRPr lang="es-CR" i="0">
            <a:latin typeface="ChollaSansRegular" pitchFamily="2" charset="0"/>
          </a:endParaRPr>
        </a:p>
      </dgm:t>
    </dgm:pt>
    <dgm:pt modelId="{06C1D43B-41E0-4B00-A595-E9091CB620AB}">
      <dgm:prSet phldrT="[Texto]"/>
      <dgm:spPr/>
      <dgm:t>
        <a:bodyPr/>
        <a:lstStyle/>
        <a:p>
          <a:r>
            <a:rPr lang="es-CR" b="1" i="0" dirty="0" smtClean="0">
              <a:latin typeface="ChollaSansRegular" pitchFamily="2" charset="0"/>
            </a:rPr>
            <a:t>Sistema de Procesamiento</a:t>
          </a:r>
          <a:endParaRPr lang="es-CR" i="0" dirty="0">
            <a:latin typeface="ChollaSansRegular" pitchFamily="2" charset="0"/>
          </a:endParaRPr>
        </a:p>
      </dgm:t>
    </dgm:pt>
    <dgm:pt modelId="{E7FB7392-8186-47A3-9961-0CCCCD8BC96C}" type="parTrans" cxnId="{A67EDEFA-7D4F-4EDF-A812-761B0999876E}">
      <dgm:prSet/>
      <dgm:spPr/>
      <dgm:t>
        <a:bodyPr/>
        <a:lstStyle/>
        <a:p>
          <a:endParaRPr lang="es-CR" i="0">
            <a:latin typeface="ChollaSansRegular" pitchFamily="2" charset="0"/>
          </a:endParaRPr>
        </a:p>
      </dgm:t>
    </dgm:pt>
    <dgm:pt modelId="{40C3302B-77E7-43EE-852A-84D5E61337CD}" type="sibTrans" cxnId="{A67EDEFA-7D4F-4EDF-A812-761B0999876E}">
      <dgm:prSet/>
      <dgm:spPr/>
      <dgm:t>
        <a:bodyPr/>
        <a:lstStyle/>
        <a:p>
          <a:endParaRPr lang="es-CR" i="0">
            <a:latin typeface="ChollaSansRegular" pitchFamily="2" charset="0"/>
          </a:endParaRPr>
        </a:p>
      </dgm:t>
    </dgm:pt>
    <dgm:pt modelId="{E3886177-A916-4D8C-AA5D-0396B44C3DF7}" type="pres">
      <dgm:prSet presAssocID="{4953383C-F495-49A5-9641-234F4C736C4C}" presName="diagram" presStyleCnt="0">
        <dgm:presLayoutVars>
          <dgm:dir/>
          <dgm:resizeHandles val="exact"/>
        </dgm:presLayoutVars>
      </dgm:prSet>
      <dgm:spPr/>
      <dgm:t>
        <a:bodyPr/>
        <a:lstStyle/>
        <a:p>
          <a:endParaRPr lang="es-ES"/>
        </a:p>
      </dgm:t>
    </dgm:pt>
    <dgm:pt modelId="{138839A9-9737-473D-BC59-DC3EA0D2C551}" type="pres">
      <dgm:prSet presAssocID="{C115D409-427B-446A-B742-AB5959840747}" presName="node" presStyleLbl="node1" presStyleIdx="0" presStyleCnt="3">
        <dgm:presLayoutVars>
          <dgm:bulletEnabled val="1"/>
        </dgm:presLayoutVars>
      </dgm:prSet>
      <dgm:spPr/>
      <dgm:t>
        <a:bodyPr/>
        <a:lstStyle/>
        <a:p>
          <a:endParaRPr lang="es-CR"/>
        </a:p>
      </dgm:t>
    </dgm:pt>
    <dgm:pt modelId="{15EC4320-FB06-44CC-B0D9-E220EF5AEA6F}" type="pres">
      <dgm:prSet presAssocID="{342937DB-AE67-4C52-9F9E-1CA8549A22EC}" presName="sibTrans" presStyleCnt="0"/>
      <dgm:spPr/>
    </dgm:pt>
    <dgm:pt modelId="{18F43349-9CD7-457E-996F-7084D3887212}" type="pres">
      <dgm:prSet presAssocID="{576A9930-283F-4457-87A2-EB0E297C75E2}" presName="node" presStyleLbl="node1" presStyleIdx="1" presStyleCnt="3">
        <dgm:presLayoutVars>
          <dgm:bulletEnabled val="1"/>
        </dgm:presLayoutVars>
      </dgm:prSet>
      <dgm:spPr/>
      <dgm:t>
        <a:bodyPr/>
        <a:lstStyle/>
        <a:p>
          <a:endParaRPr lang="es-CR"/>
        </a:p>
      </dgm:t>
    </dgm:pt>
    <dgm:pt modelId="{FA620357-79A8-4643-8DF3-1BCF730A23BD}" type="pres">
      <dgm:prSet presAssocID="{BF5B995C-FF32-48D8-BF05-4175207B3CE2}" presName="sibTrans" presStyleCnt="0"/>
      <dgm:spPr/>
    </dgm:pt>
    <dgm:pt modelId="{F79B97ED-3CD9-4030-A242-C18EBB957C6B}" type="pres">
      <dgm:prSet presAssocID="{06C1D43B-41E0-4B00-A595-E9091CB620AB}" presName="node" presStyleLbl="node1" presStyleIdx="2" presStyleCnt="3">
        <dgm:presLayoutVars>
          <dgm:bulletEnabled val="1"/>
        </dgm:presLayoutVars>
      </dgm:prSet>
      <dgm:spPr/>
      <dgm:t>
        <a:bodyPr/>
        <a:lstStyle/>
        <a:p>
          <a:endParaRPr lang="es-CR"/>
        </a:p>
      </dgm:t>
    </dgm:pt>
  </dgm:ptLst>
  <dgm:cxnLst>
    <dgm:cxn modelId="{070FDA70-8910-4A42-B1D2-3D1CDA02B8A1}" type="presOf" srcId="{4953383C-F495-49A5-9641-234F4C736C4C}" destId="{E3886177-A916-4D8C-AA5D-0396B44C3DF7}" srcOrd="0" destOrd="0" presId="urn:microsoft.com/office/officeart/2005/8/layout/default"/>
    <dgm:cxn modelId="{A67EDEFA-7D4F-4EDF-A812-761B0999876E}" srcId="{4953383C-F495-49A5-9641-234F4C736C4C}" destId="{06C1D43B-41E0-4B00-A595-E9091CB620AB}" srcOrd="2" destOrd="0" parTransId="{E7FB7392-8186-47A3-9961-0CCCCD8BC96C}" sibTransId="{40C3302B-77E7-43EE-852A-84D5E61337CD}"/>
    <dgm:cxn modelId="{F91A290C-7C2C-4468-9071-081569822485}" srcId="{4953383C-F495-49A5-9641-234F4C736C4C}" destId="{576A9930-283F-4457-87A2-EB0E297C75E2}" srcOrd="1" destOrd="0" parTransId="{BA23949A-F2B1-4D0D-BDD4-C4DB31302F3B}" sibTransId="{BF5B995C-FF32-48D8-BF05-4175207B3CE2}"/>
    <dgm:cxn modelId="{2E6B26B7-292A-4E04-9D23-355927B71E48}" type="presOf" srcId="{06C1D43B-41E0-4B00-A595-E9091CB620AB}" destId="{F79B97ED-3CD9-4030-A242-C18EBB957C6B}" srcOrd="0" destOrd="0" presId="urn:microsoft.com/office/officeart/2005/8/layout/default"/>
    <dgm:cxn modelId="{FDFEFDAC-44B8-4917-9A6E-FCF80EB5E3C5}" type="presOf" srcId="{576A9930-283F-4457-87A2-EB0E297C75E2}" destId="{18F43349-9CD7-457E-996F-7084D3887212}" srcOrd="0" destOrd="0" presId="urn:microsoft.com/office/officeart/2005/8/layout/default"/>
    <dgm:cxn modelId="{697F571A-3A4B-41B6-AF9F-18B284DED2A4}" type="presOf" srcId="{C115D409-427B-446A-B742-AB5959840747}" destId="{138839A9-9737-473D-BC59-DC3EA0D2C551}" srcOrd="0" destOrd="0" presId="urn:microsoft.com/office/officeart/2005/8/layout/default"/>
    <dgm:cxn modelId="{8098F8D3-A44C-49B3-BD2A-0C2939796E2A}" srcId="{4953383C-F495-49A5-9641-234F4C736C4C}" destId="{C115D409-427B-446A-B742-AB5959840747}" srcOrd="0" destOrd="0" parTransId="{E6E47894-0775-4B13-B94E-ACAE78AAF6C7}" sibTransId="{342937DB-AE67-4C52-9F9E-1CA8549A22EC}"/>
    <dgm:cxn modelId="{C82BACAF-48CE-4AC2-8FE2-4E3F8F1A232F}" type="presParOf" srcId="{E3886177-A916-4D8C-AA5D-0396B44C3DF7}" destId="{138839A9-9737-473D-BC59-DC3EA0D2C551}" srcOrd="0" destOrd="0" presId="urn:microsoft.com/office/officeart/2005/8/layout/default"/>
    <dgm:cxn modelId="{364E78FF-45A7-4B8D-9610-3B74B8DADC21}" type="presParOf" srcId="{E3886177-A916-4D8C-AA5D-0396B44C3DF7}" destId="{15EC4320-FB06-44CC-B0D9-E220EF5AEA6F}" srcOrd="1" destOrd="0" presId="urn:microsoft.com/office/officeart/2005/8/layout/default"/>
    <dgm:cxn modelId="{2AA9A6B0-1D11-4AF0-B8C7-E37701D3BEE4}" type="presParOf" srcId="{E3886177-A916-4D8C-AA5D-0396B44C3DF7}" destId="{18F43349-9CD7-457E-996F-7084D3887212}" srcOrd="2" destOrd="0" presId="urn:microsoft.com/office/officeart/2005/8/layout/default"/>
    <dgm:cxn modelId="{26F46DBE-F2F0-409B-A571-894E4CF2B861}" type="presParOf" srcId="{E3886177-A916-4D8C-AA5D-0396B44C3DF7}" destId="{FA620357-79A8-4643-8DF3-1BCF730A23BD}" srcOrd="3" destOrd="0" presId="urn:microsoft.com/office/officeart/2005/8/layout/default"/>
    <dgm:cxn modelId="{6E215436-92DC-4543-9AD7-C0F141569F66}" type="presParOf" srcId="{E3886177-A916-4D8C-AA5D-0396B44C3DF7}" destId="{F79B97ED-3CD9-4030-A242-C18EBB957C6B}"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7A82DC-9C2F-4293-9F65-B01785E7066A}" type="doc">
      <dgm:prSet loTypeId="urn:microsoft.com/office/officeart/2005/8/layout/bProcess4" loCatId="process" qsTypeId="urn:microsoft.com/office/officeart/2005/8/quickstyle/simple1" qsCatId="simple" csTypeId="urn:microsoft.com/office/officeart/2005/8/colors/accent0_3" csCatId="mainScheme" phldr="1"/>
      <dgm:spPr/>
      <dgm:t>
        <a:bodyPr/>
        <a:lstStyle/>
        <a:p>
          <a:endParaRPr lang="es-CR"/>
        </a:p>
      </dgm:t>
    </dgm:pt>
    <dgm:pt modelId="{8DD0CC73-E4E4-41A8-A552-E26371CF449E}">
      <dgm:prSet phldrT="[Texto]" custT="1"/>
      <dgm:spPr/>
      <dgm:t>
        <a:bodyPr/>
        <a:lstStyle/>
        <a:p>
          <a:r>
            <a:rPr lang="es-CR" sz="1200" b="0">
              <a:latin typeface="ChollaWide" pitchFamily="2" charset="0"/>
              <a:cs typeface="Arial" panose="020B0604020202020204" pitchFamily="34" charset="0"/>
            </a:rPr>
            <a:t>Entrevista realizada</a:t>
          </a:r>
        </a:p>
        <a:p>
          <a:r>
            <a:rPr lang="es-CR" sz="1200" b="0">
              <a:latin typeface="ChollaWide" pitchFamily="2" charset="0"/>
              <a:cs typeface="Arial" panose="020B0604020202020204" pitchFamily="34" charset="0"/>
            </a:rPr>
            <a:t>SICAD</a:t>
          </a:r>
        </a:p>
      </dgm:t>
    </dgm:pt>
    <dgm:pt modelId="{D11BB36D-C1A6-40CA-9D20-1CB9259D1A57}" type="parTrans" cxnId="{6E17B121-C32E-443C-ADC6-B7A45D54FC9B}">
      <dgm:prSet/>
      <dgm:spPr/>
      <dgm:t>
        <a:bodyPr/>
        <a:lstStyle/>
        <a:p>
          <a:endParaRPr lang="es-CR" sz="1200">
            <a:latin typeface="ChollaWide" pitchFamily="2" charset="0"/>
            <a:cs typeface="Arial" panose="020B0604020202020204" pitchFamily="34" charset="0"/>
          </a:endParaRPr>
        </a:p>
      </dgm:t>
    </dgm:pt>
    <dgm:pt modelId="{BFBB367E-8A60-41C4-B108-9A8894112102}" type="sibTrans" cxnId="{6E17B121-C32E-443C-ADC6-B7A45D54FC9B}">
      <dgm:prSet/>
      <dgm:spPr/>
      <dgm:t>
        <a:bodyPr/>
        <a:lstStyle/>
        <a:p>
          <a:endParaRPr lang="es-CR" sz="1200">
            <a:latin typeface="ChollaWide" pitchFamily="2" charset="0"/>
            <a:cs typeface="Arial" panose="020B0604020202020204" pitchFamily="34" charset="0"/>
          </a:endParaRPr>
        </a:p>
      </dgm:t>
    </dgm:pt>
    <dgm:pt modelId="{87DB0F71-192C-4C78-8271-6EE31FD94E34}">
      <dgm:prSet phldrT="[Texto]" custT="1"/>
      <dgm:spPr/>
      <dgm:t>
        <a:bodyPr/>
        <a:lstStyle/>
        <a:p>
          <a:r>
            <a:rPr lang="es-CR" sz="1200">
              <a:latin typeface="ChollaWide" pitchFamily="2" charset="0"/>
              <a:cs typeface="Arial" panose="020B0604020202020204" pitchFamily="34" charset="0"/>
            </a:rPr>
            <a:t>Respaldo a computadora de supervisor(a)</a:t>
          </a:r>
        </a:p>
      </dgm:t>
    </dgm:pt>
    <dgm:pt modelId="{FD94B809-F3C3-42F8-8252-17A5C120272D}" type="parTrans" cxnId="{866E20B4-0ADF-4909-967D-633BD93DE894}">
      <dgm:prSet/>
      <dgm:spPr/>
      <dgm:t>
        <a:bodyPr/>
        <a:lstStyle/>
        <a:p>
          <a:endParaRPr lang="es-CR" sz="1200">
            <a:latin typeface="ChollaWide" pitchFamily="2" charset="0"/>
            <a:cs typeface="Arial" panose="020B0604020202020204" pitchFamily="34" charset="0"/>
          </a:endParaRPr>
        </a:p>
      </dgm:t>
    </dgm:pt>
    <dgm:pt modelId="{D9CD7959-71B7-4492-A8E4-BFE364061B6D}" type="sibTrans" cxnId="{866E20B4-0ADF-4909-967D-633BD93DE894}">
      <dgm:prSet/>
      <dgm:spPr/>
      <dgm:t>
        <a:bodyPr/>
        <a:lstStyle/>
        <a:p>
          <a:endParaRPr lang="es-CR" sz="1200">
            <a:latin typeface="ChollaWide" pitchFamily="2" charset="0"/>
            <a:cs typeface="Arial" panose="020B0604020202020204" pitchFamily="34" charset="0"/>
          </a:endParaRPr>
        </a:p>
      </dgm:t>
    </dgm:pt>
    <dgm:pt modelId="{CA5B5FEB-1CB2-4FD6-888C-35C20623A2CA}">
      <dgm:prSet phldrT="[Texto]" custT="1"/>
      <dgm:spPr/>
      <dgm:t>
        <a:bodyPr/>
        <a:lstStyle/>
        <a:p>
          <a:r>
            <a:rPr lang="es-CR" sz="1200">
              <a:latin typeface="ChollaWide" pitchFamily="2" charset="0"/>
              <a:cs typeface="Arial" panose="020B0604020202020204" pitchFamily="34" charset="0"/>
            </a:rPr>
            <a:t>Revisión de entrevista</a:t>
          </a:r>
        </a:p>
        <a:p>
          <a:r>
            <a:rPr lang="es-CR" sz="1200">
              <a:latin typeface="ChollaWide" pitchFamily="2" charset="0"/>
              <a:cs typeface="Arial" panose="020B0604020202020204" pitchFamily="34" charset="0"/>
            </a:rPr>
            <a:t>SAES</a:t>
          </a:r>
        </a:p>
      </dgm:t>
    </dgm:pt>
    <dgm:pt modelId="{90794B40-C0C7-46A9-AFE2-70CA4EDA2775}" type="parTrans" cxnId="{7ABFEC00-12EB-4B39-ACF5-C2091BAD5FC7}">
      <dgm:prSet/>
      <dgm:spPr/>
      <dgm:t>
        <a:bodyPr/>
        <a:lstStyle/>
        <a:p>
          <a:endParaRPr lang="es-CR" sz="1200">
            <a:latin typeface="ChollaWide" pitchFamily="2" charset="0"/>
            <a:cs typeface="Arial" panose="020B0604020202020204" pitchFamily="34" charset="0"/>
          </a:endParaRPr>
        </a:p>
      </dgm:t>
    </dgm:pt>
    <dgm:pt modelId="{6D3698FC-0DC6-4B07-AF31-923873473A64}" type="sibTrans" cxnId="{7ABFEC00-12EB-4B39-ACF5-C2091BAD5FC7}">
      <dgm:prSet/>
      <dgm:spPr/>
      <dgm:t>
        <a:bodyPr/>
        <a:lstStyle/>
        <a:p>
          <a:endParaRPr lang="es-CR" sz="1200">
            <a:latin typeface="ChollaWide" pitchFamily="2" charset="0"/>
            <a:cs typeface="Arial" panose="020B0604020202020204" pitchFamily="34" charset="0"/>
          </a:endParaRPr>
        </a:p>
      </dgm:t>
    </dgm:pt>
    <dgm:pt modelId="{65D9606B-0CDB-4E7F-8CA6-CDB1899FE149}">
      <dgm:prSet phldrT="[Texto]" custT="1"/>
      <dgm:spPr/>
      <dgm:t>
        <a:bodyPr/>
        <a:lstStyle/>
        <a:p>
          <a:r>
            <a:rPr lang="es-CR" sz="1200">
              <a:latin typeface="ChollaWide" pitchFamily="2" charset="0"/>
              <a:cs typeface="Arial" panose="020B0604020202020204" pitchFamily="34" charset="0"/>
            </a:rPr>
            <a:t>Transferencia a servidores INEC</a:t>
          </a:r>
        </a:p>
      </dgm:t>
    </dgm:pt>
    <dgm:pt modelId="{10454075-F652-401D-91D1-270A87B007DC}" type="parTrans" cxnId="{3A542A30-C1E0-49E5-8608-B658548C0987}">
      <dgm:prSet/>
      <dgm:spPr/>
      <dgm:t>
        <a:bodyPr/>
        <a:lstStyle/>
        <a:p>
          <a:endParaRPr lang="es-CR" sz="1200">
            <a:latin typeface="ChollaWide" pitchFamily="2" charset="0"/>
            <a:cs typeface="Arial" panose="020B0604020202020204" pitchFamily="34" charset="0"/>
          </a:endParaRPr>
        </a:p>
      </dgm:t>
    </dgm:pt>
    <dgm:pt modelId="{87484891-DA53-47A8-A9FF-34ADC678861E}" type="sibTrans" cxnId="{3A542A30-C1E0-49E5-8608-B658548C0987}">
      <dgm:prSet/>
      <dgm:spPr/>
      <dgm:t>
        <a:bodyPr/>
        <a:lstStyle/>
        <a:p>
          <a:endParaRPr lang="es-CR" sz="1200">
            <a:latin typeface="ChollaWide" pitchFamily="2" charset="0"/>
            <a:cs typeface="Arial" panose="020B0604020202020204" pitchFamily="34" charset="0"/>
          </a:endParaRPr>
        </a:p>
      </dgm:t>
    </dgm:pt>
    <dgm:pt modelId="{D7240C59-7724-47CD-AD55-7189349F1F45}">
      <dgm:prSet phldrT="[Texto]" custT="1"/>
      <dgm:spPr/>
      <dgm:t>
        <a:bodyPr/>
        <a:lstStyle/>
        <a:p>
          <a:r>
            <a:rPr lang="es-CR" sz="1200" dirty="0">
              <a:latin typeface="ChollaWide" pitchFamily="2" charset="0"/>
              <a:cs typeface="Arial" panose="020B0604020202020204" pitchFamily="34" charset="0"/>
            </a:rPr>
            <a:t>Transferencia a la base de datos</a:t>
          </a:r>
        </a:p>
      </dgm:t>
    </dgm:pt>
    <dgm:pt modelId="{5089459E-9468-4D2E-95DE-5116A1ECC08D}" type="parTrans" cxnId="{1A7E336E-7B7E-4C31-9466-8BC7F41D21C3}">
      <dgm:prSet/>
      <dgm:spPr/>
      <dgm:t>
        <a:bodyPr/>
        <a:lstStyle/>
        <a:p>
          <a:endParaRPr lang="es-CR" sz="1200">
            <a:latin typeface="ChollaWide" pitchFamily="2" charset="0"/>
            <a:cs typeface="Arial" panose="020B0604020202020204" pitchFamily="34" charset="0"/>
          </a:endParaRPr>
        </a:p>
      </dgm:t>
    </dgm:pt>
    <dgm:pt modelId="{6669199F-6B6F-48B4-B07B-4EB93C4908A0}" type="sibTrans" cxnId="{1A7E336E-7B7E-4C31-9466-8BC7F41D21C3}">
      <dgm:prSet/>
      <dgm:spPr/>
      <dgm:t>
        <a:bodyPr/>
        <a:lstStyle/>
        <a:p>
          <a:endParaRPr lang="es-CR" sz="1200">
            <a:latin typeface="ChollaWide" pitchFamily="2" charset="0"/>
            <a:cs typeface="Arial" panose="020B0604020202020204" pitchFamily="34" charset="0"/>
          </a:endParaRPr>
        </a:p>
      </dgm:t>
    </dgm:pt>
    <dgm:pt modelId="{8F596B4D-EB4C-4B2E-87A3-ABD7DE40A337}">
      <dgm:prSet phldrT="[Texto]" custT="1"/>
      <dgm:spPr/>
      <dgm:t>
        <a:bodyPr/>
        <a:lstStyle/>
        <a:p>
          <a:r>
            <a:rPr lang="es-CR" sz="1200">
              <a:latin typeface="ChollaWide" pitchFamily="2" charset="0"/>
              <a:cs typeface="Arial" panose="020B0604020202020204" pitchFamily="34" charset="0"/>
            </a:rPr>
            <a:t>Monitoreo en calidad</a:t>
          </a:r>
        </a:p>
      </dgm:t>
    </dgm:pt>
    <dgm:pt modelId="{25D4B0CB-D37F-427A-862E-14E6DEF3E711}" type="parTrans" cxnId="{C0D79BAB-3706-47B9-A6EF-11E22FBC9693}">
      <dgm:prSet/>
      <dgm:spPr/>
      <dgm:t>
        <a:bodyPr/>
        <a:lstStyle/>
        <a:p>
          <a:endParaRPr lang="es-CR" sz="1200">
            <a:latin typeface="ChollaWide" pitchFamily="2" charset="0"/>
            <a:cs typeface="Arial" panose="020B0604020202020204" pitchFamily="34" charset="0"/>
          </a:endParaRPr>
        </a:p>
      </dgm:t>
    </dgm:pt>
    <dgm:pt modelId="{F86B8DF7-4424-47D3-BEDD-B6995E240934}" type="sibTrans" cxnId="{C0D79BAB-3706-47B9-A6EF-11E22FBC9693}">
      <dgm:prSet/>
      <dgm:spPr/>
      <dgm:t>
        <a:bodyPr/>
        <a:lstStyle/>
        <a:p>
          <a:endParaRPr lang="es-CR" sz="1200">
            <a:latin typeface="ChollaWide" pitchFamily="2" charset="0"/>
            <a:cs typeface="Arial" panose="020B0604020202020204" pitchFamily="34" charset="0"/>
          </a:endParaRPr>
        </a:p>
      </dgm:t>
    </dgm:pt>
    <dgm:pt modelId="{681834A5-D9A7-4B79-85BD-0D31C2EAE81B}">
      <dgm:prSet phldrT="[Texto]" custT="1"/>
      <dgm:spPr/>
      <dgm:t>
        <a:bodyPr/>
        <a:lstStyle/>
        <a:p>
          <a:r>
            <a:rPr lang="es-CR" sz="1200">
              <a:latin typeface="ChollaWide" pitchFamily="2" charset="0"/>
              <a:cs typeface="Arial" panose="020B0604020202020204" pitchFamily="34" charset="0"/>
            </a:rPr>
            <a:t>Entrevista</a:t>
          </a:r>
          <a:r>
            <a:rPr lang="es-CR" sz="1200" baseline="0">
              <a:latin typeface="ChollaWide" pitchFamily="2" charset="0"/>
              <a:cs typeface="Arial" panose="020B0604020202020204" pitchFamily="34" charset="0"/>
            </a:rPr>
            <a:t> en sistema de procesamiento</a:t>
          </a:r>
          <a:endParaRPr lang="es-CR" sz="1200">
            <a:latin typeface="ChollaWide" pitchFamily="2" charset="0"/>
            <a:cs typeface="Arial" panose="020B0604020202020204" pitchFamily="34" charset="0"/>
          </a:endParaRPr>
        </a:p>
      </dgm:t>
    </dgm:pt>
    <dgm:pt modelId="{A48700B7-AF31-4704-95C1-F4D679F2254C}" type="parTrans" cxnId="{0D34743A-ED46-475D-80F5-AD2DC55771B9}">
      <dgm:prSet/>
      <dgm:spPr/>
      <dgm:t>
        <a:bodyPr/>
        <a:lstStyle/>
        <a:p>
          <a:endParaRPr lang="es-CR" sz="1200">
            <a:latin typeface="ChollaWide" pitchFamily="2" charset="0"/>
            <a:cs typeface="Arial" panose="020B0604020202020204" pitchFamily="34" charset="0"/>
          </a:endParaRPr>
        </a:p>
      </dgm:t>
    </dgm:pt>
    <dgm:pt modelId="{5A6BAAA2-69B9-4E6F-8F2F-C47087D4A78E}" type="sibTrans" cxnId="{0D34743A-ED46-475D-80F5-AD2DC55771B9}">
      <dgm:prSet/>
      <dgm:spPr/>
      <dgm:t>
        <a:bodyPr/>
        <a:lstStyle/>
        <a:p>
          <a:endParaRPr lang="es-CR" sz="1200">
            <a:latin typeface="ChollaWide" pitchFamily="2" charset="0"/>
            <a:cs typeface="Arial" panose="020B0604020202020204" pitchFamily="34" charset="0"/>
          </a:endParaRPr>
        </a:p>
      </dgm:t>
    </dgm:pt>
    <dgm:pt modelId="{AA6D10BB-5897-4F91-87D8-FF5B288A69B1}">
      <dgm:prSet phldrT="[Texto]" custT="1"/>
      <dgm:spPr/>
      <dgm:t>
        <a:bodyPr/>
        <a:lstStyle/>
        <a:p>
          <a:r>
            <a:rPr lang="es-CR" sz="1200">
              <a:latin typeface="ChollaWide" pitchFamily="2" charset="0"/>
              <a:cs typeface="Arial" panose="020B0604020202020204" pitchFamily="34" charset="0"/>
            </a:rPr>
            <a:t>Módulo codificación</a:t>
          </a:r>
        </a:p>
      </dgm:t>
    </dgm:pt>
    <dgm:pt modelId="{A5DC9376-42D2-41A6-9D33-A41EFB8D02E4}" type="parTrans" cxnId="{7CFBC5D5-90F7-4EA4-B75F-FDAF2C14ED9A}">
      <dgm:prSet/>
      <dgm:spPr/>
      <dgm:t>
        <a:bodyPr/>
        <a:lstStyle/>
        <a:p>
          <a:endParaRPr lang="es-CR" sz="1200">
            <a:latin typeface="ChollaWide" pitchFamily="2" charset="0"/>
            <a:cs typeface="Arial" panose="020B0604020202020204" pitchFamily="34" charset="0"/>
          </a:endParaRPr>
        </a:p>
      </dgm:t>
    </dgm:pt>
    <dgm:pt modelId="{83C58575-5E99-4BD3-9B56-9FD45A0D13C9}" type="sibTrans" cxnId="{7CFBC5D5-90F7-4EA4-B75F-FDAF2C14ED9A}">
      <dgm:prSet/>
      <dgm:spPr/>
      <dgm:t>
        <a:bodyPr/>
        <a:lstStyle/>
        <a:p>
          <a:endParaRPr lang="es-CR" sz="1200">
            <a:latin typeface="ChollaWide" pitchFamily="2" charset="0"/>
            <a:cs typeface="Arial" panose="020B0604020202020204" pitchFamily="34" charset="0"/>
          </a:endParaRPr>
        </a:p>
      </dgm:t>
    </dgm:pt>
    <dgm:pt modelId="{DB065331-84B0-4CC4-AAB0-808B0ED85877}">
      <dgm:prSet phldrT="[Texto]" custT="1"/>
      <dgm:spPr/>
      <dgm:t>
        <a:bodyPr/>
        <a:lstStyle/>
        <a:p>
          <a:r>
            <a:rPr lang="es-CR" sz="1200">
              <a:latin typeface="ChollaWide" pitchFamily="2" charset="0"/>
              <a:cs typeface="Arial" panose="020B0604020202020204" pitchFamily="34" charset="0"/>
            </a:rPr>
            <a:t>Módulo validación</a:t>
          </a:r>
        </a:p>
      </dgm:t>
    </dgm:pt>
    <dgm:pt modelId="{2199FBE3-BF4A-4746-9BAD-4090C09364BA}" type="parTrans" cxnId="{D24E9B1C-1AA3-400C-9737-17715A0838E8}">
      <dgm:prSet/>
      <dgm:spPr/>
      <dgm:t>
        <a:bodyPr/>
        <a:lstStyle/>
        <a:p>
          <a:endParaRPr lang="es-CR" sz="1200">
            <a:latin typeface="ChollaWide" pitchFamily="2" charset="0"/>
            <a:cs typeface="Arial" panose="020B0604020202020204" pitchFamily="34" charset="0"/>
          </a:endParaRPr>
        </a:p>
      </dgm:t>
    </dgm:pt>
    <dgm:pt modelId="{2988CA2A-9FB0-49A5-BA1A-991E1E8E9837}" type="sibTrans" cxnId="{D24E9B1C-1AA3-400C-9737-17715A0838E8}">
      <dgm:prSet/>
      <dgm:spPr/>
      <dgm:t>
        <a:bodyPr/>
        <a:lstStyle/>
        <a:p>
          <a:endParaRPr lang="es-CR" sz="1200">
            <a:latin typeface="ChollaWide" pitchFamily="2" charset="0"/>
            <a:cs typeface="Arial" panose="020B0604020202020204" pitchFamily="34" charset="0"/>
          </a:endParaRPr>
        </a:p>
      </dgm:t>
    </dgm:pt>
    <dgm:pt modelId="{0C6D37ED-5178-4F10-B7DF-FEC387186F23}" type="pres">
      <dgm:prSet presAssocID="{497A82DC-9C2F-4293-9F65-B01785E7066A}" presName="Name0" presStyleCnt="0">
        <dgm:presLayoutVars>
          <dgm:dir/>
          <dgm:resizeHandles/>
        </dgm:presLayoutVars>
      </dgm:prSet>
      <dgm:spPr/>
      <dgm:t>
        <a:bodyPr/>
        <a:lstStyle/>
        <a:p>
          <a:endParaRPr lang="es-CR"/>
        </a:p>
      </dgm:t>
    </dgm:pt>
    <dgm:pt modelId="{9CC2CC0B-2D41-4435-8592-BED3CFC6F68A}" type="pres">
      <dgm:prSet presAssocID="{8DD0CC73-E4E4-41A8-A552-E26371CF449E}" presName="compNode" presStyleCnt="0"/>
      <dgm:spPr/>
    </dgm:pt>
    <dgm:pt modelId="{DFE7A360-77AA-43ED-B86B-D9C93562E86D}" type="pres">
      <dgm:prSet presAssocID="{8DD0CC73-E4E4-41A8-A552-E26371CF449E}" presName="dummyConnPt" presStyleCnt="0"/>
      <dgm:spPr/>
    </dgm:pt>
    <dgm:pt modelId="{CF17599C-DE1E-4291-A44B-5FE3DC258CFC}" type="pres">
      <dgm:prSet presAssocID="{8DD0CC73-E4E4-41A8-A552-E26371CF449E}" presName="node" presStyleLbl="node1" presStyleIdx="0" presStyleCnt="9" custLinFactNeighborX="-1908" custLinFactNeighborY="2120">
        <dgm:presLayoutVars>
          <dgm:bulletEnabled val="1"/>
        </dgm:presLayoutVars>
      </dgm:prSet>
      <dgm:spPr/>
      <dgm:t>
        <a:bodyPr/>
        <a:lstStyle/>
        <a:p>
          <a:endParaRPr lang="es-CR"/>
        </a:p>
      </dgm:t>
    </dgm:pt>
    <dgm:pt modelId="{D196EF3C-AA7F-40F3-9F6E-E675638B5A7B}" type="pres">
      <dgm:prSet presAssocID="{BFBB367E-8A60-41C4-B108-9A8894112102}" presName="sibTrans" presStyleLbl="bgSibTrans2D1" presStyleIdx="0" presStyleCnt="8"/>
      <dgm:spPr/>
      <dgm:t>
        <a:bodyPr/>
        <a:lstStyle/>
        <a:p>
          <a:endParaRPr lang="es-CR"/>
        </a:p>
      </dgm:t>
    </dgm:pt>
    <dgm:pt modelId="{7EBD340C-443D-4D8C-8F8A-924A3D34A0E7}" type="pres">
      <dgm:prSet presAssocID="{87DB0F71-192C-4C78-8271-6EE31FD94E34}" presName="compNode" presStyleCnt="0"/>
      <dgm:spPr/>
    </dgm:pt>
    <dgm:pt modelId="{3968E6BC-B5D2-4966-B21E-C5D8772DA125}" type="pres">
      <dgm:prSet presAssocID="{87DB0F71-192C-4C78-8271-6EE31FD94E34}" presName="dummyConnPt" presStyleCnt="0"/>
      <dgm:spPr/>
    </dgm:pt>
    <dgm:pt modelId="{E40CE28A-2BF0-4289-89BF-84DD73CD38E2}" type="pres">
      <dgm:prSet presAssocID="{87DB0F71-192C-4C78-8271-6EE31FD94E34}" presName="node" presStyleLbl="node1" presStyleIdx="1" presStyleCnt="9">
        <dgm:presLayoutVars>
          <dgm:bulletEnabled val="1"/>
        </dgm:presLayoutVars>
      </dgm:prSet>
      <dgm:spPr/>
      <dgm:t>
        <a:bodyPr/>
        <a:lstStyle/>
        <a:p>
          <a:endParaRPr lang="es-CR"/>
        </a:p>
      </dgm:t>
    </dgm:pt>
    <dgm:pt modelId="{D54BD6F9-78E9-4A94-B82F-EA420F9090AE}" type="pres">
      <dgm:prSet presAssocID="{D9CD7959-71B7-4492-A8E4-BFE364061B6D}" presName="sibTrans" presStyleLbl="bgSibTrans2D1" presStyleIdx="1" presStyleCnt="8"/>
      <dgm:spPr/>
      <dgm:t>
        <a:bodyPr/>
        <a:lstStyle/>
        <a:p>
          <a:endParaRPr lang="es-CR"/>
        </a:p>
      </dgm:t>
    </dgm:pt>
    <dgm:pt modelId="{6C60C8A7-F500-491A-8DDF-4D7538FACDDE}" type="pres">
      <dgm:prSet presAssocID="{CA5B5FEB-1CB2-4FD6-888C-35C20623A2CA}" presName="compNode" presStyleCnt="0"/>
      <dgm:spPr/>
    </dgm:pt>
    <dgm:pt modelId="{4A789DEE-27E7-4FB0-B37A-52172037656A}" type="pres">
      <dgm:prSet presAssocID="{CA5B5FEB-1CB2-4FD6-888C-35C20623A2CA}" presName="dummyConnPt" presStyleCnt="0"/>
      <dgm:spPr/>
    </dgm:pt>
    <dgm:pt modelId="{0E19AAE2-DBDA-420C-8BEA-FDFE71C14627}" type="pres">
      <dgm:prSet presAssocID="{CA5B5FEB-1CB2-4FD6-888C-35C20623A2CA}" presName="node" presStyleLbl="node1" presStyleIdx="2" presStyleCnt="9">
        <dgm:presLayoutVars>
          <dgm:bulletEnabled val="1"/>
        </dgm:presLayoutVars>
      </dgm:prSet>
      <dgm:spPr/>
      <dgm:t>
        <a:bodyPr/>
        <a:lstStyle/>
        <a:p>
          <a:endParaRPr lang="es-CR"/>
        </a:p>
      </dgm:t>
    </dgm:pt>
    <dgm:pt modelId="{26681476-2A44-463A-9979-4E1F08010578}" type="pres">
      <dgm:prSet presAssocID="{6D3698FC-0DC6-4B07-AF31-923873473A64}" presName="sibTrans" presStyleLbl="bgSibTrans2D1" presStyleIdx="2" presStyleCnt="8"/>
      <dgm:spPr/>
      <dgm:t>
        <a:bodyPr/>
        <a:lstStyle/>
        <a:p>
          <a:endParaRPr lang="es-CR"/>
        </a:p>
      </dgm:t>
    </dgm:pt>
    <dgm:pt modelId="{578210A1-AC61-493F-B043-58D013F077BE}" type="pres">
      <dgm:prSet presAssocID="{65D9606B-0CDB-4E7F-8CA6-CDB1899FE149}" presName="compNode" presStyleCnt="0"/>
      <dgm:spPr/>
    </dgm:pt>
    <dgm:pt modelId="{C02FB652-A6F3-4B70-841B-2C073995E98D}" type="pres">
      <dgm:prSet presAssocID="{65D9606B-0CDB-4E7F-8CA6-CDB1899FE149}" presName="dummyConnPt" presStyleCnt="0"/>
      <dgm:spPr/>
    </dgm:pt>
    <dgm:pt modelId="{B6C51841-22E3-40B8-960B-17BBDB361E9D}" type="pres">
      <dgm:prSet presAssocID="{65D9606B-0CDB-4E7F-8CA6-CDB1899FE149}" presName="node" presStyleLbl="node1" presStyleIdx="3" presStyleCnt="9">
        <dgm:presLayoutVars>
          <dgm:bulletEnabled val="1"/>
        </dgm:presLayoutVars>
      </dgm:prSet>
      <dgm:spPr/>
      <dgm:t>
        <a:bodyPr/>
        <a:lstStyle/>
        <a:p>
          <a:endParaRPr lang="es-CR"/>
        </a:p>
      </dgm:t>
    </dgm:pt>
    <dgm:pt modelId="{AEDE8FD4-5E4B-4A34-8902-00273CF7941E}" type="pres">
      <dgm:prSet presAssocID="{87484891-DA53-47A8-A9FF-34ADC678861E}" presName="sibTrans" presStyleLbl="bgSibTrans2D1" presStyleIdx="3" presStyleCnt="8"/>
      <dgm:spPr/>
      <dgm:t>
        <a:bodyPr/>
        <a:lstStyle/>
        <a:p>
          <a:endParaRPr lang="es-CR"/>
        </a:p>
      </dgm:t>
    </dgm:pt>
    <dgm:pt modelId="{44F0B8F1-A8E0-459C-A9CE-C66318B8BBCA}" type="pres">
      <dgm:prSet presAssocID="{8F596B4D-EB4C-4B2E-87A3-ABD7DE40A337}" presName="compNode" presStyleCnt="0"/>
      <dgm:spPr/>
    </dgm:pt>
    <dgm:pt modelId="{A20BCAC2-D5E6-4C5D-B4BC-8C885C41AD87}" type="pres">
      <dgm:prSet presAssocID="{8F596B4D-EB4C-4B2E-87A3-ABD7DE40A337}" presName="dummyConnPt" presStyleCnt="0"/>
      <dgm:spPr/>
    </dgm:pt>
    <dgm:pt modelId="{DE417AEA-2FF4-44DC-A8C1-69430C564FFD}" type="pres">
      <dgm:prSet presAssocID="{8F596B4D-EB4C-4B2E-87A3-ABD7DE40A337}" presName="node" presStyleLbl="node1" presStyleIdx="4" presStyleCnt="9">
        <dgm:presLayoutVars>
          <dgm:bulletEnabled val="1"/>
        </dgm:presLayoutVars>
      </dgm:prSet>
      <dgm:spPr/>
      <dgm:t>
        <a:bodyPr/>
        <a:lstStyle/>
        <a:p>
          <a:endParaRPr lang="es-CR"/>
        </a:p>
      </dgm:t>
    </dgm:pt>
    <dgm:pt modelId="{FF5A34FB-E216-4A6E-B0D5-B49738E00E09}" type="pres">
      <dgm:prSet presAssocID="{F86B8DF7-4424-47D3-BEDD-B6995E240934}" presName="sibTrans" presStyleLbl="bgSibTrans2D1" presStyleIdx="4" presStyleCnt="8"/>
      <dgm:spPr/>
      <dgm:t>
        <a:bodyPr/>
        <a:lstStyle/>
        <a:p>
          <a:endParaRPr lang="es-CR"/>
        </a:p>
      </dgm:t>
    </dgm:pt>
    <dgm:pt modelId="{7B66F22E-5A86-43D6-AE41-D90E301BE22E}" type="pres">
      <dgm:prSet presAssocID="{681834A5-D9A7-4B79-85BD-0D31C2EAE81B}" presName="compNode" presStyleCnt="0"/>
      <dgm:spPr/>
    </dgm:pt>
    <dgm:pt modelId="{673F2A34-18AF-4B71-AE93-29CFC317B119}" type="pres">
      <dgm:prSet presAssocID="{681834A5-D9A7-4B79-85BD-0D31C2EAE81B}" presName="dummyConnPt" presStyleCnt="0"/>
      <dgm:spPr/>
    </dgm:pt>
    <dgm:pt modelId="{D97C088D-A58D-4511-BCA6-D9241254D771}" type="pres">
      <dgm:prSet presAssocID="{681834A5-D9A7-4B79-85BD-0D31C2EAE81B}" presName="node" presStyleLbl="node1" presStyleIdx="5" presStyleCnt="9">
        <dgm:presLayoutVars>
          <dgm:bulletEnabled val="1"/>
        </dgm:presLayoutVars>
      </dgm:prSet>
      <dgm:spPr/>
      <dgm:t>
        <a:bodyPr/>
        <a:lstStyle/>
        <a:p>
          <a:endParaRPr lang="es-CR"/>
        </a:p>
      </dgm:t>
    </dgm:pt>
    <dgm:pt modelId="{7334432C-B239-4C70-8EF3-A5D2CA213954}" type="pres">
      <dgm:prSet presAssocID="{5A6BAAA2-69B9-4E6F-8F2F-C47087D4A78E}" presName="sibTrans" presStyleLbl="bgSibTrans2D1" presStyleIdx="5" presStyleCnt="8"/>
      <dgm:spPr/>
      <dgm:t>
        <a:bodyPr/>
        <a:lstStyle/>
        <a:p>
          <a:endParaRPr lang="es-CR"/>
        </a:p>
      </dgm:t>
    </dgm:pt>
    <dgm:pt modelId="{184F749B-44F4-4BA3-A648-0E7732EC3531}" type="pres">
      <dgm:prSet presAssocID="{AA6D10BB-5897-4F91-87D8-FF5B288A69B1}" presName="compNode" presStyleCnt="0"/>
      <dgm:spPr/>
    </dgm:pt>
    <dgm:pt modelId="{EC7E77C6-34C9-442C-AC14-E4996423C408}" type="pres">
      <dgm:prSet presAssocID="{AA6D10BB-5897-4F91-87D8-FF5B288A69B1}" presName="dummyConnPt" presStyleCnt="0"/>
      <dgm:spPr/>
    </dgm:pt>
    <dgm:pt modelId="{D63D23D2-F327-4D72-BCB5-A551B7E59595}" type="pres">
      <dgm:prSet presAssocID="{AA6D10BB-5897-4F91-87D8-FF5B288A69B1}" presName="node" presStyleLbl="node1" presStyleIdx="6" presStyleCnt="9">
        <dgm:presLayoutVars>
          <dgm:bulletEnabled val="1"/>
        </dgm:presLayoutVars>
      </dgm:prSet>
      <dgm:spPr/>
      <dgm:t>
        <a:bodyPr/>
        <a:lstStyle/>
        <a:p>
          <a:endParaRPr lang="es-CR"/>
        </a:p>
      </dgm:t>
    </dgm:pt>
    <dgm:pt modelId="{17CFF274-74B6-4E7E-BEF6-B532C8A3913F}" type="pres">
      <dgm:prSet presAssocID="{83C58575-5E99-4BD3-9B56-9FD45A0D13C9}" presName="sibTrans" presStyleLbl="bgSibTrans2D1" presStyleIdx="6" presStyleCnt="8"/>
      <dgm:spPr/>
      <dgm:t>
        <a:bodyPr/>
        <a:lstStyle/>
        <a:p>
          <a:endParaRPr lang="es-CR"/>
        </a:p>
      </dgm:t>
    </dgm:pt>
    <dgm:pt modelId="{552A687E-B724-4D1E-88ED-17FC022510ED}" type="pres">
      <dgm:prSet presAssocID="{DB065331-84B0-4CC4-AAB0-808B0ED85877}" presName="compNode" presStyleCnt="0"/>
      <dgm:spPr/>
    </dgm:pt>
    <dgm:pt modelId="{6277AA5D-11CA-4475-9524-A26320B0B9D1}" type="pres">
      <dgm:prSet presAssocID="{DB065331-84B0-4CC4-AAB0-808B0ED85877}" presName="dummyConnPt" presStyleCnt="0"/>
      <dgm:spPr/>
    </dgm:pt>
    <dgm:pt modelId="{EACCE8C9-5C04-46D4-B54B-C076EE7B012A}" type="pres">
      <dgm:prSet presAssocID="{DB065331-84B0-4CC4-AAB0-808B0ED85877}" presName="node" presStyleLbl="node1" presStyleIdx="7" presStyleCnt="9">
        <dgm:presLayoutVars>
          <dgm:bulletEnabled val="1"/>
        </dgm:presLayoutVars>
      </dgm:prSet>
      <dgm:spPr/>
      <dgm:t>
        <a:bodyPr/>
        <a:lstStyle/>
        <a:p>
          <a:endParaRPr lang="es-CR"/>
        </a:p>
      </dgm:t>
    </dgm:pt>
    <dgm:pt modelId="{F23DABAB-E198-499F-96C1-EC9BF70CF8C1}" type="pres">
      <dgm:prSet presAssocID="{2988CA2A-9FB0-49A5-BA1A-991E1E8E9837}" presName="sibTrans" presStyleLbl="bgSibTrans2D1" presStyleIdx="7" presStyleCnt="8"/>
      <dgm:spPr/>
      <dgm:t>
        <a:bodyPr/>
        <a:lstStyle/>
        <a:p>
          <a:endParaRPr lang="es-CR"/>
        </a:p>
      </dgm:t>
    </dgm:pt>
    <dgm:pt modelId="{E68DCF78-E8CB-4313-8B1D-BB6CE7336317}" type="pres">
      <dgm:prSet presAssocID="{D7240C59-7724-47CD-AD55-7189349F1F45}" presName="compNode" presStyleCnt="0"/>
      <dgm:spPr/>
    </dgm:pt>
    <dgm:pt modelId="{12D7EFFF-E73B-4D57-809C-014FF9014EE0}" type="pres">
      <dgm:prSet presAssocID="{D7240C59-7724-47CD-AD55-7189349F1F45}" presName="dummyConnPt" presStyleCnt="0"/>
      <dgm:spPr/>
    </dgm:pt>
    <dgm:pt modelId="{7221F021-FB6B-4101-8BFF-F71E210EFE77}" type="pres">
      <dgm:prSet presAssocID="{D7240C59-7724-47CD-AD55-7189349F1F45}" presName="node" presStyleLbl="node1" presStyleIdx="8" presStyleCnt="9">
        <dgm:presLayoutVars>
          <dgm:bulletEnabled val="1"/>
        </dgm:presLayoutVars>
      </dgm:prSet>
      <dgm:spPr/>
      <dgm:t>
        <a:bodyPr/>
        <a:lstStyle/>
        <a:p>
          <a:endParaRPr lang="es-CR"/>
        </a:p>
      </dgm:t>
    </dgm:pt>
  </dgm:ptLst>
  <dgm:cxnLst>
    <dgm:cxn modelId="{7CFBC5D5-90F7-4EA4-B75F-FDAF2C14ED9A}" srcId="{497A82DC-9C2F-4293-9F65-B01785E7066A}" destId="{AA6D10BB-5897-4F91-87D8-FF5B288A69B1}" srcOrd="6" destOrd="0" parTransId="{A5DC9376-42D2-41A6-9D33-A41EFB8D02E4}" sibTransId="{83C58575-5E99-4BD3-9B56-9FD45A0D13C9}"/>
    <dgm:cxn modelId="{D0B5BDBE-20F5-4954-B5C6-B8CE52E77858}" type="presOf" srcId="{87DB0F71-192C-4C78-8271-6EE31FD94E34}" destId="{E40CE28A-2BF0-4289-89BF-84DD73CD38E2}" srcOrd="0" destOrd="0" presId="urn:microsoft.com/office/officeart/2005/8/layout/bProcess4"/>
    <dgm:cxn modelId="{7C1BA5F1-BBA7-46F3-B17D-F74C17251290}" type="presOf" srcId="{83C58575-5E99-4BD3-9B56-9FD45A0D13C9}" destId="{17CFF274-74B6-4E7E-BEF6-B532C8A3913F}" srcOrd="0" destOrd="0" presId="urn:microsoft.com/office/officeart/2005/8/layout/bProcess4"/>
    <dgm:cxn modelId="{C0C82796-151D-41AD-AB15-9EB1924F1A7F}" type="presOf" srcId="{DB065331-84B0-4CC4-AAB0-808B0ED85877}" destId="{EACCE8C9-5C04-46D4-B54B-C076EE7B012A}" srcOrd="0" destOrd="0" presId="urn:microsoft.com/office/officeart/2005/8/layout/bProcess4"/>
    <dgm:cxn modelId="{122EF074-ED68-4770-8A6B-6C1AA60DAB92}" type="presOf" srcId="{D9CD7959-71B7-4492-A8E4-BFE364061B6D}" destId="{D54BD6F9-78E9-4A94-B82F-EA420F9090AE}" srcOrd="0" destOrd="0" presId="urn:microsoft.com/office/officeart/2005/8/layout/bProcess4"/>
    <dgm:cxn modelId="{3A542A30-C1E0-49E5-8608-B658548C0987}" srcId="{497A82DC-9C2F-4293-9F65-B01785E7066A}" destId="{65D9606B-0CDB-4E7F-8CA6-CDB1899FE149}" srcOrd="3" destOrd="0" parTransId="{10454075-F652-401D-91D1-270A87B007DC}" sibTransId="{87484891-DA53-47A8-A9FF-34ADC678861E}"/>
    <dgm:cxn modelId="{BFC78AD3-D115-4DD8-8C1C-E64E1E211CA6}" type="presOf" srcId="{8F596B4D-EB4C-4B2E-87A3-ABD7DE40A337}" destId="{DE417AEA-2FF4-44DC-A8C1-69430C564FFD}" srcOrd="0" destOrd="0" presId="urn:microsoft.com/office/officeart/2005/8/layout/bProcess4"/>
    <dgm:cxn modelId="{833EA66A-6291-4854-93DE-D3631EA663AD}" type="presOf" srcId="{2988CA2A-9FB0-49A5-BA1A-991E1E8E9837}" destId="{F23DABAB-E198-499F-96C1-EC9BF70CF8C1}" srcOrd="0" destOrd="0" presId="urn:microsoft.com/office/officeart/2005/8/layout/bProcess4"/>
    <dgm:cxn modelId="{AE7954F5-3995-4BBC-BCF7-F8A1BE951574}" type="presOf" srcId="{D7240C59-7724-47CD-AD55-7189349F1F45}" destId="{7221F021-FB6B-4101-8BFF-F71E210EFE77}" srcOrd="0" destOrd="0" presId="urn:microsoft.com/office/officeart/2005/8/layout/bProcess4"/>
    <dgm:cxn modelId="{5284712D-081F-4A8F-AA49-9851C655D13E}" type="presOf" srcId="{681834A5-D9A7-4B79-85BD-0D31C2EAE81B}" destId="{D97C088D-A58D-4511-BCA6-D9241254D771}" srcOrd="0" destOrd="0" presId="urn:microsoft.com/office/officeart/2005/8/layout/bProcess4"/>
    <dgm:cxn modelId="{B6F43C18-514C-4BA3-882E-5B8535D0317F}" type="presOf" srcId="{65D9606B-0CDB-4E7F-8CA6-CDB1899FE149}" destId="{B6C51841-22E3-40B8-960B-17BBDB361E9D}" srcOrd="0" destOrd="0" presId="urn:microsoft.com/office/officeart/2005/8/layout/bProcess4"/>
    <dgm:cxn modelId="{E810C6E2-6ECA-4EF7-8A92-C25B6D7A586B}" type="presOf" srcId="{5A6BAAA2-69B9-4E6F-8F2F-C47087D4A78E}" destId="{7334432C-B239-4C70-8EF3-A5D2CA213954}" srcOrd="0" destOrd="0" presId="urn:microsoft.com/office/officeart/2005/8/layout/bProcess4"/>
    <dgm:cxn modelId="{0F7B7460-F0E9-4D1F-8288-9EBD024D25BC}" type="presOf" srcId="{AA6D10BB-5897-4F91-87D8-FF5B288A69B1}" destId="{D63D23D2-F327-4D72-BCB5-A551B7E59595}" srcOrd="0" destOrd="0" presId="urn:microsoft.com/office/officeart/2005/8/layout/bProcess4"/>
    <dgm:cxn modelId="{25ACDF29-ED8A-43C2-BB63-E22410EE853A}" type="presOf" srcId="{CA5B5FEB-1CB2-4FD6-888C-35C20623A2CA}" destId="{0E19AAE2-DBDA-420C-8BEA-FDFE71C14627}" srcOrd="0" destOrd="0" presId="urn:microsoft.com/office/officeart/2005/8/layout/bProcess4"/>
    <dgm:cxn modelId="{6E17B121-C32E-443C-ADC6-B7A45D54FC9B}" srcId="{497A82DC-9C2F-4293-9F65-B01785E7066A}" destId="{8DD0CC73-E4E4-41A8-A552-E26371CF449E}" srcOrd="0" destOrd="0" parTransId="{D11BB36D-C1A6-40CA-9D20-1CB9259D1A57}" sibTransId="{BFBB367E-8A60-41C4-B108-9A8894112102}"/>
    <dgm:cxn modelId="{D7F859F9-F826-42B3-ACFD-9056D3E7370D}" type="presOf" srcId="{F86B8DF7-4424-47D3-BEDD-B6995E240934}" destId="{FF5A34FB-E216-4A6E-B0D5-B49738E00E09}" srcOrd="0" destOrd="0" presId="urn:microsoft.com/office/officeart/2005/8/layout/bProcess4"/>
    <dgm:cxn modelId="{70B85791-8CC7-47E8-AA93-95B7076BA4A0}" type="presOf" srcId="{BFBB367E-8A60-41C4-B108-9A8894112102}" destId="{D196EF3C-AA7F-40F3-9F6E-E675638B5A7B}" srcOrd="0" destOrd="0" presId="urn:microsoft.com/office/officeart/2005/8/layout/bProcess4"/>
    <dgm:cxn modelId="{1A7E336E-7B7E-4C31-9466-8BC7F41D21C3}" srcId="{497A82DC-9C2F-4293-9F65-B01785E7066A}" destId="{D7240C59-7724-47CD-AD55-7189349F1F45}" srcOrd="8" destOrd="0" parTransId="{5089459E-9468-4D2E-95DE-5116A1ECC08D}" sibTransId="{6669199F-6B6F-48B4-B07B-4EB93C4908A0}"/>
    <dgm:cxn modelId="{720DD030-C0A3-4340-ADE6-AFE7E4FEADA4}" type="presOf" srcId="{87484891-DA53-47A8-A9FF-34ADC678861E}" destId="{AEDE8FD4-5E4B-4A34-8902-00273CF7941E}" srcOrd="0" destOrd="0" presId="urn:microsoft.com/office/officeart/2005/8/layout/bProcess4"/>
    <dgm:cxn modelId="{12950197-6468-4CE5-B9F4-925FAB1ED051}" type="presOf" srcId="{8DD0CC73-E4E4-41A8-A552-E26371CF449E}" destId="{CF17599C-DE1E-4291-A44B-5FE3DC258CFC}" srcOrd="0" destOrd="0" presId="urn:microsoft.com/office/officeart/2005/8/layout/bProcess4"/>
    <dgm:cxn modelId="{D24E9B1C-1AA3-400C-9737-17715A0838E8}" srcId="{497A82DC-9C2F-4293-9F65-B01785E7066A}" destId="{DB065331-84B0-4CC4-AAB0-808B0ED85877}" srcOrd="7" destOrd="0" parTransId="{2199FBE3-BF4A-4746-9BAD-4090C09364BA}" sibTransId="{2988CA2A-9FB0-49A5-BA1A-991E1E8E9837}"/>
    <dgm:cxn modelId="{C0D79BAB-3706-47B9-A6EF-11E22FBC9693}" srcId="{497A82DC-9C2F-4293-9F65-B01785E7066A}" destId="{8F596B4D-EB4C-4B2E-87A3-ABD7DE40A337}" srcOrd="4" destOrd="0" parTransId="{25D4B0CB-D37F-427A-862E-14E6DEF3E711}" sibTransId="{F86B8DF7-4424-47D3-BEDD-B6995E240934}"/>
    <dgm:cxn modelId="{866E20B4-0ADF-4909-967D-633BD93DE894}" srcId="{497A82DC-9C2F-4293-9F65-B01785E7066A}" destId="{87DB0F71-192C-4C78-8271-6EE31FD94E34}" srcOrd="1" destOrd="0" parTransId="{FD94B809-F3C3-42F8-8252-17A5C120272D}" sibTransId="{D9CD7959-71B7-4492-A8E4-BFE364061B6D}"/>
    <dgm:cxn modelId="{C8BCFC82-20F5-4B7D-A099-0DDBFAB52ABD}" type="presOf" srcId="{6D3698FC-0DC6-4B07-AF31-923873473A64}" destId="{26681476-2A44-463A-9979-4E1F08010578}" srcOrd="0" destOrd="0" presId="urn:microsoft.com/office/officeart/2005/8/layout/bProcess4"/>
    <dgm:cxn modelId="{A36EF1AE-1505-49A4-B05B-B31AB0DBB5D1}" type="presOf" srcId="{497A82DC-9C2F-4293-9F65-B01785E7066A}" destId="{0C6D37ED-5178-4F10-B7DF-FEC387186F23}" srcOrd="0" destOrd="0" presId="urn:microsoft.com/office/officeart/2005/8/layout/bProcess4"/>
    <dgm:cxn modelId="{7ABFEC00-12EB-4B39-ACF5-C2091BAD5FC7}" srcId="{497A82DC-9C2F-4293-9F65-B01785E7066A}" destId="{CA5B5FEB-1CB2-4FD6-888C-35C20623A2CA}" srcOrd="2" destOrd="0" parTransId="{90794B40-C0C7-46A9-AFE2-70CA4EDA2775}" sibTransId="{6D3698FC-0DC6-4B07-AF31-923873473A64}"/>
    <dgm:cxn modelId="{0D34743A-ED46-475D-80F5-AD2DC55771B9}" srcId="{497A82DC-9C2F-4293-9F65-B01785E7066A}" destId="{681834A5-D9A7-4B79-85BD-0D31C2EAE81B}" srcOrd="5" destOrd="0" parTransId="{A48700B7-AF31-4704-95C1-F4D679F2254C}" sibTransId="{5A6BAAA2-69B9-4E6F-8F2F-C47087D4A78E}"/>
    <dgm:cxn modelId="{BB2104B4-158A-4D06-B822-F165957A6142}" type="presParOf" srcId="{0C6D37ED-5178-4F10-B7DF-FEC387186F23}" destId="{9CC2CC0B-2D41-4435-8592-BED3CFC6F68A}" srcOrd="0" destOrd="0" presId="urn:microsoft.com/office/officeart/2005/8/layout/bProcess4"/>
    <dgm:cxn modelId="{CC1DE5F6-1127-4C39-8DA0-ABA74961E631}" type="presParOf" srcId="{9CC2CC0B-2D41-4435-8592-BED3CFC6F68A}" destId="{DFE7A360-77AA-43ED-B86B-D9C93562E86D}" srcOrd="0" destOrd="0" presId="urn:microsoft.com/office/officeart/2005/8/layout/bProcess4"/>
    <dgm:cxn modelId="{6547B666-B321-45B7-8F0D-47FEE5A4BDC5}" type="presParOf" srcId="{9CC2CC0B-2D41-4435-8592-BED3CFC6F68A}" destId="{CF17599C-DE1E-4291-A44B-5FE3DC258CFC}" srcOrd="1" destOrd="0" presId="urn:microsoft.com/office/officeart/2005/8/layout/bProcess4"/>
    <dgm:cxn modelId="{45B5BB6B-D66F-4502-8FD5-58AD86AB18D9}" type="presParOf" srcId="{0C6D37ED-5178-4F10-B7DF-FEC387186F23}" destId="{D196EF3C-AA7F-40F3-9F6E-E675638B5A7B}" srcOrd="1" destOrd="0" presId="urn:microsoft.com/office/officeart/2005/8/layout/bProcess4"/>
    <dgm:cxn modelId="{1A1AC505-6287-4B51-BAB3-8E327F454BAF}" type="presParOf" srcId="{0C6D37ED-5178-4F10-B7DF-FEC387186F23}" destId="{7EBD340C-443D-4D8C-8F8A-924A3D34A0E7}" srcOrd="2" destOrd="0" presId="urn:microsoft.com/office/officeart/2005/8/layout/bProcess4"/>
    <dgm:cxn modelId="{9DCD8274-B489-41A2-B5AE-9CF64EE2F9AC}" type="presParOf" srcId="{7EBD340C-443D-4D8C-8F8A-924A3D34A0E7}" destId="{3968E6BC-B5D2-4966-B21E-C5D8772DA125}" srcOrd="0" destOrd="0" presId="urn:microsoft.com/office/officeart/2005/8/layout/bProcess4"/>
    <dgm:cxn modelId="{9DF8F3D2-3C5D-453E-8EB0-9BE782046A88}" type="presParOf" srcId="{7EBD340C-443D-4D8C-8F8A-924A3D34A0E7}" destId="{E40CE28A-2BF0-4289-89BF-84DD73CD38E2}" srcOrd="1" destOrd="0" presId="urn:microsoft.com/office/officeart/2005/8/layout/bProcess4"/>
    <dgm:cxn modelId="{A5D8A275-9063-4ACB-A75A-B5E746179462}" type="presParOf" srcId="{0C6D37ED-5178-4F10-B7DF-FEC387186F23}" destId="{D54BD6F9-78E9-4A94-B82F-EA420F9090AE}" srcOrd="3" destOrd="0" presId="urn:microsoft.com/office/officeart/2005/8/layout/bProcess4"/>
    <dgm:cxn modelId="{1DF764F5-03FB-4D0C-AD41-6CF33A4508A9}" type="presParOf" srcId="{0C6D37ED-5178-4F10-B7DF-FEC387186F23}" destId="{6C60C8A7-F500-491A-8DDF-4D7538FACDDE}" srcOrd="4" destOrd="0" presId="urn:microsoft.com/office/officeart/2005/8/layout/bProcess4"/>
    <dgm:cxn modelId="{8ED3A476-DBA4-47BF-A868-A85FBF472BB3}" type="presParOf" srcId="{6C60C8A7-F500-491A-8DDF-4D7538FACDDE}" destId="{4A789DEE-27E7-4FB0-B37A-52172037656A}" srcOrd="0" destOrd="0" presId="urn:microsoft.com/office/officeart/2005/8/layout/bProcess4"/>
    <dgm:cxn modelId="{6ABEB4DE-1A8C-4FD8-830B-2EDB5A36C941}" type="presParOf" srcId="{6C60C8A7-F500-491A-8DDF-4D7538FACDDE}" destId="{0E19AAE2-DBDA-420C-8BEA-FDFE71C14627}" srcOrd="1" destOrd="0" presId="urn:microsoft.com/office/officeart/2005/8/layout/bProcess4"/>
    <dgm:cxn modelId="{95F4CAEF-8A3B-4A06-B777-A940C14645DB}" type="presParOf" srcId="{0C6D37ED-5178-4F10-B7DF-FEC387186F23}" destId="{26681476-2A44-463A-9979-4E1F08010578}" srcOrd="5" destOrd="0" presId="urn:microsoft.com/office/officeart/2005/8/layout/bProcess4"/>
    <dgm:cxn modelId="{EE83B56D-5231-4188-A7E6-5C85E0A0C27D}" type="presParOf" srcId="{0C6D37ED-5178-4F10-B7DF-FEC387186F23}" destId="{578210A1-AC61-493F-B043-58D013F077BE}" srcOrd="6" destOrd="0" presId="urn:microsoft.com/office/officeart/2005/8/layout/bProcess4"/>
    <dgm:cxn modelId="{035672C3-4673-4346-AB5B-99869A8F929C}" type="presParOf" srcId="{578210A1-AC61-493F-B043-58D013F077BE}" destId="{C02FB652-A6F3-4B70-841B-2C073995E98D}" srcOrd="0" destOrd="0" presId="urn:microsoft.com/office/officeart/2005/8/layout/bProcess4"/>
    <dgm:cxn modelId="{103874D9-D7DF-46F8-96A0-BB48AAB9964D}" type="presParOf" srcId="{578210A1-AC61-493F-B043-58D013F077BE}" destId="{B6C51841-22E3-40B8-960B-17BBDB361E9D}" srcOrd="1" destOrd="0" presId="urn:microsoft.com/office/officeart/2005/8/layout/bProcess4"/>
    <dgm:cxn modelId="{16B428B5-2DC6-4A13-85D5-061FB9C1B418}" type="presParOf" srcId="{0C6D37ED-5178-4F10-B7DF-FEC387186F23}" destId="{AEDE8FD4-5E4B-4A34-8902-00273CF7941E}" srcOrd="7" destOrd="0" presId="urn:microsoft.com/office/officeart/2005/8/layout/bProcess4"/>
    <dgm:cxn modelId="{94BF8C72-E533-4925-9550-13E52B475C23}" type="presParOf" srcId="{0C6D37ED-5178-4F10-B7DF-FEC387186F23}" destId="{44F0B8F1-A8E0-459C-A9CE-C66318B8BBCA}" srcOrd="8" destOrd="0" presId="urn:microsoft.com/office/officeart/2005/8/layout/bProcess4"/>
    <dgm:cxn modelId="{A0C44475-FF1A-40A4-904A-329A4C7A88C6}" type="presParOf" srcId="{44F0B8F1-A8E0-459C-A9CE-C66318B8BBCA}" destId="{A20BCAC2-D5E6-4C5D-B4BC-8C885C41AD87}" srcOrd="0" destOrd="0" presId="urn:microsoft.com/office/officeart/2005/8/layout/bProcess4"/>
    <dgm:cxn modelId="{DE8BC1A4-1C51-4ADD-8C38-448EB5AC5705}" type="presParOf" srcId="{44F0B8F1-A8E0-459C-A9CE-C66318B8BBCA}" destId="{DE417AEA-2FF4-44DC-A8C1-69430C564FFD}" srcOrd="1" destOrd="0" presId="urn:microsoft.com/office/officeart/2005/8/layout/bProcess4"/>
    <dgm:cxn modelId="{EE48D0E3-543D-42A2-B531-89CA48A787E2}" type="presParOf" srcId="{0C6D37ED-5178-4F10-B7DF-FEC387186F23}" destId="{FF5A34FB-E216-4A6E-B0D5-B49738E00E09}" srcOrd="9" destOrd="0" presId="urn:microsoft.com/office/officeart/2005/8/layout/bProcess4"/>
    <dgm:cxn modelId="{1FB66A70-3E27-4F3C-B40E-43BF3A850722}" type="presParOf" srcId="{0C6D37ED-5178-4F10-B7DF-FEC387186F23}" destId="{7B66F22E-5A86-43D6-AE41-D90E301BE22E}" srcOrd="10" destOrd="0" presId="urn:microsoft.com/office/officeart/2005/8/layout/bProcess4"/>
    <dgm:cxn modelId="{C77A9DCA-AAAC-46D7-A581-37E578050ECE}" type="presParOf" srcId="{7B66F22E-5A86-43D6-AE41-D90E301BE22E}" destId="{673F2A34-18AF-4B71-AE93-29CFC317B119}" srcOrd="0" destOrd="0" presId="urn:microsoft.com/office/officeart/2005/8/layout/bProcess4"/>
    <dgm:cxn modelId="{EB34ABF6-3903-4A3E-928F-357D50125911}" type="presParOf" srcId="{7B66F22E-5A86-43D6-AE41-D90E301BE22E}" destId="{D97C088D-A58D-4511-BCA6-D9241254D771}" srcOrd="1" destOrd="0" presId="urn:microsoft.com/office/officeart/2005/8/layout/bProcess4"/>
    <dgm:cxn modelId="{4C97AFE2-5548-45DA-8706-7B88A3AE83D6}" type="presParOf" srcId="{0C6D37ED-5178-4F10-B7DF-FEC387186F23}" destId="{7334432C-B239-4C70-8EF3-A5D2CA213954}" srcOrd="11" destOrd="0" presId="urn:microsoft.com/office/officeart/2005/8/layout/bProcess4"/>
    <dgm:cxn modelId="{CBD3B5AE-F33C-4698-B988-A74E7209EA10}" type="presParOf" srcId="{0C6D37ED-5178-4F10-B7DF-FEC387186F23}" destId="{184F749B-44F4-4BA3-A648-0E7732EC3531}" srcOrd="12" destOrd="0" presId="urn:microsoft.com/office/officeart/2005/8/layout/bProcess4"/>
    <dgm:cxn modelId="{DEBA8DB2-2272-42A9-A931-A0185FE990FA}" type="presParOf" srcId="{184F749B-44F4-4BA3-A648-0E7732EC3531}" destId="{EC7E77C6-34C9-442C-AC14-E4996423C408}" srcOrd="0" destOrd="0" presId="urn:microsoft.com/office/officeart/2005/8/layout/bProcess4"/>
    <dgm:cxn modelId="{35FC257D-B53A-4894-BA40-811833E3ADF7}" type="presParOf" srcId="{184F749B-44F4-4BA3-A648-0E7732EC3531}" destId="{D63D23D2-F327-4D72-BCB5-A551B7E59595}" srcOrd="1" destOrd="0" presId="urn:microsoft.com/office/officeart/2005/8/layout/bProcess4"/>
    <dgm:cxn modelId="{33E124EF-7419-45A2-8A1D-75AC08597911}" type="presParOf" srcId="{0C6D37ED-5178-4F10-B7DF-FEC387186F23}" destId="{17CFF274-74B6-4E7E-BEF6-B532C8A3913F}" srcOrd="13" destOrd="0" presId="urn:microsoft.com/office/officeart/2005/8/layout/bProcess4"/>
    <dgm:cxn modelId="{FB17759D-4A3D-4319-82E9-71045425FF5B}" type="presParOf" srcId="{0C6D37ED-5178-4F10-B7DF-FEC387186F23}" destId="{552A687E-B724-4D1E-88ED-17FC022510ED}" srcOrd="14" destOrd="0" presId="urn:microsoft.com/office/officeart/2005/8/layout/bProcess4"/>
    <dgm:cxn modelId="{4B95A226-B98D-4191-ABB5-9D9C43CD71C7}" type="presParOf" srcId="{552A687E-B724-4D1E-88ED-17FC022510ED}" destId="{6277AA5D-11CA-4475-9524-A26320B0B9D1}" srcOrd="0" destOrd="0" presId="urn:microsoft.com/office/officeart/2005/8/layout/bProcess4"/>
    <dgm:cxn modelId="{4F02814F-3CE2-4EF0-BE80-4D48A481E74A}" type="presParOf" srcId="{552A687E-B724-4D1E-88ED-17FC022510ED}" destId="{EACCE8C9-5C04-46D4-B54B-C076EE7B012A}" srcOrd="1" destOrd="0" presId="urn:microsoft.com/office/officeart/2005/8/layout/bProcess4"/>
    <dgm:cxn modelId="{196ECBA7-E44F-4EFC-9B8E-BCF7F0EF175B}" type="presParOf" srcId="{0C6D37ED-5178-4F10-B7DF-FEC387186F23}" destId="{F23DABAB-E198-499F-96C1-EC9BF70CF8C1}" srcOrd="15" destOrd="0" presId="urn:microsoft.com/office/officeart/2005/8/layout/bProcess4"/>
    <dgm:cxn modelId="{9211CF36-65D1-4AAE-AA57-1B597A5610AC}" type="presParOf" srcId="{0C6D37ED-5178-4F10-B7DF-FEC387186F23}" destId="{E68DCF78-E8CB-4313-8B1D-BB6CE7336317}" srcOrd="16" destOrd="0" presId="urn:microsoft.com/office/officeart/2005/8/layout/bProcess4"/>
    <dgm:cxn modelId="{3C12520D-379A-405B-84C3-59A0E41D7A69}" type="presParOf" srcId="{E68DCF78-E8CB-4313-8B1D-BB6CE7336317}" destId="{12D7EFFF-E73B-4D57-809C-014FF9014EE0}" srcOrd="0" destOrd="0" presId="urn:microsoft.com/office/officeart/2005/8/layout/bProcess4"/>
    <dgm:cxn modelId="{8BFAE04B-A807-4682-B91B-E03AE77C39D6}" type="presParOf" srcId="{E68DCF78-E8CB-4313-8B1D-BB6CE7336317}" destId="{7221F021-FB6B-4101-8BFF-F71E210EFE77}"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89315C-DF15-4CC8-AAC0-E8DE67140872}"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es-CR"/>
        </a:p>
      </dgm:t>
    </dgm:pt>
    <dgm:pt modelId="{9DE82BA6-B836-4D49-B20C-C3E3B5462390}">
      <dgm:prSet phldrT="[Texto]"/>
      <dgm:spPr/>
      <dgm:t>
        <a:bodyPr/>
        <a:lstStyle/>
        <a:p>
          <a:r>
            <a:rPr lang="es-CR" dirty="0" smtClean="0">
              <a:latin typeface="ChollaSansRegular" pitchFamily="2" charset="0"/>
            </a:rPr>
            <a:t>Publicación de resultados generales de la </a:t>
          </a:r>
          <a:r>
            <a:rPr lang="es-CR" dirty="0" err="1" smtClean="0">
              <a:latin typeface="ChollaSansRegular" pitchFamily="2" charset="0"/>
            </a:rPr>
            <a:t>Enadis</a:t>
          </a:r>
          <a:endParaRPr lang="es-CR" dirty="0">
            <a:latin typeface="ChollaSansRegular" pitchFamily="2" charset="0"/>
          </a:endParaRPr>
        </a:p>
      </dgm:t>
    </dgm:pt>
    <dgm:pt modelId="{195CA3A9-7DB0-41FB-8F2A-B7813BB9F5A6}" type="parTrans" cxnId="{8A95C3F9-41FA-4DE1-83EA-114F80D6D511}">
      <dgm:prSet/>
      <dgm:spPr/>
      <dgm:t>
        <a:bodyPr/>
        <a:lstStyle/>
        <a:p>
          <a:endParaRPr lang="es-CR">
            <a:latin typeface="ChollaSansRegular" pitchFamily="2" charset="0"/>
          </a:endParaRPr>
        </a:p>
      </dgm:t>
    </dgm:pt>
    <dgm:pt modelId="{6C4C8BB1-2C47-466C-BD39-ECE92933F1D8}" type="sibTrans" cxnId="{8A95C3F9-41FA-4DE1-83EA-114F80D6D511}">
      <dgm:prSet/>
      <dgm:spPr/>
      <dgm:t>
        <a:bodyPr/>
        <a:lstStyle/>
        <a:p>
          <a:endParaRPr lang="es-CR">
            <a:latin typeface="ChollaSansRegular" pitchFamily="2" charset="0"/>
          </a:endParaRPr>
        </a:p>
      </dgm:t>
    </dgm:pt>
    <dgm:pt modelId="{8679DC05-C9EE-4680-820D-5F5FE318CD20}">
      <dgm:prSet phldrT="[Texto]"/>
      <dgm:spPr/>
      <dgm:t>
        <a:bodyPr/>
        <a:lstStyle/>
        <a:p>
          <a:r>
            <a:rPr lang="es-CR" dirty="0" smtClean="0">
              <a:latin typeface="ChollaSansRegular" pitchFamily="2" charset="0"/>
            </a:rPr>
            <a:t>Documento conceptual-metodológico </a:t>
          </a:r>
          <a:r>
            <a:rPr lang="es-CR" dirty="0" err="1" smtClean="0">
              <a:latin typeface="ChollaSansRegular" pitchFamily="2" charset="0"/>
            </a:rPr>
            <a:t>Enadis</a:t>
          </a:r>
          <a:endParaRPr lang="es-CR" dirty="0">
            <a:latin typeface="ChollaSansRegular" pitchFamily="2" charset="0"/>
          </a:endParaRPr>
        </a:p>
      </dgm:t>
    </dgm:pt>
    <dgm:pt modelId="{F00C3E5B-003F-4919-B84E-220B69E58C6E}" type="parTrans" cxnId="{991F8EEE-A0C0-4B50-B32F-470B49465734}">
      <dgm:prSet/>
      <dgm:spPr/>
      <dgm:t>
        <a:bodyPr/>
        <a:lstStyle/>
        <a:p>
          <a:endParaRPr lang="es-CR">
            <a:latin typeface="ChollaSansRegular" pitchFamily="2" charset="0"/>
          </a:endParaRPr>
        </a:p>
      </dgm:t>
    </dgm:pt>
    <dgm:pt modelId="{B08031DB-17C1-4C6A-AB82-B3A4AAA4A252}" type="sibTrans" cxnId="{991F8EEE-A0C0-4B50-B32F-470B49465734}">
      <dgm:prSet/>
      <dgm:spPr/>
      <dgm:t>
        <a:bodyPr/>
        <a:lstStyle/>
        <a:p>
          <a:endParaRPr lang="es-CR">
            <a:latin typeface="ChollaSansRegular" pitchFamily="2" charset="0"/>
          </a:endParaRPr>
        </a:p>
      </dgm:t>
    </dgm:pt>
    <dgm:pt modelId="{C4E0246E-753D-45C5-9021-BB1C6EAF597E}">
      <dgm:prSet phldrT="[Texto]"/>
      <dgm:spPr/>
      <dgm:t>
        <a:bodyPr/>
        <a:lstStyle/>
        <a:p>
          <a:r>
            <a:rPr lang="es-CR" dirty="0" smtClean="0">
              <a:latin typeface="ChollaSansRegular" pitchFamily="2" charset="0"/>
            </a:rPr>
            <a:t>Infografía</a:t>
          </a:r>
          <a:endParaRPr lang="es-CR" dirty="0">
            <a:latin typeface="ChollaSansRegular" pitchFamily="2" charset="0"/>
          </a:endParaRPr>
        </a:p>
      </dgm:t>
    </dgm:pt>
    <dgm:pt modelId="{EA7ED244-7D55-44DA-82FF-78379C7D0DD3}" type="parTrans" cxnId="{E73FCA22-E0BC-4EEE-8091-8865F2E755F6}">
      <dgm:prSet/>
      <dgm:spPr/>
      <dgm:t>
        <a:bodyPr/>
        <a:lstStyle/>
        <a:p>
          <a:endParaRPr lang="es-CR">
            <a:latin typeface="ChollaSansRegular" pitchFamily="2" charset="0"/>
          </a:endParaRPr>
        </a:p>
      </dgm:t>
    </dgm:pt>
    <dgm:pt modelId="{4D1A9324-9037-41C8-B94C-043E27BD0D8C}" type="sibTrans" cxnId="{E73FCA22-E0BC-4EEE-8091-8865F2E755F6}">
      <dgm:prSet/>
      <dgm:spPr/>
      <dgm:t>
        <a:bodyPr/>
        <a:lstStyle/>
        <a:p>
          <a:endParaRPr lang="es-CR">
            <a:latin typeface="ChollaSansRegular" pitchFamily="2" charset="0"/>
          </a:endParaRPr>
        </a:p>
      </dgm:t>
    </dgm:pt>
    <dgm:pt modelId="{389710BB-3506-4C33-96CB-1EDE35A603A9}">
      <dgm:prSet phldrT="[Texto]"/>
      <dgm:spPr/>
      <dgm:t>
        <a:bodyPr/>
        <a:lstStyle/>
        <a:p>
          <a:r>
            <a:rPr lang="es-CR" dirty="0" smtClean="0">
              <a:latin typeface="ChollaSansRegular" pitchFamily="2" charset="0"/>
            </a:rPr>
            <a:t>Resumen </a:t>
          </a:r>
          <a:r>
            <a:rPr lang="es-CR" dirty="0" err="1" smtClean="0">
              <a:latin typeface="ChollaSansRegular" pitchFamily="2" charset="0"/>
            </a:rPr>
            <a:t>infográfico</a:t>
          </a:r>
          <a:endParaRPr lang="es-CR" dirty="0">
            <a:latin typeface="ChollaSansRegular" pitchFamily="2" charset="0"/>
          </a:endParaRPr>
        </a:p>
      </dgm:t>
    </dgm:pt>
    <dgm:pt modelId="{1BD9D42A-5E25-415B-9C1A-E7971A7A37BD}" type="parTrans" cxnId="{A5BE6090-F743-406F-A2E2-21A751B81718}">
      <dgm:prSet/>
      <dgm:spPr/>
      <dgm:t>
        <a:bodyPr/>
        <a:lstStyle/>
        <a:p>
          <a:endParaRPr lang="es-CR">
            <a:latin typeface="ChollaSansRegular" pitchFamily="2" charset="0"/>
          </a:endParaRPr>
        </a:p>
      </dgm:t>
    </dgm:pt>
    <dgm:pt modelId="{6C4586FE-FD13-4A17-8C93-56D88DCBF388}" type="sibTrans" cxnId="{A5BE6090-F743-406F-A2E2-21A751B81718}">
      <dgm:prSet/>
      <dgm:spPr/>
      <dgm:t>
        <a:bodyPr/>
        <a:lstStyle/>
        <a:p>
          <a:endParaRPr lang="es-CR">
            <a:latin typeface="ChollaSansRegular" pitchFamily="2" charset="0"/>
          </a:endParaRPr>
        </a:p>
      </dgm:t>
    </dgm:pt>
    <dgm:pt modelId="{0098A9C7-AEC8-4FA3-BE3C-AD467EE01F87}">
      <dgm:prSet phldrT="[Texto]"/>
      <dgm:spPr/>
      <dgm:t>
        <a:bodyPr/>
        <a:lstStyle/>
        <a:p>
          <a:r>
            <a:rPr lang="es-CR" dirty="0" smtClean="0">
              <a:latin typeface="ChollaSansRegular" pitchFamily="2" charset="0"/>
            </a:rPr>
            <a:t>Cuadros web</a:t>
          </a:r>
          <a:endParaRPr lang="es-CR" dirty="0">
            <a:latin typeface="ChollaSansRegular" pitchFamily="2" charset="0"/>
          </a:endParaRPr>
        </a:p>
      </dgm:t>
    </dgm:pt>
    <dgm:pt modelId="{5814EE10-B797-4D31-BA1C-E12D8CB67DD0}" type="parTrans" cxnId="{93A184A5-F08E-4C71-B431-648B5A1CBAE1}">
      <dgm:prSet/>
      <dgm:spPr/>
      <dgm:t>
        <a:bodyPr/>
        <a:lstStyle/>
        <a:p>
          <a:endParaRPr lang="es-CR">
            <a:latin typeface="ChollaSansRegular" pitchFamily="2" charset="0"/>
          </a:endParaRPr>
        </a:p>
      </dgm:t>
    </dgm:pt>
    <dgm:pt modelId="{9906A092-4572-45C3-BF1D-C4FB60C92FE4}" type="sibTrans" cxnId="{93A184A5-F08E-4C71-B431-648B5A1CBAE1}">
      <dgm:prSet/>
      <dgm:spPr/>
      <dgm:t>
        <a:bodyPr/>
        <a:lstStyle/>
        <a:p>
          <a:endParaRPr lang="es-CR">
            <a:latin typeface="ChollaSansRegular" pitchFamily="2" charset="0"/>
          </a:endParaRPr>
        </a:p>
      </dgm:t>
    </dgm:pt>
    <dgm:pt modelId="{EE95711B-B921-46BF-B578-6F8549C03E24}">
      <dgm:prSet phldrT="[Texto]"/>
      <dgm:spPr/>
      <dgm:t>
        <a:bodyPr/>
        <a:lstStyle/>
        <a:p>
          <a:r>
            <a:rPr lang="es-CR" dirty="0" smtClean="0">
              <a:latin typeface="ChollaSansRegular" pitchFamily="2" charset="0"/>
            </a:rPr>
            <a:t>Programa Acelerado de Datos (PAD)</a:t>
          </a:r>
          <a:endParaRPr lang="es-CR" dirty="0">
            <a:latin typeface="ChollaSansRegular" pitchFamily="2" charset="0"/>
          </a:endParaRPr>
        </a:p>
      </dgm:t>
    </dgm:pt>
    <dgm:pt modelId="{FB00D678-1E1F-4D7F-A053-ECF823A75843}" type="parTrans" cxnId="{03A2254B-13ED-4538-A63D-3283E78FE165}">
      <dgm:prSet/>
      <dgm:spPr/>
      <dgm:t>
        <a:bodyPr/>
        <a:lstStyle/>
        <a:p>
          <a:endParaRPr lang="es-CR">
            <a:latin typeface="ChollaSansRegular" pitchFamily="2" charset="0"/>
          </a:endParaRPr>
        </a:p>
      </dgm:t>
    </dgm:pt>
    <dgm:pt modelId="{9F465176-FC05-403E-BF08-D35D3F818A19}" type="sibTrans" cxnId="{03A2254B-13ED-4538-A63D-3283E78FE165}">
      <dgm:prSet/>
      <dgm:spPr/>
      <dgm:t>
        <a:bodyPr/>
        <a:lstStyle/>
        <a:p>
          <a:endParaRPr lang="es-CR">
            <a:latin typeface="ChollaSansRegular" pitchFamily="2" charset="0"/>
          </a:endParaRPr>
        </a:p>
      </dgm:t>
    </dgm:pt>
    <dgm:pt modelId="{32BB74E4-7003-4F11-BF71-F76AEB3EDE18}" type="pres">
      <dgm:prSet presAssocID="{C089315C-DF15-4CC8-AAC0-E8DE67140872}" presName="diagram" presStyleCnt="0">
        <dgm:presLayoutVars>
          <dgm:dir/>
          <dgm:resizeHandles val="exact"/>
        </dgm:presLayoutVars>
      </dgm:prSet>
      <dgm:spPr/>
      <dgm:t>
        <a:bodyPr/>
        <a:lstStyle/>
        <a:p>
          <a:endParaRPr lang="es-ES"/>
        </a:p>
      </dgm:t>
    </dgm:pt>
    <dgm:pt modelId="{4E89A97C-4522-4648-9871-89AA6B53E452}" type="pres">
      <dgm:prSet presAssocID="{9DE82BA6-B836-4D49-B20C-C3E3B5462390}" presName="node" presStyleLbl="node1" presStyleIdx="0" presStyleCnt="6">
        <dgm:presLayoutVars>
          <dgm:bulletEnabled val="1"/>
        </dgm:presLayoutVars>
      </dgm:prSet>
      <dgm:spPr/>
      <dgm:t>
        <a:bodyPr/>
        <a:lstStyle/>
        <a:p>
          <a:endParaRPr lang="es-CR"/>
        </a:p>
      </dgm:t>
    </dgm:pt>
    <dgm:pt modelId="{186C16CB-5940-4213-A083-9A18CF16B650}" type="pres">
      <dgm:prSet presAssocID="{6C4C8BB1-2C47-466C-BD39-ECE92933F1D8}" presName="sibTrans" presStyleCnt="0"/>
      <dgm:spPr/>
    </dgm:pt>
    <dgm:pt modelId="{54F02B36-46F8-4623-A086-CA197161786F}" type="pres">
      <dgm:prSet presAssocID="{8679DC05-C9EE-4680-820D-5F5FE318CD20}" presName="node" presStyleLbl="node1" presStyleIdx="1" presStyleCnt="6">
        <dgm:presLayoutVars>
          <dgm:bulletEnabled val="1"/>
        </dgm:presLayoutVars>
      </dgm:prSet>
      <dgm:spPr/>
      <dgm:t>
        <a:bodyPr/>
        <a:lstStyle/>
        <a:p>
          <a:endParaRPr lang="es-CR"/>
        </a:p>
      </dgm:t>
    </dgm:pt>
    <dgm:pt modelId="{07C03278-6F2F-4516-A769-CA57793B3271}" type="pres">
      <dgm:prSet presAssocID="{B08031DB-17C1-4C6A-AB82-B3A4AAA4A252}" presName="sibTrans" presStyleCnt="0"/>
      <dgm:spPr/>
    </dgm:pt>
    <dgm:pt modelId="{D0660A14-957A-4AA0-800D-ABF766CD123E}" type="pres">
      <dgm:prSet presAssocID="{C4E0246E-753D-45C5-9021-BB1C6EAF597E}" presName="node" presStyleLbl="node1" presStyleIdx="2" presStyleCnt="6">
        <dgm:presLayoutVars>
          <dgm:bulletEnabled val="1"/>
        </dgm:presLayoutVars>
      </dgm:prSet>
      <dgm:spPr/>
      <dgm:t>
        <a:bodyPr/>
        <a:lstStyle/>
        <a:p>
          <a:endParaRPr lang="es-CR"/>
        </a:p>
      </dgm:t>
    </dgm:pt>
    <dgm:pt modelId="{EB7AC45C-C45C-4E55-B0B8-E6C2E8EE8D96}" type="pres">
      <dgm:prSet presAssocID="{4D1A9324-9037-41C8-B94C-043E27BD0D8C}" presName="sibTrans" presStyleCnt="0"/>
      <dgm:spPr/>
    </dgm:pt>
    <dgm:pt modelId="{93C8080D-12C3-4BBA-9275-4A1C64866DB4}" type="pres">
      <dgm:prSet presAssocID="{389710BB-3506-4C33-96CB-1EDE35A603A9}" presName="node" presStyleLbl="node1" presStyleIdx="3" presStyleCnt="6">
        <dgm:presLayoutVars>
          <dgm:bulletEnabled val="1"/>
        </dgm:presLayoutVars>
      </dgm:prSet>
      <dgm:spPr/>
      <dgm:t>
        <a:bodyPr/>
        <a:lstStyle/>
        <a:p>
          <a:endParaRPr lang="es-ES"/>
        </a:p>
      </dgm:t>
    </dgm:pt>
    <dgm:pt modelId="{8AC2FAE1-B15B-4B16-AAF3-65D5C5437874}" type="pres">
      <dgm:prSet presAssocID="{6C4586FE-FD13-4A17-8C93-56D88DCBF388}" presName="sibTrans" presStyleCnt="0"/>
      <dgm:spPr/>
    </dgm:pt>
    <dgm:pt modelId="{3B130F84-0B65-4619-8B48-9FE0C9AB9169}" type="pres">
      <dgm:prSet presAssocID="{0098A9C7-AEC8-4FA3-BE3C-AD467EE01F87}" presName="node" presStyleLbl="node1" presStyleIdx="4" presStyleCnt="6">
        <dgm:presLayoutVars>
          <dgm:bulletEnabled val="1"/>
        </dgm:presLayoutVars>
      </dgm:prSet>
      <dgm:spPr/>
      <dgm:t>
        <a:bodyPr/>
        <a:lstStyle/>
        <a:p>
          <a:endParaRPr lang="es-ES"/>
        </a:p>
      </dgm:t>
    </dgm:pt>
    <dgm:pt modelId="{6B8F8C6F-2AE1-43FA-92E7-DECF57C13C19}" type="pres">
      <dgm:prSet presAssocID="{9906A092-4572-45C3-BF1D-C4FB60C92FE4}" presName="sibTrans" presStyleCnt="0"/>
      <dgm:spPr/>
    </dgm:pt>
    <dgm:pt modelId="{948FDF42-659E-4335-B433-0637E539B34F}" type="pres">
      <dgm:prSet presAssocID="{EE95711B-B921-46BF-B578-6F8549C03E24}" presName="node" presStyleLbl="node1" presStyleIdx="5" presStyleCnt="6">
        <dgm:presLayoutVars>
          <dgm:bulletEnabled val="1"/>
        </dgm:presLayoutVars>
      </dgm:prSet>
      <dgm:spPr/>
      <dgm:t>
        <a:bodyPr/>
        <a:lstStyle/>
        <a:p>
          <a:endParaRPr lang="es-CR"/>
        </a:p>
      </dgm:t>
    </dgm:pt>
  </dgm:ptLst>
  <dgm:cxnLst>
    <dgm:cxn modelId="{E9902AAC-ECB1-4700-81D3-23570830B328}" type="presOf" srcId="{389710BB-3506-4C33-96CB-1EDE35A603A9}" destId="{93C8080D-12C3-4BBA-9275-4A1C64866DB4}" srcOrd="0" destOrd="0" presId="urn:microsoft.com/office/officeart/2005/8/layout/default"/>
    <dgm:cxn modelId="{E73FCA22-E0BC-4EEE-8091-8865F2E755F6}" srcId="{C089315C-DF15-4CC8-AAC0-E8DE67140872}" destId="{C4E0246E-753D-45C5-9021-BB1C6EAF597E}" srcOrd="2" destOrd="0" parTransId="{EA7ED244-7D55-44DA-82FF-78379C7D0DD3}" sibTransId="{4D1A9324-9037-41C8-B94C-043E27BD0D8C}"/>
    <dgm:cxn modelId="{B149324B-728E-4F8D-A26D-05C69539CC0E}" type="presOf" srcId="{EE95711B-B921-46BF-B578-6F8549C03E24}" destId="{948FDF42-659E-4335-B433-0637E539B34F}" srcOrd="0" destOrd="0" presId="urn:microsoft.com/office/officeart/2005/8/layout/default"/>
    <dgm:cxn modelId="{93A184A5-F08E-4C71-B431-648B5A1CBAE1}" srcId="{C089315C-DF15-4CC8-AAC0-E8DE67140872}" destId="{0098A9C7-AEC8-4FA3-BE3C-AD467EE01F87}" srcOrd="4" destOrd="0" parTransId="{5814EE10-B797-4D31-BA1C-E12D8CB67DD0}" sibTransId="{9906A092-4572-45C3-BF1D-C4FB60C92FE4}"/>
    <dgm:cxn modelId="{991F8EEE-A0C0-4B50-B32F-470B49465734}" srcId="{C089315C-DF15-4CC8-AAC0-E8DE67140872}" destId="{8679DC05-C9EE-4680-820D-5F5FE318CD20}" srcOrd="1" destOrd="0" parTransId="{F00C3E5B-003F-4919-B84E-220B69E58C6E}" sibTransId="{B08031DB-17C1-4C6A-AB82-B3A4AAA4A252}"/>
    <dgm:cxn modelId="{A2DAFCDB-3A1D-4DE6-BEBB-07C4713206C2}" type="presOf" srcId="{C089315C-DF15-4CC8-AAC0-E8DE67140872}" destId="{32BB74E4-7003-4F11-BF71-F76AEB3EDE18}" srcOrd="0" destOrd="0" presId="urn:microsoft.com/office/officeart/2005/8/layout/default"/>
    <dgm:cxn modelId="{03A2254B-13ED-4538-A63D-3283E78FE165}" srcId="{C089315C-DF15-4CC8-AAC0-E8DE67140872}" destId="{EE95711B-B921-46BF-B578-6F8549C03E24}" srcOrd="5" destOrd="0" parTransId="{FB00D678-1E1F-4D7F-A053-ECF823A75843}" sibTransId="{9F465176-FC05-403E-BF08-D35D3F818A19}"/>
    <dgm:cxn modelId="{9F60703E-F9E7-4611-B5C0-26816526F48A}" type="presOf" srcId="{8679DC05-C9EE-4680-820D-5F5FE318CD20}" destId="{54F02B36-46F8-4623-A086-CA197161786F}" srcOrd="0" destOrd="0" presId="urn:microsoft.com/office/officeart/2005/8/layout/default"/>
    <dgm:cxn modelId="{DF22D4AA-900A-4BBB-B363-5FEB06FAA0BE}" type="presOf" srcId="{C4E0246E-753D-45C5-9021-BB1C6EAF597E}" destId="{D0660A14-957A-4AA0-800D-ABF766CD123E}" srcOrd="0" destOrd="0" presId="urn:microsoft.com/office/officeart/2005/8/layout/default"/>
    <dgm:cxn modelId="{7D9167BA-C291-43CC-BFCD-38584E0883C5}" type="presOf" srcId="{9DE82BA6-B836-4D49-B20C-C3E3B5462390}" destId="{4E89A97C-4522-4648-9871-89AA6B53E452}" srcOrd="0" destOrd="0" presId="urn:microsoft.com/office/officeart/2005/8/layout/default"/>
    <dgm:cxn modelId="{A5BE6090-F743-406F-A2E2-21A751B81718}" srcId="{C089315C-DF15-4CC8-AAC0-E8DE67140872}" destId="{389710BB-3506-4C33-96CB-1EDE35A603A9}" srcOrd="3" destOrd="0" parTransId="{1BD9D42A-5E25-415B-9C1A-E7971A7A37BD}" sibTransId="{6C4586FE-FD13-4A17-8C93-56D88DCBF388}"/>
    <dgm:cxn modelId="{C0DBAFBD-C72F-492B-B174-59801F5BD675}" type="presOf" srcId="{0098A9C7-AEC8-4FA3-BE3C-AD467EE01F87}" destId="{3B130F84-0B65-4619-8B48-9FE0C9AB9169}" srcOrd="0" destOrd="0" presId="urn:microsoft.com/office/officeart/2005/8/layout/default"/>
    <dgm:cxn modelId="{8A95C3F9-41FA-4DE1-83EA-114F80D6D511}" srcId="{C089315C-DF15-4CC8-AAC0-E8DE67140872}" destId="{9DE82BA6-B836-4D49-B20C-C3E3B5462390}" srcOrd="0" destOrd="0" parTransId="{195CA3A9-7DB0-41FB-8F2A-B7813BB9F5A6}" sibTransId="{6C4C8BB1-2C47-466C-BD39-ECE92933F1D8}"/>
    <dgm:cxn modelId="{7D778F25-36D6-4EE5-9ABF-F738C60EE654}" type="presParOf" srcId="{32BB74E4-7003-4F11-BF71-F76AEB3EDE18}" destId="{4E89A97C-4522-4648-9871-89AA6B53E452}" srcOrd="0" destOrd="0" presId="urn:microsoft.com/office/officeart/2005/8/layout/default"/>
    <dgm:cxn modelId="{4DA913D1-5381-48C6-8E3D-5BFF5CF40DB7}" type="presParOf" srcId="{32BB74E4-7003-4F11-BF71-F76AEB3EDE18}" destId="{186C16CB-5940-4213-A083-9A18CF16B650}" srcOrd="1" destOrd="0" presId="urn:microsoft.com/office/officeart/2005/8/layout/default"/>
    <dgm:cxn modelId="{F606811B-58E8-499D-A5E8-2EB4F1B6C487}" type="presParOf" srcId="{32BB74E4-7003-4F11-BF71-F76AEB3EDE18}" destId="{54F02B36-46F8-4623-A086-CA197161786F}" srcOrd="2" destOrd="0" presId="urn:microsoft.com/office/officeart/2005/8/layout/default"/>
    <dgm:cxn modelId="{C7472EFB-5A8C-4FEE-8AF2-C761B043A6BD}" type="presParOf" srcId="{32BB74E4-7003-4F11-BF71-F76AEB3EDE18}" destId="{07C03278-6F2F-4516-A769-CA57793B3271}" srcOrd="3" destOrd="0" presId="urn:microsoft.com/office/officeart/2005/8/layout/default"/>
    <dgm:cxn modelId="{1C7F70DC-E960-450D-B277-6A1B5780BDBA}" type="presParOf" srcId="{32BB74E4-7003-4F11-BF71-F76AEB3EDE18}" destId="{D0660A14-957A-4AA0-800D-ABF766CD123E}" srcOrd="4" destOrd="0" presId="urn:microsoft.com/office/officeart/2005/8/layout/default"/>
    <dgm:cxn modelId="{F6032CB7-DDDD-4C75-ACB6-610EA87DB2BE}" type="presParOf" srcId="{32BB74E4-7003-4F11-BF71-F76AEB3EDE18}" destId="{EB7AC45C-C45C-4E55-B0B8-E6C2E8EE8D96}" srcOrd="5" destOrd="0" presId="urn:microsoft.com/office/officeart/2005/8/layout/default"/>
    <dgm:cxn modelId="{F79C00AE-5794-4736-BD9C-70D318366A3C}" type="presParOf" srcId="{32BB74E4-7003-4F11-BF71-F76AEB3EDE18}" destId="{93C8080D-12C3-4BBA-9275-4A1C64866DB4}" srcOrd="6" destOrd="0" presId="urn:microsoft.com/office/officeart/2005/8/layout/default"/>
    <dgm:cxn modelId="{9E8C0369-96BF-40AE-B1BF-E60C29D30A6E}" type="presParOf" srcId="{32BB74E4-7003-4F11-BF71-F76AEB3EDE18}" destId="{8AC2FAE1-B15B-4B16-AAF3-65D5C5437874}" srcOrd="7" destOrd="0" presId="urn:microsoft.com/office/officeart/2005/8/layout/default"/>
    <dgm:cxn modelId="{6B9F9B32-6508-411A-9114-EEC4B72F838E}" type="presParOf" srcId="{32BB74E4-7003-4F11-BF71-F76AEB3EDE18}" destId="{3B130F84-0B65-4619-8B48-9FE0C9AB9169}" srcOrd="8" destOrd="0" presId="urn:microsoft.com/office/officeart/2005/8/layout/default"/>
    <dgm:cxn modelId="{E5D8687B-E38E-4493-BD7D-580B749D4234}" type="presParOf" srcId="{32BB74E4-7003-4F11-BF71-F76AEB3EDE18}" destId="{6B8F8C6F-2AE1-43FA-92E7-DECF57C13C19}" srcOrd="9" destOrd="0" presId="urn:microsoft.com/office/officeart/2005/8/layout/default"/>
    <dgm:cxn modelId="{F0F3A329-B069-44B5-86F5-3D84CA23807E}" type="presParOf" srcId="{32BB74E4-7003-4F11-BF71-F76AEB3EDE18}" destId="{948FDF42-659E-4335-B433-0637E539B34F}"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34E277-FD5E-4BDC-921A-85E81B803B9E}"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s-CR"/>
        </a:p>
      </dgm:t>
    </dgm:pt>
    <dgm:pt modelId="{D472F518-03C8-494E-A599-D85F4BDBF125}">
      <dgm:prSet phldrT="[Texto]"/>
      <dgm:spPr/>
      <dgm:t>
        <a:bodyPr/>
        <a:lstStyle/>
        <a:p>
          <a:r>
            <a:rPr lang="es-CR" dirty="0" smtClean="0">
              <a:latin typeface="ChollaSlabRegular" pitchFamily="2" charset="0"/>
            </a:rPr>
            <a:t>Convención sobre los Derechos de las Personas con Discapacidad</a:t>
          </a:r>
          <a:endParaRPr lang="es-CR" dirty="0">
            <a:latin typeface="ChollaSlabRegular" pitchFamily="2" charset="0"/>
          </a:endParaRPr>
        </a:p>
      </dgm:t>
    </dgm:pt>
    <dgm:pt modelId="{7C11AE43-024A-439E-A114-262C71F63BC6}" type="parTrans" cxnId="{A30C2185-6173-4FBC-BA25-F60EEC4A804A}">
      <dgm:prSet/>
      <dgm:spPr/>
      <dgm:t>
        <a:bodyPr/>
        <a:lstStyle/>
        <a:p>
          <a:endParaRPr lang="es-CR">
            <a:latin typeface="ChollaWideOldStyle" pitchFamily="2" charset="0"/>
          </a:endParaRPr>
        </a:p>
      </dgm:t>
    </dgm:pt>
    <dgm:pt modelId="{2F310A18-4475-402C-9DAD-C14845D83B14}" type="sibTrans" cxnId="{A30C2185-6173-4FBC-BA25-F60EEC4A804A}">
      <dgm:prSet/>
      <dgm:spPr/>
      <dgm:t>
        <a:bodyPr/>
        <a:lstStyle/>
        <a:p>
          <a:endParaRPr lang="es-CR">
            <a:latin typeface="ChollaWideOldStyle" pitchFamily="2" charset="0"/>
          </a:endParaRPr>
        </a:p>
      </dgm:t>
    </dgm:pt>
    <dgm:pt modelId="{02D8B87C-F9B6-4CD2-8AB2-4751217379D3}">
      <dgm:prSet phldrT="[Texto]"/>
      <dgm:spPr/>
      <dgm:t>
        <a:bodyPr/>
        <a:lstStyle/>
        <a:p>
          <a:pPr algn="just"/>
          <a:r>
            <a:rPr lang="es-CR" dirty="0" smtClean="0">
              <a:latin typeface="ChollaSlabRegular" pitchFamily="2" charset="0"/>
            </a:rPr>
            <a:t>Un concepto que evoluciona y que resulta de la interacción entre las personas con deficiencias y las barreras debidas a la actitud y al entorno que evitan su participación plena y efectiva en la sociedad, en igualdad de condiciones con las demás</a:t>
          </a:r>
          <a:endParaRPr lang="es-CR" dirty="0">
            <a:latin typeface="ChollaSlabRegular" pitchFamily="2" charset="0"/>
          </a:endParaRPr>
        </a:p>
      </dgm:t>
    </dgm:pt>
    <dgm:pt modelId="{787BB677-7ADF-44AE-8E02-8765257CBDE5}" type="parTrans" cxnId="{1CC136A0-4D7F-4D1F-9B7A-1F6BE8F65C04}">
      <dgm:prSet/>
      <dgm:spPr/>
      <dgm:t>
        <a:bodyPr/>
        <a:lstStyle/>
        <a:p>
          <a:endParaRPr lang="es-CR">
            <a:latin typeface="ChollaWideOldStyle" pitchFamily="2" charset="0"/>
          </a:endParaRPr>
        </a:p>
      </dgm:t>
    </dgm:pt>
    <dgm:pt modelId="{4D5823F6-54CC-4C75-9125-5D5BC3573629}" type="sibTrans" cxnId="{1CC136A0-4D7F-4D1F-9B7A-1F6BE8F65C04}">
      <dgm:prSet/>
      <dgm:spPr/>
      <dgm:t>
        <a:bodyPr/>
        <a:lstStyle/>
        <a:p>
          <a:endParaRPr lang="es-CR">
            <a:latin typeface="ChollaWideOldStyle" pitchFamily="2" charset="0"/>
          </a:endParaRPr>
        </a:p>
      </dgm:t>
    </dgm:pt>
    <dgm:pt modelId="{792A4BA9-988F-487F-B2F2-4E35DE14C974}">
      <dgm:prSet phldrT="[Texto]"/>
      <dgm:spPr/>
      <dgm:t>
        <a:bodyPr/>
        <a:lstStyle/>
        <a:p>
          <a:r>
            <a:rPr lang="es-CR" dirty="0" smtClean="0">
              <a:latin typeface="ChollaSlabRegular" pitchFamily="2" charset="0"/>
            </a:rPr>
            <a:t>Clasificación Internacional del Funcionamiento, la Discapacidad y la Salud (CIF)</a:t>
          </a:r>
          <a:endParaRPr lang="es-CR" dirty="0">
            <a:latin typeface="ChollaSlabRegular" pitchFamily="2" charset="0"/>
          </a:endParaRPr>
        </a:p>
      </dgm:t>
    </dgm:pt>
    <dgm:pt modelId="{A6CE8D62-36C5-4E19-9207-5A3FA7933100}" type="parTrans" cxnId="{CBEE815C-985A-4D86-B6E5-5830717BC95A}">
      <dgm:prSet/>
      <dgm:spPr/>
      <dgm:t>
        <a:bodyPr/>
        <a:lstStyle/>
        <a:p>
          <a:endParaRPr lang="es-CR">
            <a:latin typeface="ChollaWideOldStyle" pitchFamily="2" charset="0"/>
          </a:endParaRPr>
        </a:p>
      </dgm:t>
    </dgm:pt>
    <dgm:pt modelId="{44EC9509-3200-4150-98C8-B3C229E60FB6}" type="sibTrans" cxnId="{CBEE815C-985A-4D86-B6E5-5830717BC95A}">
      <dgm:prSet/>
      <dgm:spPr/>
      <dgm:t>
        <a:bodyPr/>
        <a:lstStyle/>
        <a:p>
          <a:endParaRPr lang="es-CR">
            <a:latin typeface="ChollaWideOldStyle" pitchFamily="2" charset="0"/>
          </a:endParaRPr>
        </a:p>
      </dgm:t>
    </dgm:pt>
    <dgm:pt modelId="{A862398B-607E-4DB2-92B0-C4DDAE21939D}">
      <dgm:prSet phldrT="[Texto]"/>
      <dgm:spPr/>
      <dgm:t>
        <a:bodyPr/>
        <a:lstStyle/>
        <a:p>
          <a:pPr algn="just"/>
          <a:r>
            <a:rPr lang="es-CR" dirty="0" smtClean="0">
              <a:latin typeface="ChollaSlabRegular" pitchFamily="2" charset="0"/>
            </a:rPr>
            <a:t>El resultado de una compleja relación entre la condición de salud de una persona y sus factores personales, y los factores externos que representan las circunstancias en las que vive esa persona</a:t>
          </a:r>
          <a:endParaRPr lang="es-CR" dirty="0">
            <a:latin typeface="ChollaSlabRegular" pitchFamily="2" charset="0"/>
          </a:endParaRPr>
        </a:p>
      </dgm:t>
    </dgm:pt>
    <dgm:pt modelId="{F0E94F69-AC53-4217-B491-8BF2D103DC37}" type="parTrans" cxnId="{F2A9B52A-31F1-4656-9982-DE4424372B22}">
      <dgm:prSet/>
      <dgm:spPr/>
      <dgm:t>
        <a:bodyPr/>
        <a:lstStyle/>
        <a:p>
          <a:endParaRPr lang="es-CR">
            <a:latin typeface="ChollaWideOldStyle" pitchFamily="2" charset="0"/>
          </a:endParaRPr>
        </a:p>
      </dgm:t>
    </dgm:pt>
    <dgm:pt modelId="{D1432C71-1D92-4399-A759-DC9A0CDBBA17}" type="sibTrans" cxnId="{F2A9B52A-31F1-4656-9982-DE4424372B22}">
      <dgm:prSet/>
      <dgm:spPr/>
      <dgm:t>
        <a:bodyPr/>
        <a:lstStyle/>
        <a:p>
          <a:endParaRPr lang="es-CR">
            <a:latin typeface="ChollaWideOldStyle" pitchFamily="2" charset="0"/>
          </a:endParaRPr>
        </a:p>
      </dgm:t>
    </dgm:pt>
    <dgm:pt modelId="{6FF49552-F75E-44E0-AC60-2754D47F7C73}" type="pres">
      <dgm:prSet presAssocID="{F734E277-FD5E-4BDC-921A-85E81B803B9E}" presName="Name0" presStyleCnt="0">
        <dgm:presLayoutVars>
          <dgm:dir/>
          <dgm:animLvl val="lvl"/>
          <dgm:resizeHandles val="exact"/>
        </dgm:presLayoutVars>
      </dgm:prSet>
      <dgm:spPr/>
      <dgm:t>
        <a:bodyPr/>
        <a:lstStyle/>
        <a:p>
          <a:endParaRPr lang="es-CR"/>
        </a:p>
      </dgm:t>
    </dgm:pt>
    <dgm:pt modelId="{B084C552-909C-4CFF-AEC6-7F784DD6DB18}" type="pres">
      <dgm:prSet presAssocID="{D472F518-03C8-494E-A599-D85F4BDBF125}" presName="linNode" presStyleCnt="0"/>
      <dgm:spPr/>
    </dgm:pt>
    <dgm:pt modelId="{1C1D9B7B-D181-48CD-950F-062FA1B30545}" type="pres">
      <dgm:prSet presAssocID="{D472F518-03C8-494E-A599-D85F4BDBF125}" presName="parentText" presStyleLbl="node1" presStyleIdx="0" presStyleCnt="2">
        <dgm:presLayoutVars>
          <dgm:chMax val="1"/>
          <dgm:bulletEnabled val="1"/>
        </dgm:presLayoutVars>
      </dgm:prSet>
      <dgm:spPr/>
      <dgm:t>
        <a:bodyPr/>
        <a:lstStyle/>
        <a:p>
          <a:endParaRPr lang="es-CR"/>
        </a:p>
      </dgm:t>
    </dgm:pt>
    <dgm:pt modelId="{1B2D3E26-0DAA-46A4-AE0B-7CEA9BA214D0}" type="pres">
      <dgm:prSet presAssocID="{D472F518-03C8-494E-A599-D85F4BDBF125}" presName="descendantText" presStyleLbl="alignAccFollowNode1" presStyleIdx="0" presStyleCnt="2">
        <dgm:presLayoutVars>
          <dgm:bulletEnabled val="1"/>
        </dgm:presLayoutVars>
      </dgm:prSet>
      <dgm:spPr/>
      <dgm:t>
        <a:bodyPr/>
        <a:lstStyle/>
        <a:p>
          <a:endParaRPr lang="es-CR"/>
        </a:p>
      </dgm:t>
    </dgm:pt>
    <dgm:pt modelId="{876064F4-83C6-4280-B6AE-A6536AD5A927}" type="pres">
      <dgm:prSet presAssocID="{2F310A18-4475-402C-9DAD-C14845D83B14}" presName="sp" presStyleCnt="0"/>
      <dgm:spPr/>
    </dgm:pt>
    <dgm:pt modelId="{ABC98FB2-2092-4B1E-BCB3-299116392204}" type="pres">
      <dgm:prSet presAssocID="{792A4BA9-988F-487F-B2F2-4E35DE14C974}" presName="linNode" presStyleCnt="0"/>
      <dgm:spPr/>
    </dgm:pt>
    <dgm:pt modelId="{E7A31C6C-59F3-4469-8D37-47579B45AAE7}" type="pres">
      <dgm:prSet presAssocID="{792A4BA9-988F-487F-B2F2-4E35DE14C974}" presName="parentText" presStyleLbl="node1" presStyleIdx="1" presStyleCnt="2">
        <dgm:presLayoutVars>
          <dgm:chMax val="1"/>
          <dgm:bulletEnabled val="1"/>
        </dgm:presLayoutVars>
      </dgm:prSet>
      <dgm:spPr/>
      <dgm:t>
        <a:bodyPr/>
        <a:lstStyle/>
        <a:p>
          <a:endParaRPr lang="es-CR"/>
        </a:p>
      </dgm:t>
    </dgm:pt>
    <dgm:pt modelId="{D4B650F5-5AE3-4E6B-97B2-5A72830B02FE}" type="pres">
      <dgm:prSet presAssocID="{792A4BA9-988F-487F-B2F2-4E35DE14C974}" presName="descendantText" presStyleLbl="alignAccFollowNode1" presStyleIdx="1" presStyleCnt="2">
        <dgm:presLayoutVars>
          <dgm:bulletEnabled val="1"/>
        </dgm:presLayoutVars>
      </dgm:prSet>
      <dgm:spPr/>
      <dgm:t>
        <a:bodyPr/>
        <a:lstStyle/>
        <a:p>
          <a:endParaRPr lang="es-CR"/>
        </a:p>
      </dgm:t>
    </dgm:pt>
  </dgm:ptLst>
  <dgm:cxnLst>
    <dgm:cxn modelId="{CBEE815C-985A-4D86-B6E5-5830717BC95A}" srcId="{F734E277-FD5E-4BDC-921A-85E81B803B9E}" destId="{792A4BA9-988F-487F-B2F2-4E35DE14C974}" srcOrd="1" destOrd="0" parTransId="{A6CE8D62-36C5-4E19-9207-5A3FA7933100}" sibTransId="{44EC9509-3200-4150-98C8-B3C229E60FB6}"/>
    <dgm:cxn modelId="{7554944B-82C5-4E87-B90F-F19983019777}" type="presOf" srcId="{F734E277-FD5E-4BDC-921A-85E81B803B9E}" destId="{6FF49552-F75E-44E0-AC60-2754D47F7C73}" srcOrd="0" destOrd="0" presId="urn:microsoft.com/office/officeart/2005/8/layout/vList5"/>
    <dgm:cxn modelId="{77AB861A-D71B-485D-BD0A-B65E91A28A77}" type="presOf" srcId="{02D8B87C-F9B6-4CD2-8AB2-4751217379D3}" destId="{1B2D3E26-0DAA-46A4-AE0B-7CEA9BA214D0}" srcOrd="0" destOrd="0" presId="urn:microsoft.com/office/officeart/2005/8/layout/vList5"/>
    <dgm:cxn modelId="{43076F25-8D01-4156-A28C-22395C538270}" type="presOf" srcId="{D472F518-03C8-494E-A599-D85F4BDBF125}" destId="{1C1D9B7B-D181-48CD-950F-062FA1B30545}" srcOrd="0" destOrd="0" presId="urn:microsoft.com/office/officeart/2005/8/layout/vList5"/>
    <dgm:cxn modelId="{A30C2185-6173-4FBC-BA25-F60EEC4A804A}" srcId="{F734E277-FD5E-4BDC-921A-85E81B803B9E}" destId="{D472F518-03C8-494E-A599-D85F4BDBF125}" srcOrd="0" destOrd="0" parTransId="{7C11AE43-024A-439E-A114-262C71F63BC6}" sibTransId="{2F310A18-4475-402C-9DAD-C14845D83B14}"/>
    <dgm:cxn modelId="{B78FE5C3-E061-4E6C-963B-B15966D29040}" type="presOf" srcId="{A862398B-607E-4DB2-92B0-C4DDAE21939D}" destId="{D4B650F5-5AE3-4E6B-97B2-5A72830B02FE}" srcOrd="0" destOrd="0" presId="urn:microsoft.com/office/officeart/2005/8/layout/vList5"/>
    <dgm:cxn modelId="{F2A9B52A-31F1-4656-9982-DE4424372B22}" srcId="{792A4BA9-988F-487F-B2F2-4E35DE14C974}" destId="{A862398B-607E-4DB2-92B0-C4DDAE21939D}" srcOrd="0" destOrd="0" parTransId="{F0E94F69-AC53-4217-B491-8BF2D103DC37}" sibTransId="{D1432C71-1D92-4399-A759-DC9A0CDBBA17}"/>
    <dgm:cxn modelId="{BE725C9C-E68D-4890-B09C-01B9E7249BCC}" type="presOf" srcId="{792A4BA9-988F-487F-B2F2-4E35DE14C974}" destId="{E7A31C6C-59F3-4469-8D37-47579B45AAE7}" srcOrd="0" destOrd="0" presId="urn:microsoft.com/office/officeart/2005/8/layout/vList5"/>
    <dgm:cxn modelId="{1CC136A0-4D7F-4D1F-9B7A-1F6BE8F65C04}" srcId="{D472F518-03C8-494E-A599-D85F4BDBF125}" destId="{02D8B87C-F9B6-4CD2-8AB2-4751217379D3}" srcOrd="0" destOrd="0" parTransId="{787BB677-7ADF-44AE-8E02-8765257CBDE5}" sibTransId="{4D5823F6-54CC-4C75-9125-5D5BC3573629}"/>
    <dgm:cxn modelId="{33107F25-93F9-4B29-A380-F8894A3053D3}" type="presParOf" srcId="{6FF49552-F75E-44E0-AC60-2754D47F7C73}" destId="{B084C552-909C-4CFF-AEC6-7F784DD6DB18}" srcOrd="0" destOrd="0" presId="urn:microsoft.com/office/officeart/2005/8/layout/vList5"/>
    <dgm:cxn modelId="{1F955E36-DC98-4C2B-A0F5-DAC52B8D9E42}" type="presParOf" srcId="{B084C552-909C-4CFF-AEC6-7F784DD6DB18}" destId="{1C1D9B7B-D181-48CD-950F-062FA1B30545}" srcOrd="0" destOrd="0" presId="urn:microsoft.com/office/officeart/2005/8/layout/vList5"/>
    <dgm:cxn modelId="{C607785E-7AD0-4FD1-960A-7DCF760B2B8C}" type="presParOf" srcId="{B084C552-909C-4CFF-AEC6-7F784DD6DB18}" destId="{1B2D3E26-0DAA-46A4-AE0B-7CEA9BA214D0}" srcOrd="1" destOrd="0" presId="urn:microsoft.com/office/officeart/2005/8/layout/vList5"/>
    <dgm:cxn modelId="{2C242ECA-3FCC-434F-8FB1-72F0F20D0E1F}" type="presParOf" srcId="{6FF49552-F75E-44E0-AC60-2754D47F7C73}" destId="{876064F4-83C6-4280-B6AE-A6536AD5A927}" srcOrd="1" destOrd="0" presId="urn:microsoft.com/office/officeart/2005/8/layout/vList5"/>
    <dgm:cxn modelId="{6AF6E5F0-F093-4CD7-8743-D397B03AA3C2}" type="presParOf" srcId="{6FF49552-F75E-44E0-AC60-2754D47F7C73}" destId="{ABC98FB2-2092-4B1E-BCB3-299116392204}" srcOrd="2" destOrd="0" presId="urn:microsoft.com/office/officeart/2005/8/layout/vList5"/>
    <dgm:cxn modelId="{BA8FCBDC-1795-4E9B-980B-64223C4FC3D5}" type="presParOf" srcId="{ABC98FB2-2092-4B1E-BCB3-299116392204}" destId="{E7A31C6C-59F3-4469-8D37-47579B45AAE7}" srcOrd="0" destOrd="0" presId="urn:microsoft.com/office/officeart/2005/8/layout/vList5"/>
    <dgm:cxn modelId="{DE10EC1B-401B-434D-BBA3-C06DBE77A795}" type="presParOf" srcId="{ABC98FB2-2092-4B1E-BCB3-299116392204}" destId="{D4B650F5-5AE3-4E6B-97B2-5A72830B02F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C42C3B-8915-4DD9-9D0A-8C3FEC12DDAC}"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CR"/>
        </a:p>
      </dgm:t>
    </dgm:pt>
    <dgm:pt modelId="{FF99B6BA-306E-4A9D-A301-6E899255030E}">
      <dgm:prSet phldrT="[Texto]"/>
      <dgm:spPr/>
      <dgm:t>
        <a:bodyPr/>
        <a:lstStyle/>
        <a:p>
          <a:r>
            <a:rPr lang="es-MX" dirty="0" smtClean="0">
              <a:latin typeface="ChollaSansRegular" pitchFamily="2" charset="0"/>
            </a:rPr>
            <a:t>Capacidad</a:t>
          </a:r>
          <a:endParaRPr lang="es-CR" dirty="0">
            <a:latin typeface="ChollaSansRegular" pitchFamily="2" charset="0"/>
          </a:endParaRPr>
        </a:p>
      </dgm:t>
    </dgm:pt>
    <dgm:pt modelId="{EAB8A11F-56BE-474C-BD91-DDF7BA63EA2D}" type="parTrans" cxnId="{AFFD588D-9A0D-48AD-AA07-F9735867543F}">
      <dgm:prSet/>
      <dgm:spPr/>
      <dgm:t>
        <a:bodyPr/>
        <a:lstStyle/>
        <a:p>
          <a:endParaRPr lang="es-CR">
            <a:latin typeface="ChollaSansRegular" pitchFamily="2" charset="0"/>
          </a:endParaRPr>
        </a:p>
      </dgm:t>
    </dgm:pt>
    <dgm:pt modelId="{87D989F1-AB2A-4837-AD0E-F4F3D4D4C7EC}" type="sibTrans" cxnId="{AFFD588D-9A0D-48AD-AA07-F9735867543F}">
      <dgm:prSet/>
      <dgm:spPr/>
      <dgm:t>
        <a:bodyPr/>
        <a:lstStyle/>
        <a:p>
          <a:endParaRPr lang="es-CR">
            <a:latin typeface="ChollaSansRegular" pitchFamily="2" charset="0"/>
          </a:endParaRPr>
        </a:p>
      </dgm:t>
    </dgm:pt>
    <dgm:pt modelId="{58348598-768A-4F17-AFF7-8892C20FACAA}">
      <dgm:prSet phldrT="[Texto]"/>
      <dgm:spPr/>
      <dgm:t>
        <a:bodyPr/>
        <a:lstStyle/>
        <a:p>
          <a:r>
            <a:rPr lang="es-MX" dirty="0" smtClean="0">
              <a:latin typeface="ChollaSansRegular" pitchFamily="2" charset="0"/>
            </a:rPr>
            <a:t>Desempeño</a:t>
          </a:r>
          <a:endParaRPr lang="es-CR" dirty="0">
            <a:latin typeface="ChollaSansRegular" pitchFamily="2" charset="0"/>
          </a:endParaRPr>
        </a:p>
      </dgm:t>
    </dgm:pt>
    <dgm:pt modelId="{038B2E9A-243D-43EB-AD41-84AE96F704E7}" type="parTrans" cxnId="{777B4CB1-49F3-4D21-93DD-18E03B25CE58}">
      <dgm:prSet/>
      <dgm:spPr/>
      <dgm:t>
        <a:bodyPr/>
        <a:lstStyle/>
        <a:p>
          <a:endParaRPr lang="es-CR">
            <a:latin typeface="ChollaSansRegular" pitchFamily="2" charset="0"/>
          </a:endParaRPr>
        </a:p>
      </dgm:t>
    </dgm:pt>
    <dgm:pt modelId="{15F6B29C-C84D-4E67-8582-D632C69BD070}" type="sibTrans" cxnId="{777B4CB1-49F3-4D21-93DD-18E03B25CE58}">
      <dgm:prSet/>
      <dgm:spPr/>
      <dgm:t>
        <a:bodyPr/>
        <a:lstStyle/>
        <a:p>
          <a:endParaRPr lang="es-CR">
            <a:latin typeface="ChollaSansRegular" pitchFamily="2" charset="0"/>
          </a:endParaRPr>
        </a:p>
      </dgm:t>
    </dgm:pt>
    <dgm:pt modelId="{F7BE2E79-AB7C-4FBC-B8EB-815B5F36E828}">
      <dgm:prSet phldrT="[Texto]"/>
      <dgm:spPr/>
      <dgm:t>
        <a:bodyPr/>
        <a:lstStyle/>
        <a:p>
          <a:r>
            <a:rPr lang="es-MX" dirty="0" smtClean="0">
              <a:latin typeface="ChollaSansRegular" pitchFamily="2" charset="0"/>
            </a:rPr>
            <a:t>Factores ambientales</a:t>
          </a:r>
          <a:endParaRPr lang="es-CR" dirty="0">
            <a:latin typeface="ChollaSansRegular" pitchFamily="2" charset="0"/>
          </a:endParaRPr>
        </a:p>
      </dgm:t>
    </dgm:pt>
    <dgm:pt modelId="{B9356246-729F-4B4A-ABE5-A9AF8616904B}" type="parTrans" cxnId="{54975A69-8E10-4D9D-9374-B74AF1364788}">
      <dgm:prSet/>
      <dgm:spPr/>
      <dgm:t>
        <a:bodyPr/>
        <a:lstStyle/>
        <a:p>
          <a:endParaRPr lang="es-CR">
            <a:latin typeface="ChollaSansRegular" pitchFamily="2" charset="0"/>
          </a:endParaRPr>
        </a:p>
      </dgm:t>
    </dgm:pt>
    <dgm:pt modelId="{6DD2DD6F-57CC-4388-8A63-76C742F78B8F}" type="sibTrans" cxnId="{54975A69-8E10-4D9D-9374-B74AF1364788}">
      <dgm:prSet/>
      <dgm:spPr/>
      <dgm:t>
        <a:bodyPr/>
        <a:lstStyle/>
        <a:p>
          <a:endParaRPr lang="es-CR">
            <a:latin typeface="ChollaSansRegular" pitchFamily="2" charset="0"/>
          </a:endParaRPr>
        </a:p>
      </dgm:t>
    </dgm:pt>
    <dgm:pt modelId="{51B11203-B60C-4371-BB1F-F05C044086F0}">
      <dgm:prSet phldrT="[Texto]"/>
      <dgm:spPr/>
      <dgm:t>
        <a:bodyPr/>
        <a:lstStyle/>
        <a:p>
          <a:r>
            <a:rPr lang="es-MX" dirty="0" smtClean="0">
              <a:latin typeface="ChollaSansRegular" pitchFamily="2" charset="0"/>
            </a:rPr>
            <a:t>Productos de apoyo</a:t>
          </a:r>
          <a:endParaRPr lang="es-CR" dirty="0">
            <a:latin typeface="ChollaSansRegular" pitchFamily="2" charset="0"/>
          </a:endParaRPr>
        </a:p>
      </dgm:t>
    </dgm:pt>
    <dgm:pt modelId="{BAAF7D89-E629-48F0-9D7F-C483A43DA7E5}" type="parTrans" cxnId="{253BEC83-51AB-45D2-B887-84F29C0BFE6A}">
      <dgm:prSet/>
      <dgm:spPr/>
      <dgm:t>
        <a:bodyPr/>
        <a:lstStyle/>
        <a:p>
          <a:endParaRPr lang="es-CR">
            <a:latin typeface="ChollaSansRegular" pitchFamily="2" charset="0"/>
          </a:endParaRPr>
        </a:p>
      </dgm:t>
    </dgm:pt>
    <dgm:pt modelId="{A869BBD1-0426-4158-927A-15340D09831D}" type="sibTrans" cxnId="{253BEC83-51AB-45D2-B887-84F29C0BFE6A}">
      <dgm:prSet/>
      <dgm:spPr/>
      <dgm:t>
        <a:bodyPr/>
        <a:lstStyle/>
        <a:p>
          <a:endParaRPr lang="es-CR">
            <a:latin typeface="ChollaSansRegular" pitchFamily="2" charset="0"/>
          </a:endParaRPr>
        </a:p>
      </dgm:t>
    </dgm:pt>
    <dgm:pt modelId="{875F0098-027B-4429-8920-82AA5466FB90}">
      <dgm:prSet phldrT="[Texto]"/>
      <dgm:spPr/>
      <dgm:t>
        <a:bodyPr/>
        <a:lstStyle/>
        <a:p>
          <a:r>
            <a:rPr lang="es-MX" dirty="0" smtClean="0">
              <a:latin typeface="ChollaSansRegular" pitchFamily="2" charset="0"/>
            </a:rPr>
            <a:t>Actitudes</a:t>
          </a:r>
          <a:endParaRPr lang="es-CR" dirty="0">
            <a:latin typeface="ChollaSansRegular" pitchFamily="2" charset="0"/>
          </a:endParaRPr>
        </a:p>
      </dgm:t>
    </dgm:pt>
    <dgm:pt modelId="{1B51FF80-65FA-447A-B4E6-476F78776EC5}" type="parTrans" cxnId="{C6EC8E98-64AF-430D-A987-97C752FD38C2}">
      <dgm:prSet/>
      <dgm:spPr/>
      <dgm:t>
        <a:bodyPr/>
        <a:lstStyle/>
        <a:p>
          <a:endParaRPr lang="es-CR">
            <a:latin typeface="ChollaSansRegular" pitchFamily="2" charset="0"/>
          </a:endParaRPr>
        </a:p>
      </dgm:t>
    </dgm:pt>
    <dgm:pt modelId="{F6601F2A-A269-4032-B0B9-6877305B9F95}" type="sibTrans" cxnId="{C6EC8E98-64AF-430D-A987-97C752FD38C2}">
      <dgm:prSet/>
      <dgm:spPr/>
      <dgm:t>
        <a:bodyPr/>
        <a:lstStyle/>
        <a:p>
          <a:endParaRPr lang="es-CR">
            <a:latin typeface="ChollaSansRegular" pitchFamily="2" charset="0"/>
          </a:endParaRPr>
        </a:p>
      </dgm:t>
    </dgm:pt>
    <dgm:pt modelId="{63C0D04A-F82F-4F99-AEAD-7C461B15FD7E}">
      <dgm:prSet phldrT="[Texto]"/>
      <dgm:spPr/>
      <dgm:t>
        <a:bodyPr/>
        <a:lstStyle/>
        <a:p>
          <a:r>
            <a:rPr lang="es-CR" dirty="0" smtClean="0">
              <a:latin typeface="ChollaSansRegular" pitchFamily="2" charset="0"/>
            </a:rPr>
            <a:t>Condición de salud</a:t>
          </a:r>
          <a:endParaRPr lang="es-CR" dirty="0">
            <a:latin typeface="ChollaSansRegular" pitchFamily="2" charset="0"/>
          </a:endParaRPr>
        </a:p>
      </dgm:t>
    </dgm:pt>
    <dgm:pt modelId="{3241CC3D-77AA-41E1-9EBD-8E7E796E681D}" type="parTrans" cxnId="{7DC9861C-0EEF-4C5C-8D12-3AD80B742B4F}">
      <dgm:prSet/>
      <dgm:spPr/>
      <dgm:t>
        <a:bodyPr/>
        <a:lstStyle/>
        <a:p>
          <a:endParaRPr lang="es-CR"/>
        </a:p>
      </dgm:t>
    </dgm:pt>
    <dgm:pt modelId="{323D11BE-84E5-43F0-B607-3FD66DDC732C}" type="sibTrans" cxnId="{7DC9861C-0EEF-4C5C-8D12-3AD80B742B4F}">
      <dgm:prSet/>
      <dgm:spPr/>
      <dgm:t>
        <a:bodyPr/>
        <a:lstStyle/>
        <a:p>
          <a:endParaRPr lang="es-CR"/>
        </a:p>
      </dgm:t>
    </dgm:pt>
    <dgm:pt modelId="{88FB7B84-1E6B-46E7-AA52-3A9EA609719D}">
      <dgm:prSet phldrT="[Texto]"/>
      <dgm:spPr/>
      <dgm:t>
        <a:bodyPr/>
        <a:lstStyle/>
        <a:p>
          <a:r>
            <a:rPr lang="es-CR" dirty="0" smtClean="0">
              <a:latin typeface="ChollaSansRegular" pitchFamily="2" charset="0"/>
            </a:rPr>
            <a:t>Asistencia personal</a:t>
          </a:r>
          <a:endParaRPr lang="es-CR" dirty="0">
            <a:latin typeface="ChollaSansRegular" pitchFamily="2" charset="0"/>
          </a:endParaRPr>
        </a:p>
      </dgm:t>
    </dgm:pt>
    <dgm:pt modelId="{60ABB49B-CA0F-4914-B46F-F6E8A986BA70}" type="parTrans" cxnId="{B3D1D64B-7354-4EDB-BEBD-533082E85293}">
      <dgm:prSet/>
      <dgm:spPr/>
      <dgm:t>
        <a:bodyPr/>
        <a:lstStyle/>
        <a:p>
          <a:endParaRPr lang="es-CR"/>
        </a:p>
      </dgm:t>
    </dgm:pt>
    <dgm:pt modelId="{9D7B1F55-1E05-4A91-82D9-996909862BFD}" type="sibTrans" cxnId="{B3D1D64B-7354-4EDB-BEBD-533082E85293}">
      <dgm:prSet/>
      <dgm:spPr/>
      <dgm:t>
        <a:bodyPr/>
        <a:lstStyle/>
        <a:p>
          <a:endParaRPr lang="es-CR"/>
        </a:p>
      </dgm:t>
    </dgm:pt>
    <dgm:pt modelId="{10F8A7D4-F627-45E6-B53F-766F2D64FA95}" type="pres">
      <dgm:prSet presAssocID="{59C42C3B-8915-4DD9-9D0A-8C3FEC12DDAC}" presName="diagram" presStyleCnt="0">
        <dgm:presLayoutVars>
          <dgm:dir/>
          <dgm:resizeHandles val="exact"/>
        </dgm:presLayoutVars>
      </dgm:prSet>
      <dgm:spPr/>
      <dgm:t>
        <a:bodyPr/>
        <a:lstStyle/>
        <a:p>
          <a:endParaRPr lang="es-CR"/>
        </a:p>
      </dgm:t>
    </dgm:pt>
    <dgm:pt modelId="{D775D7A8-5FBF-48E9-8F82-2778721416A8}" type="pres">
      <dgm:prSet presAssocID="{FF99B6BA-306E-4A9D-A301-6E899255030E}" presName="node" presStyleLbl="node1" presStyleIdx="0" presStyleCnt="7">
        <dgm:presLayoutVars>
          <dgm:bulletEnabled val="1"/>
        </dgm:presLayoutVars>
      </dgm:prSet>
      <dgm:spPr/>
      <dgm:t>
        <a:bodyPr/>
        <a:lstStyle/>
        <a:p>
          <a:endParaRPr lang="es-CR"/>
        </a:p>
      </dgm:t>
    </dgm:pt>
    <dgm:pt modelId="{5AFD9FC7-1F04-4293-8454-6D7954D01175}" type="pres">
      <dgm:prSet presAssocID="{87D989F1-AB2A-4837-AD0E-F4F3D4D4C7EC}" presName="sibTrans" presStyleCnt="0"/>
      <dgm:spPr/>
    </dgm:pt>
    <dgm:pt modelId="{9561FA56-9AE1-4220-9DD6-19A923901157}" type="pres">
      <dgm:prSet presAssocID="{58348598-768A-4F17-AFF7-8892C20FACAA}" presName="node" presStyleLbl="node1" presStyleIdx="1" presStyleCnt="7">
        <dgm:presLayoutVars>
          <dgm:bulletEnabled val="1"/>
        </dgm:presLayoutVars>
      </dgm:prSet>
      <dgm:spPr/>
      <dgm:t>
        <a:bodyPr/>
        <a:lstStyle/>
        <a:p>
          <a:endParaRPr lang="es-CR"/>
        </a:p>
      </dgm:t>
    </dgm:pt>
    <dgm:pt modelId="{FEEC3B62-B09F-4983-B4E8-7928F4657D01}" type="pres">
      <dgm:prSet presAssocID="{15F6B29C-C84D-4E67-8582-D632C69BD070}" presName="sibTrans" presStyleCnt="0"/>
      <dgm:spPr/>
    </dgm:pt>
    <dgm:pt modelId="{2006C2B3-90C5-49E7-B70A-13AE26D15597}" type="pres">
      <dgm:prSet presAssocID="{F7BE2E79-AB7C-4FBC-B8EB-815B5F36E828}" presName="node" presStyleLbl="node1" presStyleIdx="2" presStyleCnt="7">
        <dgm:presLayoutVars>
          <dgm:bulletEnabled val="1"/>
        </dgm:presLayoutVars>
      </dgm:prSet>
      <dgm:spPr/>
      <dgm:t>
        <a:bodyPr/>
        <a:lstStyle/>
        <a:p>
          <a:endParaRPr lang="es-CR"/>
        </a:p>
      </dgm:t>
    </dgm:pt>
    <dgm:pt modelId="{FABD6D09-EA28-49BF-B3D4-AAF061B2B386}" type="pres">
      <dgm:prSet presAssocID="{6DD2DD6F-57CC-4388-8A63-76C742F78B8F}" presName="sibTrans" presStyleCnt="0"/>
      <dgm:spPr/>
    </dgm:pt>
    <dgm:pt modelId="{F41CD496-96C1-4FED-9D8B-36EDCFE638A5}" type="pres">
      <dgm:prSet presAssocID="{51B11203-B60C-4371-BB1F-F05C044086F0}" presName="node" presStyleLbl="node1" presStyleIdx="3" presStyleCnt="7">
        <dgm:presLayoutVars>
          <dgm:bulletEnabled val="1"/>
        </dgm:presLayoutVars>
      </dgm:prSet>
      <dgm:spPr/>
      <dgm:t>
        <a:bodyPr/>
        <a:lstStyle/>
        <a:p>
          <a:endParaRPr lang="es-CR"/>
        </a:p>
      </dgm:t>
    </dgm:pt>
    <dgm:pt modelId="{E172098E-17F8-41D1-A331-31FAACA91E15}" type="pres">
      <dgm:prSet presAssocID="{A869BBD1-0426-4158-927A-15340D09831D}" presName="sibTrans" presStyleCnt="0"/>
      <dgm:spPr/>
    </dgm:pt>
    <dgm:pt modelId="{FB46426E-B182-476E-BBC5-8298571F27AC}" type="pres">
      <dgm:prSet presAssocID="{875F0098-027B-4429-8920-82AA5466FB90}" presName="node" presStyleLbl="node1" presStyleIdx="4" presStyleCnt="7">
        <dgm:presLayoutVars>
          <dgm:bulletEnabled val="1"/>
        </dgm:presLayoutVars>
      </dgm:prSet>
      <dgm:spPr/>
      <dgm:t>
        <a:bodyPr/>
        <a:lstStyle/>
        <a:p>
          <a:endParaRPr lang="es-CR"/>
        </a:p>
      </dgm:t>
    </dgm:pt>
    <dgm:pt modelId="{2B349169-F8DE-4024-8EE6-510C60E1A240}" type="pres">
      <dgm:prSet presAssocID="{F6601F2A-A269-4032-B0B9-6877305B9F95}" presName="sibTrans" presStyleCnt="0"/>
      <dgm:spPr/>
    </dgm:pt>
    <dgm:pt modelId="{8A73ECCC-6B04-4CCE-94F7-B6F11839FECB}" type="pres">
      <dgm:prSet presAssocID="{63C0D04A-F82F-4F99-AEAD-7C461B15FD7E}" presName="node" presStyleLbl="node1" presStyleIdx="5" presStyleCnt="7">
        <dgm:presLayoutVars>
          <dgm:bulletEnabled val="1"/>
        </dgm:presLayoutVars>
      </dgm:prSet>
      <dgm:spPr/>
      <dgm:t>
        <a:bodyPr/>
        <a:lstStyle/>
        <a:p>
          <a:endParaRPr lang="es-CR"/>
        </a:p>
      </dgm:t>
    </dgm:pt>
    <dgm:pt modelId="{FE7305D8-2021-4318-AE9B-90AECB0B5F2A}" type="pres">
      <dgm:prSet presAssocID="{323D11BE-84E5-43F0-B607-3FD66DDC732C}" presName="sibTrans" presStyleCnt="0"/>
      <dgm:spPr/>
    </dgm:pt>
    <dgm:pt modelId="{80359918-8413-481F-BFFA-A04C20E4A46E}" type="pres">
      <dgm:prSet presAssocID="{88FB7B84-1E6B-46E7-AA52-3A9EA609719D}" presName="node" presStyleLbl="node1" presStyleIdx="6" presStyleCnt="7">
        <dgm:presLayoutVars>
          <dgm:bulletEnabled val="1"/>
        </dgm:presLayoutVars>
      </dgm:prSet>
      <dgm:spPr/>
      <dgm:t>
        <a:bodyPr/>
        <a:lstStyle/>
        <a:p>
          <a:endParaRPr lang="es-CR"/>
        </a:p>
      </dgm:t>
    </dgm:pt>
  </dgm:ptLst>
  <dgm:cxnLst>
    <dgm:cxn modelId="{26598A8A-EDC9-4DA4-8319-3B3668D39CC6}" type="presOf" srcId="{875F0098-027B-4429-8920-82AA5466FB90}" destId="{FB46426E-B182-476E-BBC5-8298571F27AC}" srcOrd="0" destOrd="0" presId="urn:microsoft.com/office/officeart/2005/8/layout/default"/>
    <dgm:cxn modelId="{C6EC8E98-64AF-430D-A987-97C752FD38C2}" srcId="{59C42C3B-8915-4DD9-9D0A-8C3FEC12DDAC}" destId="{875F0098-027B-4429-8920-82AA5466FB90}" srcOrd="4" destOrd="0" parTransId="{1B51FF80-65FA-447A-B4E6-476F78776EC5}" sibTransId="{F6601F2A-A269-4032-B0B9-6877305B9F95}"/>
    <dgm:cxn modelId="{AFFD588D-9A0D-48AD-AA07-F9735867543F}" srcId="{59C42C3B-8915-4DD9-9D0A-8C3FEC12DDAC}" destId="{FF99B6BA-306E-4A9D-A301-6E899255030E}" srcOrd="0" destOrd="0" parTransId="{EAB8A11F-56BE-474C-BD91-DDF7BA63EA2D}" sibTransId="{87D989F1-AB2A-4837-AD0E-F4F3D4D4C7EC}"/>
    <dgm:cxn modelId="{E80080BC-B7A5-49F1-B8B9-2CD1BBA68B84}" type="presOf" srcId="{51B11203-B60C-4371-BB1F-F05C044086F0}" destId="{F41CD496-96C1-4FED-9D8B-36EDCFE638A5}" srcOrd="0" destOrd="0" presId="urn:microsoft.com/office/officeart/2005/8/layout/default"/>
    <dgm:cxn modelId="{D6FBAB1F-849B-46D9-8B37-F6133E91F6B8}" type="presOf" srcId="{58348598-768A-4F17-AFF7-8892C20FACAA}" destId="{9561FA56-9AE1-4220-9DD6-19A923901157}" srcOrd="0" destOrd="0" presId="urn:microsoft.com/office/officeart/2005/8/layout/default"/>
    <dgm:cxn modelId="{894E3731-2955-44AB-8F0D-C3E8A05C099E}" type="presOf" srcId="{88FB7B84-1E6B-46E7-AA52-3A9EA609719D}" destId="{80359918-8413-481F-BFFA-A04C20E4A46E}" srcOrd="0" destOrd="0" presId="urn:microsoft.com/office/officeart/2005/8/layout/default"/>
    <dgm:cxn modelId="{8D4D0016-2E6B-4DA4-8739-BB074140C7B1}" type="presOf" srcId="{63C0D04A-F82F-4F99-AEAD-7C461B15FD7E}" destId="{8A73ECCC-6B04-4CCE-94F7-B6F11839FECB}" srcOrd="0" destOrd="0" presId="urn:microsoft.com/office/officeart/2005/8/layout/default"/>
    <dgm:cxn modelId="{6B836E37-07B8-4B25-833D-31670A74D80F}" type="presOf" srcId="{59C42C3B-8915-4DD9-9D0A-8C3FEC12DDAC}" destId="{10F8A7D4-F627-45E6-B53F-766F2D64FA95}" srcOrd="0" destOrd="0" presId="urn:microsoft.com/office/officeart/2005/8/layout/default"/>
    <dgm:cxn modelId="{087CC2BF-09F5-43EA-B4CE-409111831F32}" type="presOf" srcId="{FF99B6BA-306E-4A9D-A301-6E899255030E}" destId="{D775D7A8-5FBF-48E9-8F82-2778721416A8}" srcOrd="0" destOrd="0" presId="urn:microsoft.com/office/officeart/2005/8/layout/default"/>
    <dgm:cxn modelId="{54975A69-8E10-4D9D-9374-B74AF1364788}" srcId="{59C42C3B-8915-4DD9-9D0A-8C3FEC12DDAC}" destId="{F7BE2E79-AB7C-4FBC-B8EB-815B5F36E828}" srcOrd="2" destOrd="0" parTransId="{B9356246-729F-4B4A-ABE5-A9AF8616904B}" sibTransId="{6DD2DD6F-57CC-4388-8A63-76C742F78B8F}"/>
    <dgm:cxn modelId="{253BEC83-51AB-45D2-B887-84F29C0BFE6A}" srcId="{59C42C3B-8915-4DD9-9D0A-8C3FEC12DDAC}" destId="{51B11203-B60C-4371-BB1F-F05C044086F0}" srcOrd="3" destOrd="0" parTransId="{BAAF7D89-E629-48F0-9D7F-C483A43DA7E5}" sibTransId="{A869BBD1-0426-4158-927A-15340D09831D}"/>
    <dgm:cxn modelId="{7DC9861C-0EEF-4C5C-8D12-3AD80B742B4F}" srcId="{59C42C3B-8915-4DD9-9D0A-8C3FEC12DDAC}" destId="{63C0D04A-F82F-4F99-AEAD-7C461B15FD7E}" srcOrd="5" destOrd="0" parTransId="{3241CC3D-77AA-41E1-9EBD-8E7E796E681D}" sibTransId="{323D11BE-84E5-43F0-B607-3FD66DDC732C}"/>
    <dgm:cxn modelId="{777B4CB1-49F3-4D21-93DD-18E03B25CE58}" srcId="{59C42C3B-8915-4DD9-9D0A-8C3FEC12DDAC}" destId="{58348598-768A-4F17-AFF7-8892C20FACAA}" srcOrd="1" destOrd="0" parTransId="{038B2E9A-243D-43EB-AD41-84AE96F704E7}" sibTransId="{15F6B29C-C84D-4E67-8582-D632C69BD070}"/>
    <dgm:cxn modelId="{B3D1D64B-7354-4EDB-BEBD-533082E85293}" srcId="{59C42C3B-8915-4DD9-9D0A-8C3FEC12DDAC}" destId="{88FB7B84-1E6B-46E7-AA52-3A9EA609719D}" srcOrd="6" destOrd="0" parTransId="{60ABB49B-CA0F-4914-B46F-F6E8A986BA70}" sibTransId="{9D7B1F55-1E05-4A91-82D9-996909862BFD}"/>
    <dgm:cxn modelId="{CFF7C924-68B5-4147-B934-3D18426D93CC}" type="presOf" srcId="{F7BE2E79-AB7C-4FBC-B8EB-815B5F36E828}" destId="{2006C2B3-90C5-49E7-B70A-13AE26D15597}" srcOrd="0" destOrd="0" presId="urn:microsoft.com/office/officeart/2005/8/layout/default"/>
    <dgm:cxn modelId="{B057FB52-8875-4556-812D-9E982B3A6F36}" type="presParOf" srcId="{10F8A7D4-F627-45E6-B53F-766F2D64FA95}" destId="{D775D7A8-5FBF-48E9-8F82-2778721416A8}" srcOrd="0" destOrd="0" presId="urn:microsoft.com/office/officeart/2005/8/layout/default"/>
    <dgm:cxn modelId="{AE05C6FC-EED2-487F-A8B1-74FCEBD43B82}" type="presParOf" srcId="{10F8A7D4-F627-45E6-B53F-766F2D64FA95}" destId="{5AFD9FC7-1F04-4293-8454-6D7954D01175}" srcOrd="1" destOrd="0" presId="urn:microsoft.com/office/officeart/2005/8/layout/default"/>
    <dgm:cxn modelId="{A9F97E48-6C92-47C5-A9A7-C528617866FC}" type="presParOf" srcId="{10F8A7D4-F627-45E6-B53F-766F2D64FA95}" destId="{9561FA56-9AE1-4220-9DD6-19A923901157}" srcOrd="2" destOrd="0" presId="urn:microsoft.com/office/officeart/2005/8/layout/default"/>
    <dgm:cxn modelId="{F6B58CE2-E5E6-48EE-9ACF-D0A5F3A07340}" type="presParOf" srcId="{10F8A7D4-F627-45E6-B53F-766F2D64FA95}" destId="{FEEC3B62-B09F-4983-B4E8-7928F4657D01}" srcOrd="3" destOrd="0" presId="urn:microsoft.com/office/officeart/2005/8/layout/default"/>
    <dgm:cxn modelId="{7BA6A366-EC6D-4265-993F-3E93C546B951}" type="presParOf" srcId="{10F8A7D4-F627-45E6-B53F-766F2D64FA95}" destId="{2006C2B3-90C5-49E7-B70A-13AE26D15597}" srcOrd="4" destOrd="0" presId="urn:microsoft.com/office/officeart/2005/8/layout/default"/>
    <dgm:cxn modelId="{9783A868-185F-4B7A-9298-6A465B3DC102}" type="presParOf" srcId="{10F8A7D4-F627-45E6-B53F-766F2D64FA95}" destId="{FABD6D09-EA28-49BF-B3D4-AAF061B2B386}" srcOrd="5" destOrd="0" presId="urn:microsoft.com/office/officeart/2005/8/layout/default"/>
    <dgm:cxn modelId="{5C78349D-A762-4D70-86B5-AC6A0E9878AA}" type="presParOf" srcId="{10F8A7D4-F627-45E6-B53F-766F2D64FA95}" destId="{F41CD496-96C1-4FED-9D8B-36EDCFE638A5}" srcOrd="6" destOrd="0" presId="urn:microsoft.com/office/officeart/2005/8/layout/default"/>
    <dgm:cxn modelId="{5F6A19BB-91E5-4144-B0B1-95C6832E75A4}" type="presParOf" srcId="{10F8A7D4-F627-45E6-B53F-766F2D64FA95}" destId="{E172098E-17F8-41D1-A331-31FAACA91E15}" srcOrd="7" destOrd="0" presId="urn:microsoft.com/office/officeart/2005/8/layout/default"/>
    <dgm:cxn modelId="{4682F5F0-2A35-4028-8C39-3E84AE36D557}" type="presParOf" srcId="{10F8A7D4-F627-45E6-B53F-766F2D64FA95}" destId="{FB46426E-B182-476E-BBC5-8298571F27AC}" srcOrd="8" destOrd="0" presId="urn:microsoft.com/office/officeart/2005/8/layout/default"/>
    <dgm:cxn modelId="{304E0000-356B-49F8-AAC1-7F84A49A67B7}" type="presParOf" srcId="{10F8A7D4-F627-45E6-B53F-766F2D64FA95}" destId="{2B349169-F8DE-4024-8EE6-510C60E1A240}" srcOrd="9" destOrd="0" presId="urn:microsoft.com/office/officeart/2005/8/layout/default"/>
    <dgm:cxn modelId="{84DA4D2C-8DEE-42FE-83FA-7772045E4FCB}" type="presParOf" srcId="{10F8A7D4-F627-45E6-B53F-766F2D64FA95}" destId="{8A73ECCC-6B04-4CCE-94F7-B6F11839FECB}" srcOrd="10" destOrd="0" presId="urn:microsoft.com/office/officeart/2005/8/layout/default"/>
    <dgm:cxn modelId="{FD3D5C42-F6F9-4746-815F-F280BE3865CF}" type="presParOf" srcId="{10F8A7D4-F627-45E6-B53F-766F2D64FA95}" destId="{FE7305D8-2021-4318-AE9B-90AECB0B5F2A}" srcOrd="11" destOrd="0" presId="urn:microsoft.com/office/officeart/2005/8/layout/default"/>
    <dgm:cxn modelId="{BEBB9767-A7FB-44CC-987E-B6520FC807B8}" type="presParOf" srcId="{10F8A7D4-F627-45E6-B53F-766F2D64FA95}" destId="{80359918-8413-481F-BFFA-A04C20E4A46E}"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9D53D-3669-43F0-85AD-82CD6A644D03}">
      <dsp:nvSpPr>
        <dsp:cNvPr id="0" name=""/>
        <dsp:cNvSpPr/>
      </dsp:nvSpPr>
      <dsp:spPr>
        <a:xfrm>
          <a:off x="2572854" y="512"/>
          <a:ext cx="3859281" cy="1999747"/>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endParaRPr lang="es-CR" sz="1800" kern="1200" dirty="0">
            <a:latin typeface="ChollaSansRegular" pitchFamily="2" charset="0"/>
          </a:endParaRPr>
        </a:p>
        <a:p>
          <a:pPr marL="171450" lvl="1" indent="-171450" algn="just" defTabSz="800100">
            <a:lnSpc>
              <a:spcPct val="90000"/>
            </a:lnSpc>
            <a:spcBef>
              <a:spcPct val="0"/>
            </a:spcBef>
            <a:spcAft>
              <a:spcPct val="15000"/>
            </a:spcAft>
            <a:buChar char="••"/>
          </a:pPr>
          <a:r>
            <a:rPr lang="es-CR" sz="1800" kern="1200" dirty="0" smtClean="0">
              <a:latin typeface="ChollaSansRegular" pitchFamily="2" charset="0"/>
            </a:rPr>
            <a:t>Convenio Marco de Cooperación INEC-Conapdis para la incorporación de la perspectiva de discapacidad  en las operaciones estadísticas</a:t>
          </a:r>
          <a:endParaRPr lang="es-CR" sz="1800" kern="1200" dirty="0">
            <a:latin typeface="ChollaSansRegular" pitchFamily="2" charset="0"/>
          </a:endParaRPr>
        </a:p>
      </dsp:txBody>
      <dsp:txXfrm>
        <a:off x="2572854" y="250480"/>
        <a:ext cx="3109376" cy="1499811"/>
      </dsp:txXfrm>
    </dsp:sp>
    <dsp:sp modelId="{D290CB53-746C-4C07-AF73-7640AF644DE1}">
      <dsp:nvSpPr>
        <dsp:cNvPr id="0" name=""/>
        <dsp:cNvSpPr/>
      </dsp:nvSpPr>
      <dsp:spPr>
        <a:xfrm>
          <a:off x="0" y="512"/>
          <a:ext cx="2572854" cy="1999747"/>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123825" rIns="247650" bIns="123825" numCol="1" spcCol="1270" anchor="ctr" anchorCtr="0">
          <a:noAutofit/>
        </a:bodyPr>
        <a:lstStyle/>
        <a:p>
          <a:pPr lvl="0" algn="just" defTabSz="2889250">
            <a:lnSpc>
              <a:spcPct val="90000"/>
            </a:lnSpc>
            <a:spcBef>
              <a:spcPct val="0"/>
            </a:spcBef>
            <a:spcAft>
              <a:spcPct val="35000"/>
            </a:spcAft>
          </a:pPr>
          <a:r>
            <a:rPr lang="es-CR" sz="6500" kern="1200" dirty="0" smtClean="0">
              <a:latin typeface="ChollaSansRegular" pitchFamily="2" charset="0"/>
            </a:rPr>
            <a:t>2014</a:t>
          </a:r>
          <a:endParaRPr lang="es-CR" sz="6500" kern="1200" dirty="0">
            <a:latin typeface="ChollaSansRegular" pitchFamily="2" charset="0"/>
          </a:endParaRPr>
        </a:p>
      </dsp:txBody>
      <dsp:txXfrm>
        <a:off x="97620" y="98132"/>
        <a:ext cx="2377614" cy="1804507"/>
      </dsp:txXfrm>
    </dsp:sp>
    <dsp:sp modelId="{5375D4D4-E6F7-40EA-885C-C95116A71EE3}">
      <dsp:nvSpPr>
        <dsp:cNvPr id="0" name=""/>
        <dsp:cNvSpPr/>
      </dsp:nvSpPr>
      <dsp:spPr>
        <a:xfrm>
          <a:off x="2572854" y="2200234"/>
          <a:ext cx="3859281" cy="1999747"/>
        </a:xfrm>
        <a:prstGeom prst="rightArrow">
          <a:avLst>
            <a:gd name="adj1" fmla="val 75000"/>
            <a:gd name="adj2" fmla="val 50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endParaRPr lang="es-CR" sz="1800" kern="1200" dirty="0">
            <a:latin typeface="ChollaSansRegular" pitchFamily="2" charset="0"/>
          </a:endParaRPr>
        </a:p>
        <a:p>
          <a:pPr marL="171450" lvl="1" indent="-171450" algn="just" defTabSz="800100">
            <a:lnSpc>
              <a:spcPct val="90000"/>
            </a:lnSpc>
            <a:spcBef>
              <a:spcPct val="0"/>
            </a:spcBef>
            <a:spcAft>
              <a:spcPct val="15000"/>
            </a:spcAft>
            <a:buChar char="••"/>
          </a:pPr>
          <a:r>
            <a:rPr lang="es-CR" sz="1800" kern="1200" dirty="0" smtClean="0">
              <a:latin typeface="ChollaSansRegular" pitchFamily="2" charset="0"/>
            </a:rPr>
            <a:t>Carta de Entendimiento INEC-Conapdis para el desarrollo de la </a:t>
          </a:r>
          <a:r>
            <a:rPr lang="es-CR" sz="1800" kern="1200" dirty="0" err="1" smtClean="0">
              <a:latin typeface="ChollaSansRegular" pitchFamily="2" charset="0"/>
            </a:rPr>
            <a:t>Enadis</a:t>
          </a:r>
          <a:endParaRPr lang="es-CR" sz="1800" kern="1200" dirty="0">
            <a:latin typeface="ChollaSansRegular" pitchFamily="2" charset="0"/>
          </a:endParaRPr>
        </a:p>
      </dsp:txBody>
      <dsp:txXfrm>
        <a:off x="2572854" y="2450202"/>
        <a:ext cx="3109376" cy="1499811"/>
      </dsp:txXfrm>
    </dsp:sp>
    <dsp:sp modelId="{094D8A73-CF84-4476-AB6A-C53CF27FD870}">
      <dsp:nvSpPr>
        <dsp:cNvPr id="0" name=""/>
        <dsp:cNvSpPr/>
      </dsp:nvSpPr>
      <dsp:spPr>
        <a:xfrm>
          <a:off x="0" y="2200234"/>
          <a:ext cx="2572854" cy="1999747"/>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123825" rIns="247650" bIns="123825" numCol="1" spcCol="1270" anchor="ctr" anchorCtr="0">
          <a:noAutofit/>
        </a:bodyPr>
        <a:lstStyle/>
        <a:p>
          <a:pPr lvl="0" algn="just" defTabSz="2889250">
            <a:lnSpc>
              <a:spcPct val="90000"/>
            </a:lnSpc>
            <a:spcBef>
              <a:spcPct val="0"/>
            </a:spcBef>
            <a:spcAft>
              <a:spcPct val="35000"/>
            </a:spcAft>
          </a:pPr>
          <a:r>
            <a:rPr lang="es-CR" sz="6500" kern="1200" dirty="0" smtClean="0">
              <a:latin typeface="ChollaSansRegular" pitchFamily="2" charset="0"/>
            </a:rPr>
            <a:t>2017</a:t>
          </a:r>
          <a:endParaRPr lang="es-CR" sz="6500" kern="1200" dirty="0">
            <a:latin typeface="ChollaSansRegular" pitchFamily="2" charset="0"/>
          </a:endParaRPr>
        </a:p>
      </dsp:txBody>
      <dsp:txXfrm>
        <a:off x="97620" y="2297854"/>
        <a:ext cx="2377614" cy="18045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DA9EC-CD96-4037-BD8E-E9F5B6A0C3D7}">
      <dsp:nvSpPr>
        <dsp:cNvPr id="0" name=""/>
        <dsp:cNvSpPr/>
      </dsp:nvSpPr>
      <dsp:spPr>
        <a:xfrm>
          <a:off x="1056833" y="219512"/>
          <a:ext cx="1405673" cy="140567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Ajuste del </a:t>
          </a:r>
          <a:r>
            <a:rPr lang="es-ES" sz="1600" kern="1200" dirty="0" smtClean="0">
              <a:latin typeface="ChollaSlabRegular" pitchFamily="2" charset="0"/>
            </a:rPr>
            <a:t>modelo</a:t>
          </a:r>
          <a:endParaRPr lang="es-ES" sz="1600" kern="1200" dirty="0">
            <a:latin typeface="ChollaSlabRegular" pitchFamily="2" charset="0"/>
          </a:endParaRPr>
        </a:p>
      </dsp:txBody>
      <dsp:txXfrm>
        <a:off x="1262689" y="425368"/>
        <a:ext cx="993961" cy="993961"/>
      </dsp:txXfrm>
    </dsp:sp>
    <dsp:sp modelId="{133EBF6D-876F-457B-93C5-5BC5846253CE}">
      <dsp:nvSpPr>
        <dsp:cNvPr id="0" name=""/>
        <dsp:cNvSpPr/>
      </dsp:nvSpPr>
      <dsp:spPr>
        <a:xfrm rot="3600000">
          <a:off x="2095193" y="1590535"/>
          <a:ext cx="374410" cy="47441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2123274" y="1636781"/>
        <a:ext cx="262087" cy="284648"/>
      </dsp:txXfrm>
    </dsp:sp>
    <dsp:sp modelId="{FEDC0FDC-F649-4A5D-B302-4432BE66009D}">
      <dsp:nvSpPr>
        <dsp:cNvPr id="0" name=""/>
        <dsp:cNvSpPr/>
      </dsp:nvSpPr>
      <dsp:spPr>
        <a:xfrm>
          <a:off x="2112887" y="2048652"/>
          <a:ext cx="1405673" cy="140567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ChollaSlabRegular" pitchFamily="2" charset="0"/>
            </a:rPr>
            <a:t>Probar los supuestos</a:t>
          </a:r>
          <a:endParaRPr lang="es-ES" sz="1600" kern="1200" dirty="0">
            <a:latin typeface="ChollaSlabRegular" pitchFamily="2" charset="0"/>
          </a:endParaRPr>
        </a:p>
      </dsp:txBody>
      <dsp:txXfrm>
        <a:off x="2318743" y="2254508"/>
        <a:ext cx="993961" cy="993961"/>
      </dsp:txXfrm>
    </dsp:sp>
    <dsp:sp modelId="{03E98940-FC8E-4074-A13E-A5B404DC1A72}">
      <dsp:nvSpPr>
        <dsp:cNvPr id="0" name=""/>
        <dsp:cNvSpPr/>
      </dsp:nvSpPr>
      <dsp:spPr>
        <a:xfrm rot="10800000">
          <a:off x="1583061" y="2514281"/>
          <a:ext cx="374410" cy="47441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rot="10800000">
        <a:off x="1695384" y="2609164"/>
        <a:ext cx="262087" cy="284648"/>
      </dsp:txXfrm>
    </dsp:sp>
    <dsp:sp modelId="{2696D675-DAEA-4348-A5C6-4EB75063EEA9}">
      <dsp:nvSpPr>
        <dsp:cNvPr id="0" name=""/>
        <dsp:cNvSpPr/>
      </dsp:nvSpPr>
      <dsp:spPr>
        <a:xfrm>
          <a:off x="778" y="2048652"/>
          <a:ext cx="1405673" cy="1405673"/>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latin typeface="ChollaSlabRegular" pitchFamily="2" charset="0"/>
            </a:rPr>
            <a:t>Realizar la estrategia de ajuste</a:t>
          </a:r>
          <a:endParaRPr lang="es-ES" sz="1600" kern="1200" dirty="0">
            <a:latin typeface="ChollaSlabRegular" pitchFamily="2" charset="0"/>
          </a:endParaRPr>
        </a:p>
      </dsp:txBody>
      <dsp:txXfrm>
        <a:off x="206634" y="2254508"/>
        <a:ext cx="993961" cy="993961"/>
      </dsp:txXfrm>
    </dsp:sp>
    <dsp:sp modelId="{234DE68C-E360-4DC2-B503-0FB360FA01EC}">
      <dsp:nvSpPr>
        <dsp:cNvPr id="0" name=""/>
        <dsp:cNvSpPr/>
      </dsp:nvSpPr>
      <dsp:spPr>
        <a:xfrm rot="18000000">
          <a:off x="1039139" y="1608888"/>
          <a:ext cx="374410" cy="47441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1067220" y="1752408"/>
        <a:ext cx="262087" cy="284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2E68E-29B5-4D10-BCBC-26EA5982C249}">
      <dsp:nvSpPr>
        <dsp:cNvPr id="0" name=""/>
        <dsp:cNvSpPr/>
      </dsp:nvSpPr>
      <dsp:spPr>
        <a:xfrm>
          <a:off x="3660448" y="1406213"/>
          <a:ext cx="289010" cy="1236691"/>
        </a:xfrm>
        <a:custGeom>
          <a:avLst/>
          <a:gdLst/>
          <a:ahLst/>
          <a:cxnLst/>
          <a:rect l="0" t="0" r="0" b="0"/>
          <a:pathLst>
            <a:path>
              <a:moveTo>
                <a:pt x="0" y="0"/>
              </a:moveTo>
              <a:lnTo>
                <a:pt x="0" y="1236691"/>
              </a:lnTo>
              <a:lnTo>
                <a:pt x="289010" y="123669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293D31-DD1D-4BB0-B42E-F9C071C09C32}">
      <dsp:nvSpPr>
        <dsp:cNvPr id="0" name=""/>
        <dsp:cNvSpPr/>
      </dsp:nvSpPr>
      <dsp:spPr>
        <a:xfrm>
          <a:off x="3371437" y="1406213"/>
          <a:ext cx="289010" cy="1236691"/>
        </a:xfrm>
        <a:custGeom>
          <a:avLst/>
          <a:gdLst/>
          <a:ahLst/>
          <a:cxnLst/>
          <a:rect l="0" t="0" r="0" b="0"/>
          <a:pathLst>
            <a:path>
              <a:moveTo>
                <a:pt x="289010" y="0"/>
              </a:moveTo>
              <a:lnTo>
                <a:pt x="289010" y="1236691"/>
              </a:lnTo>
              <a:lnTo>
                <a:pt x="0" y="123669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B0D2FC-3080-4463-922B-CF082752E192}">
      <dsp:nvSpPr>
        <dsp:cNvPr id="0" name=""/>
        <dsp:cNvSpPr/>
      </dsp:nvSpPr>
      <dsp:spPr>
        <a:xfrm>
          <a:off x="3614728" y="1406213"/>
          <a:ext cx="91440" cy="2502835"/>
        </a:xfrm>
        <a:custGeom>
          <a:avLst/>
          <a:gdLst/>
          <a:ahLst/>
          <a:cxnLst/>
          <a:rect l="0" t="0" r="0" b="0"/>
          <a:pathLst>
            <a:path>
              <a:moveTo>
                <a:pt x="45720" y="0"/>
              </a:moveTo>
              <a:lnTo>
                <a:pt x="45720" y="25028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F97D6F-96FF-4EE7-A75C-451E20FE84A5}">
      <dsp:nvSpPr>
        <dsp:cNvPr id="0" name=""/>
        <dsp:cNvSpPr/>
      </dsp:nvSpPr>
      <dsp:spPr>
        <a:xfrm>
          <a:off x="2284205" y="29970"/>
          <a:ext cx="2752485" cy="137624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R" sz="1500" kern="1200" dirty="0" smtClean="0">
              <a:latin typeface="ChollaSlabRegular" pitchFamily="2" charset="0"/>
            </a:rPr>
            <a:t>Convención Internacional sobre los Derechos de las Personas con Discapacidad</a:t>
          </a:r>
          <a:endParaRPr lang="es-CR" sz="1500" kern="1200" dirty="0">
            <a:latin typeface="ChollaSlabRegular" pitchFamily="2" charset="0"/>
          </a:endParaRPr>
        </a:p>
      </dsp:txBody>
      <dsp:txXfrm>
        <a:off x="2284205" y="29970"/>
        <a:ext cx="2752485" cy="1376242"/>
      </dsp:txXfrm>
    </dsp:sp>
    <dsp:sp modelId="{B24D7276-C079-4084-A34D-CF8B6F2C027B}">
      <dsp:nvSpPr>
        <dsp:cNvPr id="0" name=""/>
        <dsp:cNvSpPr/>
      </dsp:nvSpPr>
      <dsp:spPr>
        <a:xfrm>
          <a:off x="2284205" y="3909048"/>
          <a:ext cx="2752485" cy="137624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R" sz="1500" kern="1200" dirty="0" smtClean="0">
              <a:latin typeface="ChollaSlabRegular" pitchFamily="2" charset="0"/>
            </a:rPr>
            <a:t>Artículo 31: Los Estados Partes recopilarán información adecuada, incluidos datos estadísticos y de investigación, que les permita formular y aplicar políticas</a:t>
          </a:r>
          <a:endParaRPr lang="es-CR" sz="1500" kern="1200" dirty="0">
            <a:latin typeface="ChollaSlabRegular" pitchFamily="2" charset="0"/>
          </a:endParaRPr>
        </a:p>
      </dsp:txBody>
      <dsp:txXfrm>
        <a:off x="2284205" y="3909048"/>
        <a:ext cx="2752485" cy="1376242"/>
      </dsp:txXfrm>
    </dsp:sp>
    <dsp:sp modelId="{75DD7E21-FC43-42D6-9B88-460131A4A723}">
      <dsp:nvSpPr>
        <dsp:cNvPr id="0" name=""/>
        <dsp:cNvSpPr/>
      </dsp:nvSpPr>
      <dsp:spPr>
        <a:xfrm>
          <a:off x="618951" y="1954784"/>
          <a:ext cx="2752485" cy="137624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R" sz="1500" kern="1200" dirty="0" smtClean="0">
              <a:latin typeface="ChollaSlabRegular" pitchFamily="2" charset="0"/>
            </a:rPr>
            <a:t>Ley N° 8661 sobre la Aprobación de la Convención sobre los Derechos de las Personas con Discapacidad</a:t>
          </a:r>
          <a:endParaRPr lang="es-CR" sz="1500" kern="1200" dirty="0">
            <a:latin typeface="ChollaSlabRegular" pitchFamily="2" charset="0"/>
          </a:endParaRPr>
        </a:p>
      </dsp:txBody>
      <dsp:txXfrm>
        <a:off x="618951" y="1954784"/>
        <a:ext cx="2752485" cy="1376242"/>
      </dsp:txXfrm>
    </dsp:sp>
    <dsp:sp modelId="{FAEEAC4E-525F-4CB1-96D0-6FDD0A3C3F25}">
      <dsp:nvSpPr>
        <dsp:cNvPr id="0" name=""/>
        <dsp:cNvSpPr/>
      </dsp:nvSpPr>
      <dsp:spPr>
        <a:xfrm>
          <a:off x="3949459" y="1954784"/>
          <a:ext cx="2752485" cy="137624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R" sz="1500" kern="1200" dirty="0" smtClean="0">
              <a:latin typeface="ChollaSlabRegular" pitchFamily="2" charset="0"/>
            </a:rPr>
            <a:t>Sistema Costarricense de Información sobre Discapacidad (SICID) </a:t>
          </a:r>
          <a:endParaRPr lang="es-CR" sz="1500" kern="1200" dirty="0">
            <a:latin typeface="ChollaSlabRegular" pitchFamily="2" charset="0"/>
          </a:endParaRPr>
        </a:p>
      </dsp:txBody>
      <dsp:txXfrm>
        <a:off x="3949459" y="1954784"/>
        <a:ext cx="2752485" cy="1376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EB0FF-0E3B-48E0-8746-76F0ABFF7A9D}">
      <dsp:nvSpPr>
        <dsp:cNvPr id="0" name=""/>
        <dsp:cNvSpPr/>
      </dsp:nvSpPr>
      <dsp:spPr>
        <a:xfrm>
          <a:off x="3337" y="914144"/>
          <a:ext cx="1034605" cy="155190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dirty="0" smtClean="0">
              <a:latin typeface="ChollaSlabRegular" pitchFamily="2" charset="0"/>
            </a:rPr>
            <a:t>I Censo Nacional de Población de 1864</a:t>
          </a:r>
          <a:endParaRPr lang="es-CR" sz="1200" kern="1200" dirty="0">
            <a:latin typeface="ChollaSlabRegular" pitchFamily="2" charset="0"/>
          </a:endParaRPr>
        </a:p>
      </dsp:txBody>
      <dsp:txXfrm>
        <a:off x="33640" y="944447"/>
        <a:ext cx="973999" cy="1491301"/>
      </dsp:txXfrm>
    </dsp:sp>
    <dsp:sp modelId="{8F78703A-8F4B-4693-B8BA-8886CE8428C8}">
      <dsp:nvSpPr>
        <dsp:cNvPr id="0" name=""/>
        <dsp:cNvSpPr/>
      </dsp:nvSpPr>
      <dsp:spPr>
        <a:xfrm>
          <a:off x="1141402" y="1561807"/>
          <a:ext cx="219336" cy="256582"/>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R" sz="1000" kern="1200"/>
        </a:p>
      </dsp:txBody>
      <dsp:txXfrm>
        <a:off x="1141402" y="1613123"/>
        <a:ext cx="153535" cy="153950"/>
      </dsp:txXfrm>
    </dsp:sp>
    <dsp:sp modelId="{C5F407C8-D5FD-48C8-811D-BC9E2834D61E}">
      <dsp:nvSpPr>
        <dsp:cNvPr id="0" name=""/>
        <dsp:cNvSpPr/>
      </dsp:nvSpPr>
      <dsp:spPr>
        <a:xfrm>
          <a:off x="1451784" y="914144"/>
          <a:ext cx="1034605" cy="155190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dirty="0" smtClean="0">
              <a:latin typeface="ChollaSlabRegular" pitchFamily="2" charset="0"/>
            </a:rPr>
            <a:t>IV Censo Nacional de Población de 1927</a:t>
          </a:r>
          <a:endParaRPr lang="es-CR" sz="1200" kern="1200" dirty="0">
            <a:latin typeface="ChollaSlabRegular" pitchFamily="2" charset="0"/>
          </a:endParaRPr>
        </a:p>
      </dsp:txBody>
      <dsp:txXfrm>
        <a:off x="1482087" y="944447"/>
        <a:ext cx="973999" cy="1491301"/>
      </dsp:txXfrm>
    </dsp:sp>
    <dsp:sp modelId="{D12201DD-6E11-4639-AA5E-9A67EE64AC18}">
      <dsp:nvSpPr>
        <dsp:cNvPr id="0" name=""/>
        <dsp:cNvSpPr/>
      </dsp:nvSpPr>
      <dsp:spPr>
        <a:xfrm>
          <a:off x="2589849" y="1561807"/>
          <a:ext cx="219336" cy="256582"/>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CR" sz="1000" kern="1200"/>
        </a:p>
      </dsp:txBody>
      <dsp:txXfrm>
        <a:off x="2589849" y="1613123"/>
        <a:ext cx="153535" cy="153950"/>
      </dsp:txXfrm>
    </dsp:sp>
    <dsp:sp modelId="{AEAD9DD2-3578-469C-B647-E7BF4CFF7961}">
      <dsp:nvSpPr>
        <dsp:cNvPr id="0" name=""/>
        <dsp:cNvSpPr/>
      </dsp:nvSpPr>
      <dsp:spPr>
        <a:xfrm>
          <a:off x="2900231" y="914144"/>
          <a:ext cx="1034605" cy="155190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dirty="0" smtClean="0">
              <a:latin typeface="ChollaSlabRegular" pitchFamily="2" charset="0"/>
            </a:rPr>
            <a:t>IX Censo Nacional de Población y V Censo Nacional de Vivienda del 2000</a:t>
          </a:r>
          <a:endParaRPr lang="es-CR" sz="1200" kern="1200" dirty="0">
            <a:latin typeface="ChollaSlabRegular" pitchFamily="2" charset="0"/>
          </a:endParaRPr>
        </a:p>
      </dsp:txBody>
      <dsp:txXfrm>
        <a:off x="2930534" y="944447"/>
        <a:ext cx="973999" cy="1491301"/>
      </dsp:txXfrm>
    </dsp:sp>
    <dsp:sp modelId="{F2CA40B0-713F-4D23-8E3D-E125F7618A1B}">
      <dsp:nvSpPr>
        <dsp:cNvPr id="0" name=""/>
        <dsp:cNvSpPr/>
      </dsp:nvSpPr>
      <dsp:spPr>
        <a:xfrm>
          <a:off x="4038297" y="1561807"/>
          <a:ext cx="219336" cy="256582"/>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R" sz="900" kern="1200">
            <a:latin typeface="ChollaWideOldStyle" pitchFamily="2" charset="0"/>
          </a:endParaRPr>
        </a:p>
      </dsp:txBody>
      <dsp:txXfrm>
        <a:off x="4038297" y="1613123"/>
        <a:ext cx="153535" cy="153950"/>
      </dsp:txXfrm>
    </dsp:sp>
    <dsp:sp modelId="{9E74E809-19F3-4BF1-BDE6-A0B76E15E725}">
      <dsp:nvSpPr>
        <dsp:cNvPr id="0" name=""/>
        <dsp:cNvSpPr/>
      </dsp:nvSpPr>
      <dsp:spPr>
        <a:xfrm>
          <a:off x="4348678" y="914144"/>
          <a:ext cx="1034605" cy="155190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dirty="0" smtClean="0">
              <a:latin typeface="ChollaSlabRegular" pitchFamily="2" charset="0"/>
            </a:rPr>
            <a:t>X Censo Nacional de Población y VI Censo Nacional de Vivienda del 2011</a:t>
          </a:r>
          <a:endParaRPr lang="es-CR" sz="1200" kern="1200" dirty="0">
            <a:latin typeface="ChollaSlabRegular" pitchFamily="2" charset="0"/>
          </a:endParaRPr>
        </a:p>
      </dsp:txBody>
      <dsp:txXfrm>
        <a:off x="4378981" y="944447"/>
        <a:ext cx="973999" cy="1491301"/>
      </dsp:txXfrm>
    </dsp:sp>
    <dsp:sp modelId="{EEB86101-061F-4DA2-8374-728E846AD2CC}">
      <dsp:nvSpPr>
        <dsp:cNvPr id="0" name=""/>
        <dsp:cNvSpPr/>
      </dsp:nvSpPr>
      <dsp:spPr>
        <a:xfrm>
          <a:off x="5486744" y="1561807"/>
          <a:ext cx="219336" cy="256582"/>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CR" sz="900" kern="1200">
            <a:latin typeface="ChollaWideOldStyle" pitchFamily="2" charset="0"/>
          </a:endParaRPr>
        </a:p>
      </dsp:txBody>
      <dsp:txXfrm>
        <a:off x="5486744" y="1613123"/>
        <a:ext cx="153535" cy="153950"/>
      </dsp:txXfrm>
    </dsp:sp>
    <dsp:sp modelId="{B55D99A2-DFBB-4B01-B200-9DB58D5D1B16}">
      <dsp:nvSpPr>
        <dsp:cNvPr id="0" name=""/>
        <dsp:cNvSpPr/>
      </dsp:nvSpPr>
      <dsp:spPr>
        <a:xfrm>
          <a:off x="5797125" y="914144"/>
          <a:ext cx="1034605" cy="155190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dirty="0" smtClean="0">
              <a:latin typeface="ChollaSlabRegular" pitchFamily="2" charset="0"/>
            </a:rPr>
            <a:t>Set de preguntas del Grupo Washington en encuestas (</a:t>
          </a:r>
          <a:r>
            <a:rPr lang="es-CR" sz="1200" kern="1200" dirty="0" err="1" smtClean="0">
              <a:latin typeface="ChollaSlabRegular" pitchFamily="2" charset="0"/>
            </a:rPr>
            <a:t>Enaho</a:t>
          </a:r>
          <a:r>
            <a:rPr lang="es-CR" sz="1200" kern="1200" dirty="0" smtClean="0">
              <a:latin typeface="ChollaSlabRegular" pitchFamily="2" charset="0"/>
            </a:rPr>
            <a:t>, ENUT, entre otras)</a:t>
          </a:r>
          <a:endParaRPr lang="es-CR" sz="1200" kern="1200" dirty="0">
            <a:latin typeface="ChollaSlabRegular" pitchFamily="2" charset="0"/>
          </a:endParaRPr>
        </a:p>
      </dsp:txBody>
      <dsp:txXfrm>
        <a:off x="5827428" y="944447"/>
        <a:ext cx="973999" cy="1491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2DB94-9C33-4D5F-89AA-C3C90C93CAB0}">
      <dsp:nvSpPr>
        <dsp:cNvPr id="0" name=""/>
        <dsp:cNvSpPr/>
      </dsp:nvSpPr>
      <dsp:spPr>
        <a:xfrm rot="5400000">
          <a:off x="-395864" y="395902"/>
          <a:ext cx="2639094" cy="18473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R" sz="1900" b="1" i="1" kern="1200" dirty="0" smtClean="0">
              <a:latin typeface="ChollaSansRegular" pitchFamily="2" charset="0"/>
            </a:rPr>
            <a:t>Instructivo para el personal entrevistador</a:t>
          </a:r>
          <a:endParaRPr lang="es-CR" sz="1900" kern="1200" dirty="0">
            <a:latin typeface="ChollaSansRegular" pitchFamily="2" charset="0"/>
          </a:endParaRPr>
        </a:p>
      </dsp:txBody>
      <dsp:txXfrm rot="-5400000">
        <a:off x="1" y="923721"/>
        <a:ext cx="1847365" cy="791729"/>
      </dsp:txXfrm>
    </dsp:sp>
    <dsp:sp modelId="{7C8D8606-053D-4368-BBCF-0494B308CA44}">
      <dsp:nvSpPr>
        <dsp:cNvPr id="0" name=""/>
        <dsp:cNvSpPr/>
      </dsp:nvSpPr>
      <dsp:spPr>
        <a:xfrm rot="5400000">
          <a:off x="3581147" y="-1733743"/>
          <a:ext cx="1715411" cy="51829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just" defTabSz="1022350">
            <a:lnSpc>
              <a:spcPct val="90000"/>
            </a:lnSpc>
            <a:spcBef>
              <a:spcPct val="0"/>
            </a:spcBef>
            <a:spcAft>
              <a:spcPct val="15000"/>
            </a:spcAft>
            <a:buChar char="••"/>
          </a:pPr>
          <a:r>
            <a:rPr lang="es-CR" sz="2300" kern="1200" dirty="0" smtClean="0">
              <a:latin typeface="ChollaSansRegular" pitchFamily="2" charset="0"/>
            </a:rPr>
            <a:t>Principal insumo en el curso de preparación y selección del personal de trabajo de campo, además es una guía para consulta durante la fase de recolección de datos</a:t>
          </a:r>
          <a:endParaRPr lang="es-CR" sz="2300" kern="1200" dirty="0">
            <a:latin typeface="ChollaSansRegular" pitchFamily="2" charset="0"/>
          </a:endParaRPr>
        </a:p>
      </dsp:txBody>
      <dsp:txXfrm rot="-5400000">
        <a:off x="1847366" y="83777"/>
        <a:ext cx="5099235" cy="1547933"/>
      </dsp:txXfrm>
    </dsp:sp>
    <dsp:sp modelId="{825C1B00-D722-42DF-AEF4-67BEFCC76A9C}">
      <dsp:nvSpPr>
        <dsp:cNvPr id="0" name=""/>
        <dsp:cNvSpPr/>
      </dsp:nvSpPr>
      <dsp:spPr>
        <a:xfrm rot="5400000">
          <a:off x="-395864" y="2751985"/>
          <a:ext cx="2639094" cy="184736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R" sz="1900" b="1" i="1" kern="1200" dirty="0" smtClean="0">
              <a:latin typeface="ChollaSansRegular" pitchFamily="2" charset="0"/>
            </a:rPr>
            <a:t>Instructivo para el personal supervisor</a:t>
          </a:r>
          <a:endParaRPr lang="es-CR" sz="1900" kern="1200" dirty="0">
            <a:latin typeface="ChollaSansRegular" pitchFamily="2" charset="0"/>
          </a:endParaRPr>
        </a:p>
      </dsp:txBody>
      <dsp:txXfrm rot="-5400000">
        <a:off x="1" y="3279804"/>
        <a:ext cx="1847365" cy="791729"/>
      </dsp:txXfrm>
    </dsp:sp>
    <dsp:sp modelId="{5539AB77-9451-4FD7-BCE5-F558A1338DC2}">
      <dsp:nvSpPr>
        <dsp:cNvPr id="0" name=""/>
        <dsp:cNvSpPr/>
      </dsp:nvSpPr>
      <dsp:spPr>
        <a:xfrm rot="5400000">
          <a:off x="3581147" y="622340"/>
          <a:ext cx="1715411" cy="51829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just" defTabSz="1022350">
            <a:lnSpc>
              <a:spcPct val="90000"/>
            </a:lnSpc>
            <a:spcBef>
              <a:spcPct val="0"/>
            </a:spcBef>
            <a:spcAft>
              <a:spcPct val="15000"/>
            </a:spcAft>
            <a:buChar char="••"/>
          </a:pPr>
          <a:r>
            <a:rPr lang="es-CR" sz="2300" kern="1200" dirty="0" smtClean="0">
              <a:latin typeface="ChollaSansRegular" pitchFamily="2" charset="0"/>
            </a:rPr>
            <a:t>Guía especializada para el personal supervisor en temas como manejo del ambiente de trabajo, asuntos administrativos, entre otros</a:t>
          </a:r>
          <a:endParaRPr lang="es-CR" sz="2300" kern="1200" dirty="0">
            <a:latin typeface="ChollaSansRegular" pitchFamily="2" charset="0"/>
          </a:endParaRPr>
        </a:p>
      </dsp:txBody>
      <dsp:txXfrm rot="-5400000">
        <a:off x="1847366" y="2439861"/>
        <a:ext cx="5099235" cy="1547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839A9-9737-473D-BC59-DC3EA0D2C551}">
      <dsp:nvSpPr>
        <dsp:cNvPr id="0" name=""/>
        <dsp:cNvSpPr/>
      </dsp:nvSpPr>
      <dsp:spPr>
        <a:xfrm>
          <a:off x="735801" y="1432"/>
          <a:ext cx="2374366" cy="142461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R" sz="2100" b="1" i="0" kern="1200" dirty="0" smtClean="0">
              <a:latin typeface="ChollaSansRegular" pitchFamily="2" charset="0"/>
            </a:rPr>
            <a:t>Sistema Integrado de Captura de Datos (</a:t>
          </a:r>
          <a:r>
            <a:rPr lang="es-CR" sz="2100" b="1" i="0" kern="1200" dirty="0" err="1" smtClean="0">
              <a:latin typeface="ChollaSansRegular" pitchFamily="2" charset="0"/>
            </a:rPr>
            <a:t>Sicad</a:t>
          </a:r>
          <a:r>
            <a:rPr lang="es-CR" sz="2100" b="1" i="0" kern="1200" dirty="0" smtClean="0">
              <a:latin typeface="ChollaSansRegular" pitchFamily="2" charset="0"/>
            </a:rPr>
            <a:t>)</a:t>
          </a:r>
          <a:endParaRPr lang="es-CR" sz="2100" i="0" kern="1200" dirty="0">
            <a:latin typeface="ChollaSansRegular" pitchFamily="2" charset="0"/>
          </a:endParaRPr>
        </a:p>
      </dsp:txBody>
      <dsp:txXfrm>
        <a:off x="735801" y="1432"/>
        <a:ext cx="2374366" cy="1424619"/>
      </dsp:txXfrm>
    </dsp:sp>
    <dsp:sp modelId="{18F43349-9CD7-457E-996F-7084D3887212}">
      <dsp:nvSpPr>
        <dsp:cNvPr id="0" name=""/>
        <dsp:cNvSpPr/>
      </dsp:nvSpPr>
      <dsp:spPr>
        <a:xfrm>
          <a:off x="3347604" y="1432"/>
          <a:ext cx="2374366" cy="142461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R" sz="2100" b="1" i="0" kern="1200" dirty="0" smtClean="0">
              <a:latin typeface="ChollaSansRegular" pitchFamily="2" charset="0"/>
            </a:rPr>
            <a:t>Sistema Administrador de Encuestas para Personas Supervisoras (SAES) </a:t>
          </a:r>
          <a:endParaRPr lang="es-CR" sz="2100" i="0" kern="1200" dirty="0">
            <a:latin typeface="ChollaSansRegular" pitchFamily="2" charset="0"/>
          </a:endParaRPr>
        </a:p>
      </dsp:txBody>
      <dsp:txXfrm>
        <a:off x="3347604" y="1432"/>
        <a:ext cx="2374366" cy="1424619"/>
      </dsp:txXfrm>
    </dsp:sp>
    <dsp:sp modelId="{F79B97ED-3CD9-4030-A242-C18EBB957C6B}">
      <dsp:nvSpPr>
        <dsp:cNvPr id="0" name=""/>
        <dsp:cNvSpPr/>
      </dsp:nvSpPr>
      <dsp:spPr>
        <a:xfrm>
          <a:off x="2041702" y="1663489"/>
          <a:ext cx="2374366" cy="142461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R" sz="2100" b="1" i="0" kern="1200" dirty="0" smtClean="0">
              <a:latin typeface="ChollaSansRegular" pitchFamily="2" charset="0"/>
            </a:rPr>
            <a:t>Sistema de Procesamiento</a:t>
          </a:r>
          <a:endParaRPr lang="es-CR" sz="2100" i="0" kern="1200" dirty="0">
            <a:latin typeface="ChollaSansRegular" pitchFamily="2" charset="0"/>
          </a:endParaRPr>
        </a:p>
      </dsp:txBody>
      <dsp:txXfrm>
        <a:off x="2041702" y="1663489"/>
        <a:ext cx="2374366" cy="14246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6EF3C-AA7F-40F3-9F6E-E675638B5A7B}">
      <dsp:nvSpPr>
        <dsp:cNvPr id="0" name=""/>
        <dsp:cNvSpPr/>
      </dsp:nvSpPr>
      <dsp:spPr>
        <a:xfrm rot="5391340">
          <a:off x="-273364" y="1023763"/>
          <a:ext cx="1235057" cy="15196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17599C-DE1E-4291-A44B-5FE3DC258CFC}">
      <dsp:nvSpPr>
        <dsp:cNvPr id="0" name=""/>
        <dsp:cNvSpPr/>
      </dsp:nvSpPr>
      <dsp:spPr>
        <a:xfrm>
          <a:off x="0" y="227562"/>
          <a:ext cx="1688476" cy="101308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b="0" kern="1200">
              <a:latin typeface="ChollaWide" pitchFamily="2" charset="0"/>
              <a:cs typeface="Arial" panose="020B0604020202020204" pitchFamily="34" charset="0"/>
            </a:rPr>
            <a:t>Entrevista realizada</a:t>
          </a:r>
        </a:p>
        <a:p>
          <a:pPr lvl="0" algn="ctr" defTabSz="533400">
            <a:lnSpc>
              <a:spcPct val="90000"/>
            </a:lnSpc>
            <a:spcBef>
              <a:spcPct val="0"/>
            </a:spcBef>
            <a:spcAft>
              <a:spcPct val="35000"/>
            </a:spcAft>
          </a:pPr>
          <a:r>
            <a:rPr lang="es-CR" sz="1200" b="0" kern="1200">
              <a:latin typeface="ChollaWide" pitchFamily="2" charset="0"/>
              <a:cs typeface="Arial" panose="020B0604020202020204" pitchFamily="34" charset="0"/>
            </a:rPr>
            <a:t>SICAD</a:t>
          </a:r>
        </a:p>
      </dsp:txBody>
      <dsp:txXfrm>
        <a:off x="29672" y="257234"/>
        <a:ext cx="1629132" cy="953741"/>
      </dsp:txXfrm>
    </dsp:sp>
    <dsp:sp modelId="{D54BD6F9-78E9-4A94-B82F-EA420F9090AE}">
      <dsp:nvSpPr>
        <dsp:cNvPr id="0" name=""/>
        <dsp:cNvSpPr/>
      </dsp:nvSpPr>
      <dsp:spPr>
        <a:xfrm rot="5400000">
          <a:off x="-282546" y="2279381"/>
          <a:ext cx="1256530" cy="15196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0CE28A-2BF0-4289-89BF-84DD73CD38E2}">
      <dsp:nvSpPr>
        <dsp:cNvPr id="0" name=""/>
        <dsp:cNvSpPr/>
      </dsp:nvSpPr>
      <dsp:spPr>
        <a:xfrm>
          <a:off x="3111" y="1472442"/>
          <a:ext cx="1688476" cy="101308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a:latin typeface="ChollaWide" pitchFamily="2" charset="0"/>
              <a:cs typeface="Arial" panose="020B0604020202020204" pitchFamily="34" charset="0"/>
            </a:rPr>
            <a:t>Respaldo a computadora de supervisor(a)</a:t>
          </a:r>
        </a:p>
      </dsp:txBody>
      <dsp:txXfrm>
        <a:off x="32783" y="1502114"/>
        <a:ext cx="1629132" cy="953741"/>
      </dsp:txXfrm>
    </dsp:sp>
    <dsp:sp modelId="{26681476-2A44-463A-9979-4E1F08010578}">
      <dsp:nvSpPr>
        <dsp:cNvPr id="0" name=""/>
        <dsp:cNvSpPr/>
      </dsp:nvSpPr>
      <dsp:spPr>
        <a:xfrm>
          <a:off x="350632" y="2912559"/>
          <a:ext cx="2235847" cy="15196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19AAE2-DBDA-420C-8BEA-FDFE71C14627}">
      <dsp:nvSpPr>
        <dsp:cNvPr id="0" name=""/>
        <dsp:cNvSpPr/>
      </dsp:nvSpPr>
      <dsp:spPr>
        <a:xfrm>
          <a:off x="3111" y="2738799"/>
          <a:ext cx="1688476" cy="101308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a:latin typeface="ChollaWide" pitchFamily="2" charset="0"/>
              <a:cs typeface="Arial" panose="020B0604020202020204" pitchFamily="34" charset="0"/>
            </a:rPr>
            <a:t>Revisión de entrevista</a:t>
          </a:r>
        </a:p>
        <a:p>
          <a:pPr lvl="0" algn="ctr" defTabSz="533400">
            <a:lnSpc>
              <a:spcPct val="90000"/>
            </a:lnSpc>
            <a:spcBef>
              <a:spcPct val="0"/>
            </a:spcBef>
            <a:spcAft>
              <a:spcPct val="35000"/>
            </a:spcAft>
          </a:pPr>
          <a:r>
            <a:rPr lang="es-CR" sz="1200" kern="1200">
              <a:latin typeface="ChollaWide" pitchFamily="2" charset="0"/>
              <a:cs typeface="Arial" panose="020B0604020202020204" pitchFamily="34" charset="0"/>
            </a:rPr>
            <a:t>SAES</a:t>
          </a:r>
        </a:p>
      </dsp:txBody>
      <dsp:txXfrm>
        <a:off x="32783" y="2768471"/>
        <a:ext cx="1629132" cy="953741"/>
      </dsp:txXfrm>
    </dsp:sp>
    <dsp:sp modelId="{AEDE8FD4-5E4B-4A34-8902-00273CF7941E}">
      <dsp:nvSpPr>
        <dsp:cNvPr id="0" name=""/>
        <dsp:cNvSpPr/>
      </dsp:nvSpPr>
      <dsp:spPr>
        <a:xfrm rot="16200000">
          <a:off x="1963127" y="2279381"/>
          <a:ext cx="1256530" cy="15196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C51841-22E3-40B8-960B-17BBDB361E9D}">
      <dsp:nvSpPr>
        <dsp:cNvPr id="0" name=""/>
        <dsp:cNvSpPr/>
      </dsp:nvSpPr>
      <dsp:spPr>
        <a:xfrm>
          <a:off x="2248784" y="2738799"/>
          <a:ext cx="1688476" cy="101308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a:latin typeface="ChollaWide" pitchFamily="2" charset="0"/>
              <a:cs typeface="Arial" panose="020B0604020202020204" pitchFamily="34" charset="0"/>
            </a:rPr>
            <a:t>Transferencia a servidores INEC</a:t>
          </a:r>
        </a:p>
      </dsp:txBody>
      <dsp:txXfrm>
        <a:off x="2278456" y="2768471"/>
        <a:ext cx="1629132" cy="953741"/>
      </dsp:txXfrm>
    </dsp:sp>
    <dsp:sp modelId="{FF5A34FB-E216-4A6E-B0D5-B49738E00E09}">
      <dsp:nvSpPr>
        <dsp:cNvPr id="0" name=""/>
        <dsp:cNvSpPr/>
      </dsp:nvSpPr>
      <dsp:spPr>
        <a:xfrm rot="16200000">
          <a:off x="1963127" y="1013024"/>
          <a:ext cx="1256530" cy="15196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417AEA-2FF4-44DC-A8C1-69430C564FFD}">
      <dsp:nvSpPr>
        <dsp:cNvPr id="0" name=""/>
        <dsp:cNvSpPr/>
      </dsp:nvSpPr>
      <dsp:spPr>
        <a:xfrm>
          <a:off x="2248784" y="1472442"/>
          <a:ext cx="1688476" cy="101308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a:latin typeface="ChollaWide" pitchFamily="2" charset="0"/>
              <a:cs typeface="Arial" panose="020B0604020202020204" pitchFamily="34" charset="0"/>
            </a:rPr>
            <a:t>Monitoreo en calidad</a:t>
          </a:r>
        </a:p>
      </dsp:txBody>
      <dsp:txXfrm>
        <a:off x="2278456" y="1502114"/>
        <a:ext cx="1629132" cy="953741"/>
      </dsp:txXfrm>
    </dsp:sp>
    <dsp:sp modelId="{7334432C-B239-4C70-8EF3-A5D2CA213954}">
      <dsp:nvSpPr>
        <dsp:cNvPr id="0" name=""/>
        <dsp:cNvSpPr/>
      </dsp:nvSpPr>
      <dsp:spPr>
        <a:xfrm>
          <a:off x="2596305" y="379845"/>
          <a:ext cx="2235847" cy="15196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7C088D-A58D-4511-BCA6-D9241254D771}">
      <dsp:nvSpPr>
        <dsp:cNvPr id="0" name=""/>
        <dsp:cNvSpPr/>
      </dsp:nvSpPr>
      <dsp:spPr>
        <a:xfrm>
          <a:off x="2248784" y="206085"/>
          <a:ext cx="1688476" cy="101308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a:latin typeface="ChollaWide" pitchFamily="2" charset="0"/>
              <a:cs typeface="Arial" panose="020B0604020202020204" pitchFamily="34" charset="0"/>
            </a:rPr>
            <a:t>Entrevista</a:t>
          </a:r>
          <a:r>
            <a:rPr lang="es-CR" sz="1200" kern="1200" baseline="0">
              <a:latin typeface="ChollaWide" pitchFamily="2" charset="0"/>
              <a:cs typeface="Arial" panose="020B0604020202020204" pitchFamily="34" charset="0"/>
            </a:rPr>
            <a:t> en sistema de procesamiento</a:t>
          </a:r>
          <a:endParaRPr lang="es-CR" sz="1200" kern="1200">
            <a:latin typeface="ChollaWide" pitchFamily="2" charset="0"/>
            <a:cs typeface="Arial" panose="020B0604020202020204" pitchFamily="34" charset="0"/>
          </a:endParaRPr>
        </a:p>
      </dsp:txBody>
      <dsp:txXfrm>
        <a:off x="2278456" y="235757"/>
        <a:ext cx="1629132" cy="953741"/>
      </dsp:txXfrm>
    </dsp:sp>
    <dsp:sp modelId="{17CFF274-74B6-4E7E-BEF6-B532C8A3913F}">
      <dsp:nvSpPr>
        <dsp:cNvPr id="0" name=""/>
        <dsp:cNvSpPr/>
      </dsp:nvSpPr>
      <dsp:spPr>
        <a:xfrm rot="5400000">
          <a:off x="4208800" y="1013024"/>
          <a:ext cx="1256530" cy="15196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3D23D2-F327-4D72-BCB5-A551B7E59595}">
      <dsp:nvSpPr>
        <dsp:cNvPr id="0" name=""/>
        <dsp:cNvSpPr/>
      </dsp:nvSpPr>
      <dsp:spPr>
        <a:xfrm>
          <a:off x="4494457" y="206085"/>
          <a:ext cx="1688476" cy="101308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a:latin typeface="ChollaWide" pitchFamily="2" charset="0"/>
              <a:cs typeface="Arial" panose="020B0604020202020204" pitchFamily="34" charset="0"/>
            </a:rPr>
            <a:t>Módulo codificación</a:t>
          </a:r>
        </a:p>
      </dsp:txBody>
      <dsp:txXfrm>
        <a:off x="4524129" y="235757"/>
        <a:ext cx="1629132" cy="953741"/>
      </dsp:txXfrm>
    </dsp:sp>
    <dsp:sp modelId="{F23DABAB-E198-499F-96C1-EC9BF70CF8C1}">
      <dsp:nvSpPr>
        <dsp:cNvPr id="0" name=""/>
        <dsp:cNvSpPr/>
      </dsp:nvSpPr>
      <dsp:spPr>
        <a:xfrm rot="5400000">
          <a:off x="4208800" y="2279381"/>
          <a:ext cx="1256530" cy="151962"/>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CCE8C9-5C04-46D4-B54B-C076EE7B012A}">
      <dsp:nvSpPr>
        <dsp:cNvPr id="0" name=""/>
        <dsp:cNvSpPr/>
      </dsp:nvSpPr>
      <dsp:spPr>
        <a:xfrm>
          <a:off x="4494457" y="1472442"/>
          <a:ext cx="1688476" cy="101308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a:latin typeface="ChollaWide" pitchFamily="2" charset="0"/>
              <a:cs typeface="Arial" panose="020B0604020202020204" pitchFamily="34" charset="0"/>
            </a:rPr>
            <a:t>Módulo validación</a:t>
          </a:r>
        </a:p>
      </dsp:txBody>
      <dsp:txXfrm>
        <a:off x="4524129" y="1502114"/>
        <a:ext cx="1629132" cy="953741"/>
      </dsp:txXfrm>
    </dsp:sp>
    <dsp:sp modelId="{7221F021-FB6B-4101-8BFF-F71E210EFE77}">
      <dsp:nvSpPr>
        <dsp:cNvPr id="0" name=""/>
        <dsp:cNvSpPr/>
      </dsp:nvSpPr>
      <dsp:spPr>
        <a:xfrm>
          <a:off x="4494457" y="2738799"/>
          <a:ext cx="1688476" cy="101308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dirty="0">
              <a:latin typeface="ChollaWide" pitchFamily="2" charset="0"/>
              <a:cs typeface="Arial" panose="020B0604020202020204" pitchFamily="34" charset="0"/>
            </a:rPr>
            <a:t>Transferencia a la base de datos</a:t>
          </a:r>
        </a:p>
      </dsp:txBody>
      <dsp:txXfrm>
        <a:off x="4524129" y="2768471"/>
        <a:ext cx="1629132" cy="9537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9A97C-4522-4648-9871-89AA6B53E452}">
      <dsp:nvSpPr>
        <dsp:cNvPr id="0" name=""/>
        <dsp:cNvSpPr/>
      </dsp:nvSpPr>
      <dsp:spPr>
        <a:xfrm>
          <a:off x="756980" y="1185"/>
          <a:ext cx="2500695" cy="1500417"/>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R" sz="2500" kern="1200" dirty="0" smtClean="0">
              <a:latin typeface="ChollaSansRegular" pitchFamily="2" charset="0"/>
            </a:rPr>
            <a:t>Publicación de resultados generales de la </a:t>
          </a:r>
          <a:r>
            <a:rPr lang="es-CR" sz="2500" kern="1200" dirty="0" err="1" smtClean="0">
              <a:latin typeface="ChollaSansRegular" pitchFamily="2" charset="0"/>
            </a:rPr>
            <a:t>Enadis</a:t>
          </a:r>
          <a:endParaRPr lang="es-CR" sz="2500" kern="1200" dirty="0">
            <a:latin typeface="ChollaSansRegular" pitchFamily="2" charset="0"/>
          </a:endParaRPr>
        </a:p>
      </dsp:txBody>
      <dsp:txXfrm>
        <a:off x="756980" y="1185"/>
        <a:ext cx="2500695" cy="1500417"/>
      </dsp:txXfrm>
    </dsp:sp>
    <dsp:sp modelId="{54F02B36-46F8-4623-A086-CA197161786F}">
      <dsp:nvSpPr>
        <dsp:cNvPr id="0" name=""/>
        <dsp:cNvSpPr/>
      </dsp:nvSpPr>
      <dsp:spPr>
        <a:xfrm>
          <a:off x="3507745" y="1185"/>
          <a:ext cx="2500695" cy="1500417"/>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R" sz="2500" kern="1200" dirty="0" smtClean="0">
              <a:latin typeface="ChollaSansRegular" pitchFamily="2" charset="0"/>
            </a:rPr>
            <a:t>Documento conceptual-metodológico </a:t>
          </a:r>
          <a:r>
            <a:rPr lang="es-CR" sz="2500" kern="1200" dirty="0" err="1" smtClean="0">
              <a:latin typeface="ChollaSansRegular" pitchFamily="2" charset="0"/>
            </a:rPr>
            <a:t>Enadis</a:t>
          </a:r>
          <a:endParaRPr lang="es-CR" sz="2500" kern="1200" dirty="0">
            <a:latin typeface="ChollaSansRegular" pitchFamily="2" charset="0"/>
          </a:endParaRPr>
        </a:p>
      </dsp:txBody>
      <dsp:txXfrm>
        <a:off x="3507745" y="1185"/>
        <a:ext cx="2500695" cy="1500417"/>
      </dsp:txXfrm>
    </dsp:sp>
    <dsp:sp modelId="{D0660A14-957A-4AA0-800D-ABF766CD123E}">
      <dsp:nvSpPr>
        <dsp:cNvPr id="0" name=""/>
        <dsp:cNvSpPr/>
      </dsp:nvSpPr>
      <dsp:spPr>
        <a:xfrm>
          <a:off x="756980" y="1751672"/>
          <a:ext cx="2500695" cy="1500417"/>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R" sz="2500" kern="1200" dirty="0" smtClean="0">
              <a:latin typeface="ChollaSansRegular" pitchFamily="2" charset="0"/>
            </a:rPr>
            <a:t>Infografía</a:t>
          </a:r>
          <a:endParaRPr lang="es-CR" sz="2500" kern="1200" dirty="0">
            <a:latin typeface="ChollaSansRegular" pitchFamily="2" charset="0"/>
          </a:endParaRPr>
        </a:p>
      </dsp:txBody>
      <dsp:txXfrm>
        <a:off x="756980" y="1751672"/>
        <a:ext cx="2500695" cy="1500417"/>
      </dsp:txXfrm>
    </dsp:sp>
    <dsp:sp modelId="{93C8080D-12C3-4BBA-9275-4A1C64866DB4}">
      <dsp:nvSpPr>
        <dsp:cNvPr id="0" name=""/>
        <dsp:cNvSpPr/>
      </dsp:nvSpPr>
      <dsp:spPr>
        <a:xfrm>
          <a:off x="3507745" y="1751672"/>
          <a:ext cx="2500695" cy="1500417"/>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R" sz="2500" kern="1200" dirty="0" smtClean="0">
              <a:latin typeface="ChollaSansRegular" pitchFamily="2" charset="0"/>
            </a:rPr>
            <a:t>Resumen </a:t>
          </a:r>
          <a:r>
            <a:rPr lang="es-CR" sz="2500" kern="1200" dirty="0" err="1" smtClean="0">
              <a:latin typeface="ChollaSansRegular" pitchFamily="2" charset="0"/>
            </a:rPr>
            <a:t>infográfico</a:t>
          </a:r>
          <a:endParaRPr lang="es-CR" sz="2500" kern="1200" dirty="0">
            <a:latin typeface="ChollaSansRegular" pitchFamily="2" charset="0"/>
          </a:endParaRPr>
        </a:p>
      </dsp:txBody>
      <dsp:txXfrm>
        <a:off x="3507745" y="1751672"/>
        <a:ext cx="2500695" cy="1500417"/>
      </dsp:txXfrm>
    </dsp:sp>
    <dsp:sp modelId="{3B130F84-0B65-4619-8B48-9FE0C9AB9169}">
      <dsp:nvSpPr>
        <dsp:cNvPr id="0" name=""/>
        <dsp:cNvSpPr/>
      </dsp:nvSpPr>
      <dsp:spPr>
        <a:xfrm>
          <a:off x="756980" y="3502159"/>
          <a:ext cx="2500695" cy="1500417"/>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R" sz="2500" kern="1200" dirty="0" smtClean="0">
              <a:latin typeface="ChollaSansRegular" pitchFamily="2" charset="0"/>
            </a:rPr>
            <a:t>Cuadros web</a:t>
          </a:r>
          <a:endParaRPr lang="es-CR" sz="2500" kern="1200" dirty="0">
            <a:latin typeface="ChollaSansRegular" pitchFamily="2" charset="0"/>
          </a:endParaRPr>
        </a:p>
      </dsp:txBody>
      <dsp:txXfrm>
        <a:off x="756980" y="3502159"/>
        <a:ext cx="2500695" cy="1500417"/>
      </dsp:txXfrm>
    </dsp:sp>
    <dsp:sp modelId="{948FDF42-659E-4335-B433-0637E539B34F}">
      <dsp:nvSpPr>
        <dsp:cNvPr id="0" name=""/>
        <dsp:cNvSpPr/>
      </dsp:nvSpPr>
      <dsp:spPr>
        <a:xfrm>
          <a:off x="3507745" y="3502159"/>
          <a:ext cx="2500695" cy="1500417"/>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R" sz="2500" kern="1200" dirty="0" smtClean="0">
              <a:latin typeface="ChollaSansRegular" pitchFamily="2" charset="0"/>
            </a:rPr>
            <a:t>Programa Acelerado de Datos (PAD)</a:t>
          </a:r>
          <a:endParaRPr lang="es-CR" sz="2500" kern="1200" dirty="0">
            <a:latin typeface="ChollaSansRegular" pitchFamily="2" charset="0"/>
          </a:endParaRPr>
        </a:p>
      </dsp:txBody>
      <dsp:txXfrm>
        <a:off x="3507745" y="3502159"/>
        <a:ext cx="2500695" cy="15004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D3E26-0DAA-46A4-AE0B-7CEA9BA214D0}">
      <dsp:nvSpPr>
        <dsp:cNvPr id="0" name=""/>
        <dsp:cNvSpPr/>
      </dsp:nvSpPr>
      <dsp:spPr>
        <a:xfrm rot="5400000">
          <a:off x="3949781" y="-1134090"/>
          <a:ext cx="1859278" cy="459239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s-CR" sz="1700" kern="1200" dirty="0" smtClean="0">
              <a:latin typeface="ChollaSlabRegular" pitchFamily="2" charset="0"/>
            </a:rPr>
            <a:t>Un concepto que evoluciona y que resulta de la interacción entre las personas con deficiencias y las barreras debidas a la actitud y al entorno que evitan su participación plena y efectiva en la sociedad, en igualdad de condiciones con las demás</a:t>
          </a:r>
          <a:endParaRPr lang="es-CR" sz="1700" kern="1200" dirty="0">
            <a:latin typeface="ChollaSlabRegular" pitchFamily="2" charset="0"/>
          </a:endParaRPr>
        </a:p>
      </dsp:txBody>
      <dsp:txXfrm rot="-5400000">
        <a:off x="2583222" y="323231"/>
        <a:ext cx="4501634" cy="1677754"/>
      </dsp:txXfrm>
    </dsp:sp>
    <dsp:sp modelId="{1C1D9B7B-D181-48CD-950F-062FA1B30545}">
      <dsp:nvSpPr>
        <dsp:cNvPr id="0" name=""/>
        <dsp:cNvSpPr/>
      </dsp:nvSpPr>
      <dsp:spPr>
        <a:xfrm>
          <a:off x="0" y="58"/>
          <a:ext cx="2583222" cy="232409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CR" sz="2200" kern="1200" dirty="0" smtClean="0">
              <a:latin typeface="ChollaSlabRegular" pitchFamily="2" charset="0"/>
            </a:rPr>
            <a:t>Convención sobre los Derechos de las Personas con Discapacidad</a:t>
          </a:r>
          <a:endParaRPr lang="es-CR" sz="2200" kern="1200" dirty="0">
            <a:latin typeface="ChollaSlabRegular" pitchFamily="2" charset="0"/>
          </a:endParaRPr>
        </a:p>
      </dsp:txBody>
      <dsp:txXfrm>
        <a:off x="113453" y="113511"/>
        <a:ext cx="2356316" cy="2097192"/>
      </dsp:txXfrm>
    </dsp:sp>
    <dsp:sp modelId="{D4B650F5-5AE3-4E6B-97B2-5A72830B02FE}">
      <dsp:nvSpPr>
        <dsp:cNvPr id="0" name=""/>
        <dsp:cNvSpPr/>
      </dsp:nvSpPr>
      <dsp:spPr>
        <a:xfrm rot="5400000">
          <a:off x="3949781" y="1306212"/>
          <a:ext cx="1859278" cy="459239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just" defTabSz="755650">
            <a:lnSpc>
              <a:spcPct val="90000"/>
            </a:lnSpc>
            <a:spcBef>
              <a:spcPct val="0"/>
            </a:spcBef>
            <a:spcAft>
              <a:spcPct val="15000"/>
            </a:spcAft>
            <a:buChar char="••"/>
          </a:pPr>
          <a:r>
            <a:rPr lang="es-CR" sz="1700" kern="1200" dirty="0" smtClean="0">
              <a:latin typeface="ChollaSlabRegular" pitchFamily="2" charset="0"/>
            </a:rPr>
            <a:t>El resultado de una compleja relación entre la condición de salud de una persona y sus factores personales, y los factores externos que representan las circunstancias en las que vive esa persona</a:t>
          </a:r>
          <a:endParaRPr lang="es-CR" sz="1700" kern="1200" dirty="0">
            <a:latin typeface="ChollaSlabRegular" pitchFamily="2" charset="0"/>
          </a:endParaRPr>
        </a:p>
      </dsp:txBody>
      <dsp:txXfrm rot="-5400000">
        <a:off x="2583222" y="2763533"/>
        <a:ext cx="4501634" cy="1677754"/>
      </dsp:txXfrm>
    </dsp:sp>
    <dsp:sp modelId="{E7A31C6C-59F3-4469-8D37-47579B45AAE7}">
      <dsp:nvSpPr>
        <dsp:cNvPr id="0" name=""/>
        <dsp:cNvSpPr/>
      </dsp:nvSpPr>
      <dsp:spPr>
        <a:xfrm>
          <a:off x="0" y="2440361"/>
          <a:ext cx="2583222" cy="232409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CR" sz="2200" kern="1200" dirty="0" smtClean="0">
              <a:latin typeface="ChollaSlabRegular" pitchFamily="2" charset="0"/>
            </a:rPr>
            <a:t>Clasificación Internacional del Funcionamiento, la Discapacidad y la Salud (CIF)</a:t>
          </a:r>
          <a:endParaRPr lang="es-CR" sz="2200" kern="1200" dirty="0">
            <a:latin typeface="ChollaSlabRegular" pitchFamily="2" charset="0"/>
          </a:endParaRPr>
        </a:p>
      </dsp:txBody>
      <dsp:txXfrm>
        <a:off x="113453" y="2553814"/>
        <a:ext cx="2356316" cy="20971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5D7A8-5FBF-48E9-8F82-2778721416A8}">
      <dsp:nvSpPr>
        <dsp:cNvPr id="0" name=""/>
        <dsp:cNvSpPr/>
      </dsp:nvSpPr>
      <dsp:spPr>
        <a:xfrm>
          <a:off x="0" y="127000"/>
          <a:ext cx="1904999" cy="1143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smtClean="0">
              <a:latin typeface="ChollaSansRegular" pitchFamily="2" charset="0"/>
            </a:rPr>
            <a:t>Capacidad</a:t>
          </a:r>
          <a:endParaRPr lang="es-CR" sz="3000" kern="1200" dirty="0">
            <a:latin typeface="ChollaSansRegular" pitchFamily="2" charset="0"/>
          </a:endParaRPr>
        </a:p>
      </dsp:txBody>
      <dsp:txXfrm>
        <a:off x="0" y="127000"/>
        <a:ext cx="1904999" cy="1143000"/>
      </dsp:txXfrm>
    </dsp:sp>
    <dsp:sp modelId="{9561FA56-9AE1-4220-9DD6-19A923901157}">
      <dsp:nvSpPr>
        <dsp:cNvPr id="0" name=""/>
        <dsp:cNvSpPr/>
      </dsp:nvSpPr>
      <dsp:spPr>
        <a:xfrm>
          <a:off x="2095500" y="127000"/>
          <a:ext cx="1904999" cy="1143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smtClean="0">
              <a:latin typeface="ChollaSansRegular" pitchFamily="2" charset="0"/>
            </a:rPr>
            <a:t>Desempeño</a:t>
          </a:r>
          <a:endParaRPr lang="es-CR" sz="3000" kern="1200" dirty="0">
            <a:latin typeface="ChollaSansRegular" pitchFamily="2" charset="0"/>
          </a:endParaRPr>
        </a:p>
      </dsp:txBody>
      <dsp:txXfrm>
        <a:off x="2095500" y="127000"/>
        <a:ext cx="1904999" cy="1143000"/>
      </dsp:txXfrm>
    </dsp:sp>
    <dsp:sp modelId="{2006C2B3-90C5-49E7-B70A-13AE26D15597}">
      <dsp:nvSpPr>
        <dsp:cNvPr id="0" name=""/>
        <dsp:cNvSpPr/>
      </dsp:nvSpPr>
      <dsp:spPr>
        <a:xfrm>
          <a:off x="4191000" y="127000"/>
          <a:ext cx="1904999" cy="1143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smtClean="0">
              <a:latin typeface="ChollaSansRegular" pitchFamily="2" charset="0"/>
            </a:rPr>
            <a:t>Factores ambientales</a:t>
          </a:r>
          <a:endParaRPr lang="es-CR" sz="3000" kern="1200" dirty="0">
            <a:latin typeface="ChollaSansRegular" pitchFamily="2" charset="0"/>
          </a:endParaRPr>
        </a:p>
      </dsp:txBody>
      <dsp:txXfrm>
        <a:off x="4191000" y="127000"/>
        <a:ext cx="1904999" cy="1143000"/>
      </dsp:txXfrm>
    </dsp:sp>
    <dsp:sp modelId="{F41CD496-96C1-4FED-9D8B-36EDCFE638A5}">
      <dsp:nvSpPr>
        <dsp:cNvPr id="0" name=""/>
        <dsp:cNvSpPr/>
      </dsp:nvSpPr>
      <dsp:spPr>
        <a:xfrm>
          <a:off x="0" y="1460500"/>
          <a:ext cx="1904999" cy="1143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smtClean="0">
              <a:latin typeface="ChollaSansRegular" pitchFamily="2" charset="0"/>
            </a:rPr>
            <a:t>Productos de apoyo</a:t>
          </a:r>
          <a:endParaRPr lang="es-CR" sz="3000" kern="1200" dirty="0">
            <a:latin typeface="ChollaSansRegular" pitchFamily="2" charset="0"/>
          </a:endParaRPr>
        </a:p>
      </dsp:txBody>
      <dsp:txXfrm>
        <a:off x="0" y="1460500"/>
        <a:ext cx="1904999" cy="1143000"/>
      </dsp:txXfrm>
    </dsp:sp>
    <dsp:sp modelId="{FB46426E-B182-476E-BBC5-8298571F27AC}">
      <dsp:nvSpPr>
        <dsp:cNvPr id="0" name=""/>
        <dsp:cNvSpPr/>
      </dsp:nvSpPr>
      <dsp:spPr>
        <a:xfrm>
          <a:off x="2095500" y="1460500"/>
          <a:ext cx="1904999" cy="1143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MX" sz="3000" kern="1200" dirty="0" smtClean="0">
              <a:latin typeface="ChollaSansRegular" pitchFamily="2" charset="0"/>
            </a:rPr>
            <a:t>Actitudes</a:t>
          </a:r>
          <a:endParaRPr lang="es-CR" sz="3000" kern="1200" dirty="0">
            <a:latin typeface="ChollaSansRegular" pitchFamily="2" charset="0"/>
          </a:endParaRPr>
        </a:p>
      </dsp:txBody>
      <dsp:txXfrm>
        <a:off x="2095500" y="1460500"/>
        <a:ext cx="1904999" cy="1143000"/>
      </dsp:txXfrm>
    </dsp:sp>
    <dsp:sp modelId="{8A73ECCC-6B04-4CCE-94F7-B6F11839FECB}">
      <dsp:nvSpPr>
        <dsp:cNvPr id="0" name=""/>
        <dsp:cNvSpPr/>
      </dsp:nvSpPr>
      <dsp:spPr>
        <a:xfrm>
          <a:off x="4191000" y="1460500"/>
          <a:ext cx="1904999" cy="1143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CR" sz="3000" kern="1200" dirty="0" smtClean="0">
              <a:latin typeface="ChollaSansRegular" pitchFamily="2" charset="0"/>
            </a:rPr>
            <a:t>Condición de salud</a:t>
          </a:r>
          <a:endParaRPr lang="es-CR" sz="3000" kern="1200" dirty="0">
            <a:latin typeface="ChollaSansRegular" pitchFamily="2" charset="0"/>
          </a:endParaRPr>
        </a:p>
      </dsp:txBody>
      <dsp:txXfrm>
        <a:off x="4191000" y="1460500"/>
        <a:ext cx="1904999" cy="1143000"/>
      </dsp:txXfrm>
    </dsp:sp>
    <dsp:sp modelId="{80359918-8413-481F-BFFA-A04C20E4A46E}">
      <dsp:nvSpPr>
        <dsp:cNvPr id="0" name=""/>
        <dsp:cNvSpPr/>
      </dsp:nvSpPr>
      <dsp:spPr>
        <a:xfrm>
          <a:off x="2095500" y="2793999"/>
          <a:ext cx="1904999" cy="114300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CR" sz="3000" kern="1200" dirty="0" smtClean="0">
              <a:latin typeface="ChollaSansRegular" pitchFamily="2" charset="0"/>
            </a:rPr>
            <a:t>Asistencia personal</a:t>
          </a:r>
          <a:endParaRPr lang="es-CR" sz="3000" kern="1200" dirty="0">
            <a:latin typeface="ChollaSansRegular" pitchFamily="2" charset="0"/>
          </a:endParaRPr>
        </a:p>
      </dsp:txBody>
      <dsp:txXfrm>
        <a:off x="2095500" y="2793999"/>
        <a:ext cx="1904999"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s-ES_tradnl"/>
          </a:p>
        </p:txBody>
      </p:sp>
      <p:sp>
        <p:nvSpPr>
          <p:cNvPr id="3" name="Marcador de fecha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3E10529B-FA30-1140-8C2B-B692BE6FF0B4}" type="datetimeFigureOut">
              <a:rPr lang="es-ES" smtClean="0"/>
              <a:t>28/10/2019</a:t>
            </a:fld>
            <a:endParaRPr lang="es-ES_tradnl"/>
          </a:p>
        </p:txBody>
      </p:sp>
      <p:sp>
        <p:nvSpPr>
          <p:cNvPr id="4" name="Marcador de imagen d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s-ES_tradnl"/>
          </a:p>
        </p:txBody>
      </p:sp>
      <p:sp>
        <p:nvSpPr>
          <p:cNvPr id="5" name="Marcador de notas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2D189FA9-FC9A-E349-B637-68B4833E1BAC}" type="slidenum">
              <a:rPr lang="es-ES_tradnl" smtClean="0"/>
              <a:t>‹Nº›</a:t>
            </a:fld>
            <a:endParaRPr lang="es-ES_tradnl"/>
          </a:p>
        </p:txBody>
      </p:sp>
    </p:spTree>
    <p:extLst>
      <p:ext uri="{BB962C8B-B14F-4D97-AF65-F5344CB8AC3E}">
        <p14:creationId xmlns:p14="http://schemas.microsoft.com/office/powerpoint/2010/main" val="8357392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Tiene una justificación matemática.</a:t>
            </a:r>
            <a:endParaRPr lang="es-CR" dirty="0"/>
          </a:p>
        </p:txBody>
      </p:sp>
      <p:sp>
        <p:nvSpPr>
          <p:cNvPr id="4" name="Marcador de número de diapositiva 3"/>
          <p:cNvSpPr>
            <a:spLocks noGrp="1"/>
          </p:cNvSpPr>
          <p:nvPr>
            <p:ph type="sldNum" sz="quarter" idx="10"/>
          </p:nvPr>
        </p:nvSpPr>
        <p:spPr/>
        <p:txBody>
          <a:bodyPr/>
          <a:lstStyle/>
          <a:p>
            <a:fld id="{98B2C114-E988-4A64-8C89-819FD6541811}" type="slidenum">
              <a:rPr lang="es-CR" smtClean="0"/>
              <a:t>33</a:t>
            </a:fld>
            <a:endParaRPr lang="es-CR"/>
          </a:p>
        </p:txBody>
      </p:sp>
    </p:spTree>
    <p:extLst>
      <p:ext uri="{BB962C8B-B14F-4D97-AF65-F5344CB8AC3E}">
        <p14:creationId xmlns:p14="http://schemas.microsoft.com/office/powerpoint/2010/main" val="152794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a:t>
            </a:r>
            <a:r>
              <a:rPr lang="es-ES" sz="1200" kern="1200" dirty="0" err="1" smtClean="0">
                <a:solidFill>
                  <a:schemeClr val="tx1"/>
                </a:solidFill>
                <a:effectLst/>
                <a:latin typeface="+mn-lt"/>
                <a:ea typeface="+mn-ea"/>
                <a:cs typeface="+mn-cs"/>
              </a:rPr>
              <a:t>infit</a:t>
            </a:r>
            <a:r>
              <a:rPr lang="es-ES" sz="1200" kern="1200" dirty="0" smtClean="0">
                <a:solidFill>
                  <a:schemeClr val="tx1"/>
                </a:solidFill>
                <a:effectLst/>
                <a:latin typeface="+mn-lt"/>
                <a:ea typeface="+mn-ea"/>
                <a:cs typeface="+mn-cs"/>
              </a:rPr>
              <a:t> indica el ajuste entre el valor esperado y el observado de los valores promedio, se interpreta como una media cuadrática ponderada de residuales que es sensible a patrones de respuesta irregulares, si este</a:t>
            </a:r>
            <a:r>
              <a:rPr lang="es-ES" sz="1200" kern="1200" baseline="0" dirty="0" smtClean="0">
                <a:solidFill>
                  <a:schemeClr val="tx1"/>
                </a:solidFill>
                <a:effectLst/>
                <a:latin typeface="+mn-lt"/>
                <a:ea typeface="+mn-ea"/>
                <a:cs typeface="+mn-cs"/>
              </a:rPr>
              <a:t> falla hay problemas ya que las medidas de fiabilidad del modelo serán engañosas</a:t>
            </a:r>
            <a:r>
              <a:rPr lang="es-ES" sz="1200" kern="1200" dirty="0" smtClean="0">
                <a:solidFill>
                  <a:schemeClr val="tx1"/>
                </a:solidFill>
                <a:effectLst/>
                <a:latin typeface="+mn-lt"/>
                <a:ea typeface="+mn-ea"/>
                <a:cs typeface="+mn-cs"/>
              </a:rPr>
              <a:t>. Por su parte, el </a:t>
            </a:r>
            <a:r>
              <a:rPr lang="es-ES" sz="1200" kern="1200" dirty="0" err="1" smtClean="0">
                <a:solidFill>
                  <a:schemeClr val="tx1"/>
                </a:solidFill>
                <a:effectLst/>
                <a:latin typeface="+mn-lt"/>
                <a:ea typeface="+mn-ea"/>
                <a:cs typeface="+mn-cs"/>
              </a:rPr>
              <a:t>outfit</a:t>
            </a:r>
            <a:r>
              <a:rPr lang="es-ES" sz="1200" kern="1200" dirty="0" smtClean="0">
                <a:solidFill>
                  <a:schemeClr val="tx1"/>
                </a:solidFill>
                <a:effectLst/>
                <a:latin typeface="+mn-lt"/>
                <a:ea typeface="+mn-ea"/>
                <a:cs typeface="+mn-cs"/>
              </a:rPr>
              <a:t> es el promedio de los residuales estandarizados derivados de los ítems, este indicador no se pondera para que considere las respuestas inesperadas de las personas.</a:t>
            </a:r>
            <a:endParaRPr lang="es-CR" sz="1200" kern="1200" dirty="0" smtClean="0">
              <a:solidFill>
                <a:schemeClr val="tx1"/>
              </a:solidFill>
              <a:effectLst/>
              <a:latin typeface="+mn-lt"/>
              <a:ea typeface="+mn-ea"/>
              <a:cs typeface="+mn-cs"/>
            </a:endParaRPr>
          </a:p>
          <a:p>
            <a:endParaRPr lang="es-CR" dirty="0"/>
          </a:p>
        </p:txBody>
      </p:sp>
      <p:sp>
        <p:nvSpPr>
          <p:cNvPr id="4" name="Marcador de número de diapositiva 3"/>
          <p:cNvSpPr>
            <a:spLocks noGrp="1"/>
          </p:cNvSpPr>
          <p:nvPr>
            <p:ph type="sldNum" sz="quarter" idx="10"/>
          </p:nvPr>
        </p:nvSpPr>
        <p:spPr/>
        <p:txBody>
          <a:bodyPr/>
          <a:lstStyle/>
          <a:p>
            <a:fld id="{2D189FA9-FC9A-E349-B637-68B4833E1BAC}" type="slidenum">
              <a:rPr lang="es-ES_tradnl" smtClean="0"/>
              <a:t>47</a:t>
            </a:fld>
            <a:endParaRPr lang="es-ES_tradnl"/>
          </a:p>
        </p:txBody>
      </p:sp>
    </p:spTree>
    <p:extLst>
      <p:ext uri="{BB962C8B-B14F-4D97-AF65-F5344CB8AC3E}">
        <p14:creationId xmlns:p14="http://schemas.microsoft.com/office/powerpoint/2010/main" val="778039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dirty="0" smtClean="0"/>
              <a:t>Por ejemplo, queremos que hombres y mujeres muestren patrones similares de respuestas para un ítem. Si los elementos muestran un comportamiento diferente para diferentes grupos, esto se conoce como “funcionamiento diferencial de ítems (DIF, por sus siglas en inglés)”.</a:t>
            </a:r>
            <a:endParaRPr lang="es-ES" sz="1100" dirty="0" smtClean="0">
              <a:solidFill>
                <a:srgbClr val="000000"/>
              </a:solidFill>
              <a:latin typeface="ChollaWideOldStyle" pitchFamily="2" charset="0"/>
              <a:cs typeface="Arial" panose="020B0604020202020204" pitchFamily="34" charset="0"/>
            </a:endParaRPr>
          </a:p>
          <a:p>
            <a:endParaRPr lang="es-CR" dirty="0"/>
          </a:p>
        </p:txBody>
      </p:sp>
      <p:sp>
        <p:nvSpPr>
          <p:cNvPr id="4" name="Marcador de número de diapositiva 3"/>
          <p:cNvSpPr>
            <a:spLocks noGrp="1"/>
          </p:cNvSpPr>
          <p:nvPr>
            <p:ph type="sldNum" sz="quarter" idx="10"/>
          </p:nvPr>
        </p:nvSpPr>
        <p:spPr/>
        <p:txBody>
          <a:bodyPr/>
          <a:lstStyle/>
          <a:p>
            <a:fld id="{2D189FA9-FC9A-E349-B637-68B4833E1BAC}" type="slidenum">
              <a:rPr lang="es-ES_tradnl" smtClean="0"/>
              <a:t>48</a:t>
            </a:fld>
            <a:endParaRPr lang="es-ES_tradnl"/>
          </a:p>
        </p:txBody>
      </p:sp>
    </p:spTree>
    <p:extLst>
      <p:ext uri="{BB962C8B-B14F-4D97-AF65-F5344CB8AC3E}">
        <p14:creationId xmlns:p14="http://schemas.microsoft.com/office/powerpoint/2010/main" val="187455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sz="1200" b="1" i="0" u="none" strike="noStrike" kern="1200" dirty="0" smtClean="0">
                <a:solidFill>
                  <a:schemeClr val="tx1"/>
                </a:solidFill>
                <a:effectLst/>
                <a:latin typeface="+mn-lt"/>
                <a:ea typeface="+mn-ea"/>
                <a:cs typeface="+mn-cs"/>
              </a:rPr>
              <a:t>Promedio:</a:t>
            </a:r>
            <a:r>
              <a:rPr lang="es-CR" dirty="0" smtClean="0"/>
              <a:t> </a:t>
            </a:r>
            <a:r>
              <a:rPr lang="es-CR" sz="1200" b="0" i="0" u="none" strike="noStrike" kern="1200" dirty="0" smtClean="0">
                <a:solidFill>
                  <a:schemeClr val="tx1"/>
                </a:solidFill>
                <a:effectLst/>
                <a:latin typeface="+mn-lt"/>
                <a:ea typeface="+mn-ea"/>
                <a:cs typeface="+mn-cs"/>
              </a:rPr>
              <a:t>20,25299  </a:t>
            </a:r>
            <a:r>
              <a:rPr lang="es-CR" dirty="0" smtClean="0"/>
              <a:t> </a:t>
            </a:r>
            <a:r>
              <a:rPr lang="es-CR" sz="1200" b="1" i="0" u="none" strike="noStrike" kern="1200" dirty="0" smtClean="0">
                <a:solidFill>
                  <a:schemeClr val="tx1"/>
                </a:solidFill>
                <a:effectLst/>
                <a:latin typeface="+mn-lt"/>
                <a:ea typeface="+mn-ea"/>
                <a:cs typeface="+mn-cs"/>
              </a:rPr>
              <a:t>SD:</a:t>
            </a:r>
            <a:r>
              <a:rPr lang="es-CR" dirty="0" smtClean="0"/>
              <a:t> </a:t>
            </a:r>
            <a:r>
              <a:rPr lang="es-CR" sz="1200" b="0" i="0" u="none" strike="noStrike" kern="1200" dirty="0" smtClean="0">
                <a:solidFill>
                  <a:schemeClr val="tx1"/>
                </a:solidFill>
                <a:effectLst/>
                <a:latin typeface="+mn-lt"/>
                <a:ea typeface="+mn-ea"/>
                <a:cs typeface="+mn-cs"/>
              </a:rPr>
              <a:t>14,9322</a:t>
            </a:r>
            <a:r>
              <a:rPr lang="es-CR" dirty="0" smtClean="0"/>
              <a:t> </a:t>
            </a:r>
            <a:r>
              <a:rPr lang="es-CR" sz="1200" b="0" i="0" u="none" strike="noStrike" kern="1200" dirty="0" smtClean="0">
                <a:solidFill>
                  <a:schemeClr val="tx1"/>
                </a:solidFill>
                <a:effectLst/>
                <a:latin typeface="+mn-lt"/>
                <a:ea typeface="+mn-ea"/>
                <a:cs typeface="+mn-cs"/>
              </a:rPr>
              <a:t> </a:t>
            </a:r>
            <a:r>
              <a:rPr lang="es-CR" dirty="0" smtClean="0"/>
              <a:t> </a:t>
            </a:r>
            <a:r>
              <a:rPr lang="es-CR" sz="1200" b="0" i="0" u="none" strike="noStrike" kern="1200" dirty="0" smtClean="0">
                <a:solidFill>
                  <a:schemeClr val="tx1"/>
                </a:solidFill>
                <a:effectLst/>
                <a:latin typeface="+mn-lt"/>
                <a:ea typeface="+mn-ea"/>
                <a:cs typeface="+mn-cs"/>
              </a:rPr>
              <a:t> </a:t>
            </a:r>
            <a:r>
              <a:rPr lang="es-CR" dirty="0" smtClean="0"/>
              <a:t> </a:t>
            </a:r>
            <a:r>
              <a:rPr lang="es-CR" sz="1200" b="1" i="0" u="none" strike="noStrike" kern="1200" dirty="0" smtClean="0">
                <a:solidFill>
                  <a:schemeClr val="tx1"/>
                </a:solidFill>
                <a:effectLst/>
                <a:latin typeface="+mn-lt"/>
                <a:ea typeface="+mn-ea"/>
                <a:cs typeface="+mn-cs"/>
              </a:rPr>
              <a:t>Cortes</a:t>
            </a:r>
            <a:r>
              <a:rPr lang="es-CR" dirty="0" smtClean="0"/>
              <a:t> </a:t>
            </a:r>
            <a:r>
              <a:rPr lang="es-CR" sz="1200" b="0" i="0" u="none" strike="noStrike" kern="1200" dirty="0" smtClean="0">
                <a:solidFill>
                  <a:schemeClr val="tx1"/>
                </a:solidFill>
                <a:effectLst/>
                <a:latin typeface="+mn-lt"/>
                <a:ea typeface="+mn-ea"/>
                <a:cs typeface="+mn-cs"/>
              </a:rPr>
              <a:t> </a:t>
            </a:r>
            <a:r>
              <a:rPr lang="es-CR" dirty="0" smtClean="0"/>
              <a:t> </a:t>
            </a:r>
            <a:r>
              <a:rPr lang="es-CR" sz="1200" b="1" i="0" u="none" strike="noStrike" kern="1200" dirty="0" smtClean="0">
                <a:solidFill>
                  <a:schemeClr val="tx1"/>
                </a:solidFill>
                <a:effectLst/>
                <a:latin typeface="+mn-lt"/>
                <a:ea typeface="+mn-ea"/>
                <a:cs typeface="+mn-cs"/>
              </a:rPr>
              <a:t>I:</a:t>
            </a:r>
            <a:r>
              <a:rPr lang="es-CR" dirty="0" smtClean="0"/>
              <a:t> </a:t>
            </a:r>
            <a:r>
              <a:rPr lang="es-CR" sz="1200" b="0" i="0" u="none" strike="noStrike" kern="1200" dirty="0" smtClean="0">
                <a:solidFill>
                  <a:schemeClr val="tx1"/>
                </a:solidFill>
                <a:effectLst/>
                <a:latin typeface="+mn-lt"/>
                <a:ea typeface="+mn-ea"/>
                <a:cs typeface="+mn-cs"/>
              </a:rPr>
              <a:t>5,32079</a:t>
            </a:r>
            <a:r>
              <a:rPr lang="es-CR" dirty="0" smtClean="0"/>
              <a:t> </a:t>
            </a:r>
            <a:r>
              <a:rPr lang="es-CR" sz="1200" b="1" i="0" u="none" strike="noStrike" kern="1200" dirty="0" smtClean="0">
                <a:solidFill>
                  <a:schemeClr val="tx1"/>
                </a:solidFill>
                <a:effectLst/>
                <a:latin typeface="+mn-lt"/>
                <a:ea typeface="+mn-ea"/>
                <a:cs typeface="+mn-cs"/>
              </a:rPr>
              <a:t>II:</a:t>
            </a:r>
            <a:r>
              <a:rPr lang="es-CR" dirty="0" smtClean="0"/>
              <a:t> </a:t>
            </a:r>
            <a:r>
              <a:rPr lang="es-CR" sz="1200" b="0" i="0" u="none" strike="noStrike" kern="1200" dirty="0" smtClean="0">
                <a:solidFill>
                  <a:schemeClr val="tx1"/>
                </a:solidFill>
                <a:effectLst/>
                <a:latin typeface="+mn-lt"/>
                <a:ea typeface="+mn-ea"/>
                <a:cs typeface="+mn-cs"/>
              </a:rPr>
              <a:t>20,25299</a:t>
            </a:r>
            <a:r>
              <a:rPr lang="es-CR" dirty="0" smtClean="0"/>
              <a:t> </a:t>
            </a:r>
            <a:r>
              <a:rPr lang="es-CR" sz="1200" b="1" i="0" u="none" strike="noStrike" kern="1200" dirty="0" smtClean="0">
                <a:solidFill>
                  <a:schemeClr val="tx1"/>
                </a:solidFill>
                <a:effectLst/>
                <a:latin typeface="+mn-lt"/>
                <a:ea typeface="+mn-ea"/>
                <a:cs typeface="+mn-cs"/>
              </a:rPr>
              <a:t>III:</a:t>
            </a:r>
            <a:r>
              <a:rPr lang="es-CR" dirty="0" smtClean="0"/>
              <a:t> </a:t>
            </a:r>
            <a:r>
              <a:rPr lang="es-CR" sz="1200" b="0" i="0" u="none" strike="noStrike" kern="1200" dirty="0" smtClean="0">
                <a:solidFill>
                  <a:schemeClr val="tx1"/>
                </a:solidFill>
                <a:effectLst/>
                <a:latin typeface="+mn-lt"/>
                <a:ea typeface="+mn-ea"/>
                <a:cs typeface="+mn-cs"/>
              </a:rPr>
              <a:t>35,18519</a:t>
            </a:r>
            <a:r>
              <a:rPr lang="es-CR" b="0" dirty="0" smtClean="0"/>
              <a:t> </a:t>
            </a:r>
            <a:endParaRPr lang="es-CR" b="0" dirty="0"/>
          </a:p>
        </p:txBody>
      </p:sp>
      <p:sp>
        <p:nvSpPr>
          <p:cNvPr id="4" name="Marcador de número de diapositiva 3"/>
          <p:cNvSpPr>
            <a:spLocks noGrp="1"/>
          </p:cNvSpPr>
          <p:nvPr>
            <p:ph type="sldNum" sz="quarter" idx="10"/>
          </p:nvPr>
        </p:nvSpPr>
        <p:spPr/>
        <p:txBody>
          <a:bodyPr/>
          <a:lstStyle/>
          <a:p>
            <a:fld id="{4E411BEB-922A-4620-AFD3-1FFE49E465D3}" type="slidenum">
              <a:rPr lang="es-CR" smtClean="0"/>
              <a:t>51</a:t>
            </a:fld>
            <a:endParaRPr lang="es-CR"/>
          </a:p>
        </p:txBody>
      </p:sp>
    </p:spTree>
    <p:extLst>
      <p:ext uri="{BB962C8B-B14F-4D97-AF65-F5344CB8AC3E}">
        <p14:creationId xmlns:p14="http://schemas.microsoft.com/office/powerpoint/2010/main" val="2444719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b="0" dirty="0"/>
          </a:p>
        </p:txBody>
      </p:sp>
      <p:sp>
        <p:nvSpPr>
          <p:cNvPr id="4" name="Marcador de número de diapositiva 3"/>
          <p:cNvSpPr>
            <a:spLocks noGrp="1"/>
          </p:cNvSpPr>
          <p:nvPr>
            <p:ph type="sldNum" sz="quarter" idx="10"/>
          </p:nvPr>
        </p:nvSpPr>
        <p:spPr/>
        <p:txBody>
          <a:bodyPr/>
          <a:lstStyle/>
          <a:p>
            <a:fld id="{4E411BEB-922A-4620-AFD3-1FFE49E465D3}" type="slidenum">
              <a:rPr lang="es-CR" smtClean="0"/>
              <a:t>53</a:t>
            </a:fld>
            <a:endParaRPr lang="es-CR"/>
          </a:p>
        </p:txBody>
      </p:sp>
    </p:spTree>
    <p:extLst>
      <p:ext uri="{BB962C8B-B14F-4D97-AF65-F5344CB8AC3E}">
        <p14:creationId xmlns:p14="http://schemas.microsoft.com/office/powerpoint/2010/main" val="35638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sz="1200" b="1" i="0" u="none" strike="noStrike" kern="1200" dirty="0" smtClean="0">
                <a:solidFill>
                  <a:schemeClr val="tx1"/>
                </a:solidFill>
                <a:effectLst/>
                <a:latin typeface="+mn-lt"/>
                <a:ea typeface="+mn-ea"/>
                <a:cs typeface="+mn-cs"/>
              </a:rPr>
              <a:t>Promedio:</a:t>
            </a:r>
            <a:r>
              <a:rPr lang="es-CR" dirty="0" smtClean="0"/>
              <a:t> </a:t>
            </a:r>
            <a:r>
              <a:rPr lang="es-CR" sz="1200" b="0" i="0" u="none" strike="noStrike" kern="1200" dirty="0" smtClean="0">
                <a:solidFill>
                  <a:schemeClr val="tx1"/>
                </a:solidFill>
                <a:effectLst/>
                <a:latin typeface="+mn-lt"/>
                <a:ea typeface="+mn-ea"/>
                <a:cs typeface="+mn-cs"/>
              </a:rPr>
              <a:t>20,25299  </a:t>
            </a:r>
            <a:r>
              <a:rPr lang="es-CR" dirty="0" smtClean="0"/>
              <a:t> </a:t>
            </a:r>
            <a:r>
              <a:rPr lang="es-CR" sz="1200" b="1" i="0" u="none" strike="noStrike" kern="1200" dirty="0" smtClean="0">
                <a:solidFill>
                  <a:schemeClr val="tx1"/>
                </a:solidFill>
                <a:effectLst/>
                <a:latin typeface="+mn-lt"/>
                <a:ea typeface="+mn-ea"/>
                <a:cs typeface="+mn-cs"/>
              </a:rPr>
              <a:t>SD:</a:t>
            </a:r>
            <a:r>
              <a:rPr lang="es-CR" dirty="0" smtClean="0"/>
              <a:t> </a:t>
            </a:r>
            <a:r>
              <a:rPr lang="es-CR" sz="1200" b="0" i="0" u="none" strike="noStrike" kern="1200" dirty="0" smtClean="0">
                <a:solidFill>
                  <a:schemeClr val="tx1"/>
                </a:solidFill>
                <a:effectLst/>
                <a:latin typeface="+mn-lt"/>
                <a:ea typeface="+mn-ea"/>
                <a:cs typeface="+mn-cs"/>
              </a:rPr>
              <a:t>14,9322</a:t>
            </a:r>
            <a:r>
              <a:rPr lang="es-CR" dirty="0" smtClean="0"/>
              <a:t> </a:t>
            </a:r>
            <a:r>
              <a:rPr lang="es-CR" sz="1200" b="0" i="0" u="none" strike="noStrike" kern="1200" dirty="0" smtClean="0">
                <a:solidFill>
                  <a:schemeClr val="tx1"/>
                </a:solidFill>
                <a:effectLst/>
                <a:latin typeface="+mn-lt"/>
                <a:ea typeface="+mn-ea"/>
                <a:cs typeface="+mn-cs"/>
              </a:rPr>
              <a:t> </a:t>
            </a:r>
            <a:r>
              <a:rPr lang="es-CR" dirty="0" smtClean="0"/>
              <a:t> </a:t>
            </a:r>
            <a:r>
              <a:rPr lang="es-CR" sz="1200" b="0" i="0" u="none" strike="noStrike" kern="1200" dirty="0" smtClean="0">
                <a:solidFill>
                  <a:schemeClr val="tx1"/>
                </a:solidFill>
                <a:effectLst/>
                <a:latin typeface="+mn-lt"/>
                <a:ea typeface="+mn-ea"/>
                <a:cs typeface="+mn-cs"/>
              </a:rPr>
              <a:t> </a:t>
            </a:r>
            <a:r>
              <a:rPr lang="es-CR" dirty="0" smtClean="0"/>
              <a:t> </a:t>
            </a:r>
            <a:r>
              <a:rPr lang="es-CR" sz="1200" b="1" i="0" u="none" strike="noStrike" kern="1200" dirty="0" smtClean="0">
                <a:solidFill>
                  <a:schemeClr val="tx1"/>
                </a:solidFill>
                <a:effectLst/>
                <a:latin typeface="+mn-lt"/>
                <a:ea typeface="+mn-ea"/>
                <a:cs typeface="+mn-cs"/>
              </a:rPr>
              <a:t>Cortes</a:t>
            </a:r>
            <a:r>
              <a:rPr lang="es-CR" dirty="0" smtClean="0"/>
              <a:t> </a:t>
            </a:r>
            <a:r>
              <a:rPr lang="es-CR" sz="1200" b="0" i="0" u="none" strike="noStrike" kern="1200" dirty="0" smtClean="0">
                <a:solidFill>
                  <a:schemeClr val="tx1"/>
                </a:solidFill>
                <a:effectLst/>
                <a:latin typeface="+mn-lt"/>
                <a:ea typeface="+mn-ea"/>
                <a:cs typeface="+mn-cs"/>
              </a:rPr>
              <a:t> </a:t>
            </a:r>
            <a:r>
              <a:rPr lang="es-CR" dirty="0" smtClean="0"/>
              <a:t> </a:t>
            </a:r>
            <a:r>
              <a:rPr lang="es-CR" sz="1200" b="1" i="0" u="none" strike="noStrike" kern="1200" dirty="0" smtClean="0">
                <a:solidFill>
                  <a:schemeClr val="tx1"/>
                </a:solidFill>
                <a:effectLst/>
                <a:latin typeface="+mn-lt"/>
                <a:ea typeface="+mn-ea"/>
                <a:cs typeface="+mn-cs"/>
              </a:rPr>
              <a:t>I:</a:t>
            </a:r>
            <a:r>
              <a:rPr lang="es-CR" dirty="0" smtClean="0"/>
              <a:t> </a:t>
            </a:r>
            <a:r>
              <a:rPr lang="es-CR" sz="1200" b="0" i="0" u="none" strike="noStrike" kern="1200" dirty="0" smtClean="0">
                <a:solidFill>
                  <a:schemeClr val="tx1"/>
                </a:solidFill>
                <a:effectLst/>
                <a:latin typeface="+mn-lt"/>
                <a:ea typeface="+mn-ea"/>
                <a:cs typeface="+mn-cs"/>
              </a:rPr>
              <a:t>5,32079</a:t>
            </a:r>
            <a:r>
              <a:rPr lang="es-CR" dirty="0" smtClean="0"/>
              <a:t> </a:t>
            </a:r>
            <a:r>
              <a:rPr lang="es-CR" sz="1200" b="1" i="0" u="none" strike="noStrike" kern="1200" dirty="0" smtClean="0">
                <a:solidFill>
                  <a:schemeClr val="tx1"/>
                </a:solidFill>
                <a:effectLst/>
                <a:latin typeface="+mn-lt"/>
                <a:ea typeface="+mn-ea"/>
                <a:cs typeface="+mn-cs"/>
              </a:rPr>
              <a:t>II:</a:t>
            </a:r>
            <a:r>
              <a:rPr lang="es-CR" dirty="0" smtClean="0"/>
              <a:t> </a:t>
            </a:r>
            <a:r>
              <a:rPr lang="es-CR" sz="1200" b="0" i="0" u="none" strike="noStrike" kern="1200" dirty="0" smtClean="0">
                <a:solidFill>
                  <a:schemeClr val="tx1"/>
                </a:solidFill>
                <a:effectLst/>
                <a:latin typeface="+mn-lt"/>
                <a:ea typeface="+mn-ea"/>
                <a:cs typeface="+mn-cs"/>
              </a:rPr>
              <a:t>20,25299</a:t>
            </a:r>
            <a:r>
              <a:rPr lang="es-CR" dirty="0" smtClean="0"/>
              <a:t> </a:t>
            </a:r>
            <a:r>
              <a:rPr lang="es-CR" sz="1200" b="1" i="0" u="none" strike="noStrike" kern="1200" dirty="0" smtClean="0">
                <a:solidFill>
                  <a:schemeClr val="tx1"/>
                </a:solidFill>
                <a:effectLst/>
                <a:latin typeface="+mn-lt"/>
                <a:ea typeface="+mn-ea"/>
                <a:cs typeface="+mn-cs"/>
              </a:rPr>
              <a:t>III:</a:t>
            </a:r>
            <a:r>
              <a:rPr lang="es-CR" dirty="0" smtClean="0"/>
              <a:t> </a:t>
            </a:r>
            <a:r>
              <a:rPr lang="es-CR" sz="1200" b="0" i="0" u="none" strike="noStrike" kern="1200" dirty="0" smtClean="0">
                <a:solidFill>
                  <a:schemeClr val="tx1"/>
                </a:solidFill>
                <a:effectLst/>
                <a:latin typeface="+mn-lt"/>
                <a:ea typeface="+mn-ea"/>
                <a:cs typeface="+mn-cs"/>
              </a:rPr>
              <a:t>35,18519</a:t>
            </a:r>
            <a:r>
              <a:rPr lang="es-CR" b="0" dirty="0" smtClean="0"/>
              <a:t> </a:t>
            </a:r>
            <a:endParaRPr lang="es-CR" b="0" dirty="0"/>
          </a:p>
        </p:txBody>
      </p:sp>
      <p:sp>
        <p:nvSpPr>
          <p:cNvPr id="4" name="Marcador de número de diapositiva 3"/>
          <p:cNvSpPr>
            <a:spLocks noGrp="1"/>
          </p:cNvSpPr>
          <p:nvPr>
            <p:ph type="sldNum" sz="quarter" idx="10"/>
          </p:nvPr>
        </p:nvSpPr>
        <p:spPr/>
        <p:txBody>
          <a:bodyPr/>
          <a:lstStyle/>
          <a:p>
            <a:fld id="{4E411BEB-922A-4620-AFD3-1FFE49E465D3}" type="slidenum">
              <a:rPr lang="es-CR" smtClean="0"/>
              <a:t>54</a:t>
            </a:fld>
            <a:endParaRPr lang="es-CR"/>
          </a:p>
        </p:txBody>
      </p:sp>
    </p:spTree>
    <p:extLst>
      <p:ext uri="{BB962C8B-B14F-4D97-AF65-F5344CB8AC3E}">
        <p14:creationId xmlns:p14="http://schemas.microsoft.com/office/powerpoint/2010/main" val="2947814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sz="1200" b="1" i="0" u="none" strike="noStrike" kern="1200" dirty="0" smtClean="0">
                <a:solidFill>
                  <a:schemeClr val="tx1"/>
                </a:solidFill>
                <a:effectLst/>
                <a:latin typeface="+mn-lt"/>
                <a:ea typeface="+mn-ea"/>
                <a:cs typeface="+mn-cs"/>
              </a:rPr>
              <a:t>Promedio:</a:t>
            </a:r>
            <a:r>
              <a:rPr lang="es-CR" dirty="0" smtClean="0"/>
              <a:t> </a:t>
            </a:r>
            <a:r>
              <a:rPr lang="es-CR" sz="1200" b="0" i="0" u="none" strike="noStrike" kern="1200" dirty="0" smtClean="0">
                <a:solidFill>
                  <a:schemeClr val="tx1"/>
                </a:solidFill>
                <a:effectLst/>
                <a:latin typeface="+mn-lt"/>
                <a:ea typeface="+mn-ea"/>
                <a:cs typeface="+mn-cs"/>
              </a:rPr>
              <a:t>20,25299  </a:t>
            </a:r>
            <a:r>
              <a:rPr lang="es-CR" dirty="0" smtClean="0"/>
              <a:t> </a:t>
            </a:r>
            <a:r>
              <a:rPr lang="es-CR" sz="1200" b="1" i="0" u="none" strike="noStrike" kern="1200" dirty="0" smtClean="0">
                <a:solidFill>
                  <a:schemeClr val="tx1"/>
                </a:solidFill>
                <a:effectLst/>
                <a:latin typeface="+mn-lt"/>
                <a:ea typeface="+mn-ea"/>
                <a:cs typeface="+mn-cs"/>
              </a:rPr>
              <a:t>SD:</a:t>
            </a:r>
            <a:r>
              <a:rPr lang="es-CR" dirty="0" smtClean="0"/>
              <a:t> </a:t>
            </a:r>
            <a:r>
              <a:rPr lang="es-CR" sz="1200" b="0" i="0" u="none" strike="noStrike" kern="1200" dirty="0" smtClean="0">
                <a:solidFill>
                  <a:schemeClr val="tx1"/>
                </a:solidFill>
                <a:effectLst/>
                <a:latin typeface="+mn-lt"/>
                <a:ea typeface="+mn-ea"/>
                <a:cs typeface="+mn-cs"/>
              </a:rPr>
              <a:t>14,9322</a:t>
            </a:r>
            <a:r>
              <a:rPr lang="es-CR" dirty="0" smtClean="0"/>
              <a:t> </a:t>
            </a:r>
            <a:r>
              <a:rPr lang="es-CR" sz="1200" b="0" i="0" u="none" strike="noStrike" kern="1200" dirty="0" smtClean="0">
                <a:solidFill>
                  <a:schemeClr val="tx1"/>
                </a:solidFill>
                <a:effectLst/>
                <a:latin typeface="+mn-lt"/>
                <a:ea typeface="+mn-ea"/>
                <a:cs typeface="+mn-cs"/>
              </a:rPr>
              <a:t> </a:t>
            </a:r>
            <a:r>
              <a:rPr lang="es-CR" dirty="0" smtClean="0"/>
              <a:t> </a:t>
            </a:r>
            <a:r>
              <a:rPr lang="es-CR" sz="1200" b="0" i="0" u="none" strike="noStrike" kern="1200" dirty="0" smtClean="0">
                <a:solidFill>
                  <a:schemeClr val="tx1"/>
                </a:solidFill>
                <a:effectLst/>
                <a:latin typeface="+mn-lt"/>
                <a:ea typeface="+mn-ea"/>
                <a:cs typeface="+mn-cs"/>
              </a:rPr>
              <a:t> </a:t>
            </a:r>
            <a:r>
              <a:rPr lang="es-CR" dirty="0" smtClean="0"/>
              <a:t> </a:t>
            </a:r>
            <a:r>
              <a:rPr lang="es-CR" sz="1200" b="1" i="0" u="none" strike="noStrike" kern="1200" dirty="0" smtClean="0">
                <a:solidFill>
                  <a:schemeClr val="tx1"/>
                </a:solidFill>
                <a:effectLst/>
                <a:latin typeface="+mn-lt"/>
                <a:ea typeface="+mn-ea"/>
                <a:cs typeface="+mn-cs"/>
              </a:rPr>
              <a:t>Cortes</a:t>
            </a:r>
            <a:r>
              <a:rPr lang="es-CR" dirty="0" smtClean="0"/>
              <a:t> </a:t>
            </a:r>
            <a:r>
              <a:rPr lang="es-CR" sz="1200" b="0" i="0" u="none" strike="noStrike" kern="1200" dirty="0" smtClean="0">
                <a:solidFill>
                  <a:schemeClr val="tx1"/>
                </a:solidFill>
                <a:effectLst/>
                <a:latin typeface="+mn-lt"/>
                <a:ea typeface="+mn-ea"/>
                <a:cs typeface="+mn-cs"/>
              </a:rPr>
              <a:t> </a:t>
            </a:r>
            <a:r>
              <a:rPr lang="es-CR" dirty="0" smtClean="0"/>
              <a:t> </a:t>
            </a:r>
            <a:r>
              <a:rPr lang="es-CR" sz="1200" b="1" i="0" u="none" strike="noStrike" kern="1200" dirty="0" smtClean="0">
                <a:solidFill>
                  <a:schemeClr val="tx1"/>
                </a:solidFill>
                <a:effectLst/>
                <a:latin typeface="+mn-lt"/>
                <a:ea typeface="+mn-ea"/>
                <a:cs typeface="+mn-cs"/>
              </a:rPr>
              <a:t>I:</a:t>
            </a:r>
            <a:r>
              <a:rPr lang="es-CR" dirty="0" smtClean="0"/>
              <a:t> </a:t>
            </a:r>
            <a:r>
              <a:rPr lang="es-CR" sz="1200" b="0" i="0" u="none" strike="noStrike" kern="1200" dirty="0" smtClean="0">
                <a:solidFill>
                  <a:schemeClr val="tx1"/>
                </a:solidFill>
                <a:effectLst/>
                <a:latin typeface="+mn-lt"/>
                <a:ea typeface="+mn-ea"/>
                <a:cs typeface="+mn-cs"/>
              </a:rPr>
              <a:t>5,32079</a:t>
            </a:r>
            <a:r>
              <a:rPr lang="es-CR" dirty="0" smtClean="0"/>
              <a:t> </a:t>
            </a:r>
            <a:r>
              <a:rPr lang="es-CR" sz="1200" b="1" i="0" u="none" strike="noStrike" kern="1200" dirty="0" smtClean="0">
                <a:solidFill>
                  <a:schemeClr val="tx1"/>
                </a:solidFill>
                <a:effectLst/>
                <a:latin typeface="+mn-lt"/>
                <a:ea typeface="+mn-ea"/>
                <a:cs typeface="+mn-cs"/>
              </a:rPr>
              <a:t>II:</a:t>
            </a:r>
            <a:r>
              <a:rPr lang="es-CR" dirty="0" smtClean="0"/>
              <a:t> </a:t>
            </a:r>
            <a:r>
              <a:rPr lang="es-CR" sz="1200" b="0" i="0" u="none" strike="noStrike" kern="1200" dirty="0" smtClean="0">
                <a:solidFill>
                  <a:schemeClr val="tx1"/>
                </a:solidFill>
                <a:effectLst/>
                <a:latin typeface="+mn-lt"/>
                <a:ea typeface="+mn-ea"/>
                <a:cs typeface="+mn-cs"/>
              </a:rPr>
              <a:t>20,25299</a:t>
            </a:r>
            <a:r>
              <a:rPr lang="es-CR" dirty="0" smtClean="0"/>
              <a:t> </a:t>
            </a:r>
            <a:r>
              <a:rPr lang="es-CR" sz="1200" b="1" i="0" u="none" strike="noStrike" kern="1200" dirty="0" smtClean="0">
                <a:solidFill>
                  <a:schemeClr val="tx1"/>
                </a:solidFill>
                <a:effectLst/>
                <a:latin typeface="+mn-lt"/>
                <a:ea typeface="+mn-ea"/>
                <a:cs typeface="+mn-cs"/>
              </a:rPr>
              <a:t>III:</a:t>
            </a:r>
            <a:r>
              <a:rPr lang="es-CR" dirty="0" smtClean="0"/>
              <a:t> </a:t>
            </a:r>
            <a:r>
              <a:rPr lang="es-CR" sz="1200" b="0" i="0" u="none" strike="noStrike" kern="1200" dirty="0" smtClean="0">
                <a:solidFill>
                  <a:schemeClr val="tx1"/>
                </a:solidFill>
                <a:effectLst/>
                <a:latin typeface="+mn-lt"/>
                <a:ea typeface="+mn-ea"/>
                <a:cs typeface="+mn-cs"/>
              </a:rPr>
              <a:t>35,18519</a:t>
            </a:r>
            <a:r>
              <a:rPr lang="es-CR" b="0" dirty="0" smtClean="0"/>
              <a:t> </a:t>
            </a:r>
            <a:endParaRPr lang="es-CR" b="0" dirty="0"/>
          </a:p>
        </p:txBody>
      </p:sp>
      <p:sp>
        <p:nvSpPr>
          <p:cNvPr id="4" name="Marcador de número de diapositiva 3"/>
          <p:cNvSpPr>
            <a:spLocks noGrp="1"/>
          </p:cNvSpPr>
          <p:nvPr>
            <p:ph type="sldNum" sz="quarter" idx="10"/>
          </p:nvPr>
        </p:nvSpPr>
        <p:spPr/>
        <p:txBody>
          <a:bodyPr/>
          <a:lstStyle/>
          <a:p>
            <a:fld id="{4E411BEB-922A-4620-AFD3-1FFE49E465D3}" type="slidenum">
              <a:rPr lang="es-CR" smtClean="0"/>
              <a:t>55</a:t>
            </a:fld>
            <a:endParaRPr lang="es-CR"/>
          </a:p>
        </p:txBody>
      </p:sp>
    </p:spTree>
    <p:extLst>
      <p:ext uri="{BB962C8B-B14F-4D97-AF65-F5344CB8AC3E}">
        <p14:creationId xmlns:p14="http://schemas.microsoft.com/office/powerpoint/2010/main" val="3999840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sz="1200" b="1" i="0" u="none" strike="noStrike" kern="1200" dirty="0" smtClean="0">
                <a:solidFill>
                  <a:schemeClr val="tx1"/>
                </a:solidFill>
                <a:effectLst/>
                <a:latin typeface="+mn-lt"/>
                <a:ea typeface="+mn-ea"/>
                <a:cs typeface="+mn-cs"/>
              </a:rPr>
              <a:t>Promedio:</a:t>
            </a:r>
            <a:r>
              <a:rPr lang="es-CR" dirty="0" smtClean="0"/>
              <a:t> </a:t>
            </a:r>
            <a:r>
              <a:rPr lang="es-CR" sz="1200" b="0" i="0" u="none" strike="noStrike" kern="1200" dirty="0" smtClean="0">
                <a:solidFill>
                  <a:schemeClr val="tx1"/>
                </a:solidFill>
                <a:effectLst/>
                <a:latin typeface="+mn-lt"/>
                <a:ea typeface="+mn-ea"/>
                <a:cs typeface="+mn-cs"/>
              </a:rPr>
              <a:t>20,25299  </a:t>
            </a:r>
            <a:r>
              <a:rPr lang="es-CR" dirty="0" smtClean="0"/>
              <a:t> </a:t>
            </a:r>
            <a:r>
              <a:rPr lang="es-CR" sz="1200" b="1" i="0" u="none" strike="noStrike" kern="1200" dirty="0" smtClean="0">
                <a:solidFill>
                  <a:schemeClr val="tx1"/>
                </a:solidFill>
                <a:effectLst/>
                <a:latin typeface="+mn-lt"/>
                <a:ea typeface="+mn-ea"/>
                <a:cs typeface="+mn-cs"/>
              </a:rPr>
              <a:t>SD:</a:t>
            </a:r>
            <a:r>
              <a:rPr lang="es-CR" dirty="0" smtClean="0"/>
              <a:t> </a:t>
            </a:r>
            <a:r>
              <a:rPr lang="es-CR" sz="1200" b="0" i="0" u="none" strike="noStrike" kern="1200" dirty="0" smtClean="0">
                <a:solidFill>
                  <a:schemeClr val="tx1"/>
                </a:solidFill>
                <a:effectLst/>
                <a:latin typeface="+mn-lt"/>
                <a:ea typeface="+mn-ea"/>
                <a:cs typeface="+mn-cs"/>
              </a:rPr>
              <a:t>14,9322</a:t>
            </a:r>
            <a:r>
              <a:rPr lang="es-CR" dirty="0" smtClean="0"/>
              <a:t> </a:t>
            </a:r>
            <a:r>
              <a:rPr lang="es-CR" sz="1200" b="0" i="0" u="none" strike="noStrike" kern="1200" dirty="0" smtClean="0">
                <a:solidFill>
                  <a:schemeClr val="tx1"/>
                </a:solidFill>
                <a:effectLst/>
                <a:latin typeface="+mn-lt"/>
                <a:ea typeface="+mn-ea"/>
                <a:cs typeface="+mn-cs"/>
              </a:rPr>
              <a:t> </a:t>
            </a:r>
            <a:r>
              <a:rPr lang="es-CR" dirty="0" smtClean="0"/>
              <a:t> </a:t>
            </a:r>
            <a:r>
              <a:rPr lang="es-CR" sz="1200" b="0" i="0" u="none" strike="noStrike" kern="1200" dirty="0" smtClean="0">
                <a:solidFill>
                  <a:schemeClr val="tx1"/>
                </a:solidFill>
                <a:effectLst/>
                <a:latin typeface="+mn-lt"/>
                <a:ea typeface="+mn-ea"/>
                <a:cs typeface="+mn-cs"/>
              </a:rPr>
              <a:t> </a:t>
            </a:r>
            <a:r>
              <a:rPr lang="es-CR" dirty="0" smtClean="0"/>
              <a:t> </a:t>
            </a:r>
            <a:r>
              <a:rPr lang="es-CR" sz="1200" b="1" i="0" u="none" strike="noStrike" kern="1200" dirty="0" smtClean="0">
                <a:solidFill>
                  <a:schemeClr val="tx1"/>
                </a:solidFill>
                <a:effectLst/>
                <a:latin typeface="+mn-lt"/>
                <a:ea typeface="+mn-ea"/>
                <a:cs typeface="+mn-cs"/>
              </a:rPr>
              <a:t>Cortes</a:t>
            </a:r>
            <a:r>
              <a:rPr lang="es-CR" dirty="0" smtClean="0"/>
              <a:t> </a:t>
            </a:r>
            <a:r>
              <a:rPr lang="es-CR" sz="1200" b="0" i="0" u="none" strike="noStrike" kern="1200" dirty="0" smtClean="0">
                <a:solidFill>
                  <a:schemeClr val="tx1"/>
                </a:solidFill>
                <a:effectLst/>
                <a:latin typeface="+mn-lt"/>
                <a:ea typeface="+mn-ea"/>
                <a:cs typeface="+mn-cs"/>
              </a:rPr>
              <a:t> </a:t>
            </a:r>
            <a:r>
              <a:rPr lang="es-CR" dirty="0" smtClean="0"/>
              <a:t> </a:t>
            </a:r>
            <a:r>
              <a:rPr lang="es-CR" sz="1200" b="1" i="0" u="none" strike="noStrike" kern="1200" dirty="0" smtClean="0">
                <a:solidFill>
                  <a:schemeClr val="tx1"/>
                </a:solidFill>
                <a:effectLst/>
                <a:latin typeface="+mn-lt"/>
                <a:ea typeface="+mn-ea"/>
                <a:cs typeface="+mn-cs"/>
              </a:rPr>
              <a:t>I:</a:t>
            </a:r>
            <a:r>
              <a:rPr lang="es-CR" dirty="0" smtClean="0"/>
              <a:t> </a:t>
            </a:r>
            <a:r>
              <a:rPr lang="es-CR" sz="1200" b="0" i="0" u="none" strike="noStrike" kern="1200" dirty="0" smtClean="0">
                <a:solidFill>
                  <a:schemeClr val="tx1"/>
                </a:solidFill>
                <a:effectLst/>
                <a:latin typeface="+mn-lt"/>
                <a:ea typeface="+mn-ea"/>
                <a:cs typeface="+mn-cs"/>
              </a:rPr>
              <a:t>5,32079</a:t>
            </a:r>
            <a:r>
              <a:rPr lang="es-CR" dirty="0" smtClean="0"/>
              <a:t> </a:t>
            </a:r>
            <a:r>
              <a:rPr lang="es-CR" sz="1200" b="1" i="0" u="none" strike="noStrike" kern="1200" dirty="0" smtClean="0">
                <a:solidFill>
                  <a:schemeClr val="tx1"/>
                </a:solidFill>
                <a:effectLst/>
                <a:latin typeface="+mn-lt"/>
                <a:ea typeface="+mn-ea"/>
                <a:cs typeface="+mn-cs"/>
              </a:rPr>
              <a:t>II:</a:t>
            </a:r>
            <a:r>
              <a:rPr lang="es-CR" dirty="0" smtClean="0"/>
              <a:t> </a:t>
            </a:r>
            <a:r>
              <a:rPr lang="es-CR" sz="1200" b="0" i="0" u="none" strike="noStrike" kern="1200" dirty="0" smtClean="0">
                <a:solidFill>
                  <a:schemeClr val="tx1"/>
                </a:solidFill>
                <a:effectLst/>
                <a:latin typeface="+mn-lt"/>
                <a:ea typeface="+mn-ea"/>
                <a:cs typeface="+mn-cs"/>
              </a:rPr>
              <a:t>20,25299</a:t>
            </a:r>
            <a:r>
              <a:rPr lang="es-CR" dirty="0" smtClean="0"/>
              <a:t> </a:t>
            </a:r>
            <a:r>
              <a:rPr lang="es-CR" sz="1200" b="1" i="0" u="none" strike="noStrike" kern="1200" dirty="0" smtClean="0">
                <a:solidFill>
                  <a:schemeClr val="tx1"/>
                </a:solidFill>
                <a:effectLst/>
                <a:latin typeface="+mn-lt"/>
                <a:ea typeface="+mn-ea"/>
                <a:cs typeface="+mn-cs"/>
              </a:rPr>
              <a:t>III:</a:t>
            </a:r>
            <a:r>
              <a:rPr lang="es-CR" dirty="0" smtClean="0"/>
              <a:t> </a:t>
            </a:r>
            <a:r>
              <a:rPr lang="es-CR" sz="1200" b="0" i="0" u="none" strike="noStrike" kern="1200" dirty="0" smtClean="0">
                <a:solidFill>
                  <a:schemeClr val="tx1"/>
                </a:solidFill>
                <a:effectLst/>
                <a:latin typeface="+mn-lt"/>
                <a:ea typeface="+mn-ea"/>
                <a:cs typeface="+mn-cs"/>
              </a:rPr>
              <a:t>35,18519</a:t>
            </a:r>
            <a:r>
              <a:rPr lang="es-CR" b="0" dirty="0" smtClean="0"/>
              <a:t> </a:t>
            </a:r>
            <a:endParaRPr lang="es-CR" b="0" dirty="0"/>
          </a:p>
        </p:txBody>
      </p:sp>
      <p:sp>
        <p:nvSpPr>
          <p:cNvPr id="4" name="Marcador de número de diapositiva 3"/>
          <p:cNvSpPr>
            <a:spLocks noGrp="1"/>
          </p:cNvSpPr>
          <p:nvPr>
            <p:ph type="sldNum" sz="quarter" idx="10"/>
          </p:nvPr>
        </p:nvSpPr>
        <p:spPr/>
        <p:txBody>
          <a:bodyPr/>
          <a:lstStyle/>
          <a:p>
            <a:fld id="{4E411BEB-922A-4620-AFD3-1FFE49E465D3}" type="slidenum">
              <a:rPr lang="es-CR" smtClean="0"/>
              <a:t>56</a:t>
            </a:fld>
            <a:endParaRPr lang="es-CR"/>
          </a:p>
        </p:txBody>
      </p:sp>
    </p:spTree>
    <p:extLst>
      <p:ext uri="{BB962C8B-B14F-4D97-AF65-F5344CB8AC3E}">
        <p14:creationId xmlns:p14="http://schemas.microsoft.com/office/powerpoint/2010/main" val="3648425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Tiene una justificación matemática.</a:t>
            </a:r>
            <a:endParaRPr lang="es-CR" dirty="0"/>
          </a:p>
        </p:txBody>
      </p:sp>
      <p:sp>
        <p:nvSpPr>
          <p:cNvPr id="4" name="Marcador de número de diapositiva 3"/>
          <p:cNvSpPr>
            <a:spLocks noGrp="1"/>
          </p:cNvSpPr>
          <p:nvPr>
            <p:ph type="sldNum" sz="quarter" idx="10"/>
          </p:nvPr>
        </p:nvSpPr>
        <p:spPr/>
        <p:txBody>
          <a:bodyPr/>
          <a:lstStyle/>
          <a:p>
            <a:fld id="{98B2C114-E988-4A64-8C89-819FD6541811}" type="slidenum">
              <a:rPr lang="es-CR" smtClean="0"/>
              <a:t>34</a:t>
            </a:fld>
            <a:endParaRPr lang="es-CR"/>
          </a:p>
        </p:txBody>
      </p:sp>
    </p:spTree>
    <p:extLst>
      <p:ext uri="{BB962C8B-B14F-4D97-AF65-F5344CB8AC3E}">
        <p14:creationId xmlns:p14="http://schemas.microsoft.com/office/powerpoint/2010/main" val="3617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Tiene una justificación matemática.</a:t>
            </a:r>
            <a:endParaRPr lang="es-CR" dirty="0"/>
          </a:p>
        </p:txBody>
      </p:sp>
      <p:sp>
        <p:nvSpPr>
          <p:cNvPr id="4" name="Marcador de número de diapositiva 3"/>
          <p:cNvSpPr>
            <a:spLocks noGrp="1"/>
          </p:cNvSpPr>
          <p:nvPr>
            <p:ph type="sldNum" sz="quarter" idx="10"/>
          </p:nvPr>
        </p:nvSpPr>
        <p:spPr/>
        <p:txBody>
          <a:bodyPr/>
          <a:lstStyle/>
          <a:p>
            <a:fld id="{98B2C114-E988-4A64-8C89-819FD6541811}" type="slidenum">
              <a:rPr lang="es-CR" smtClean="0"/>
              <a:t>35</a:t>
            </a:fld>
            <a:endParaRPr lang="es-CR"/>
          </a:p>
        </p:txBody>
      </p:sp>
    </p:spTree>
    <p:extLst>
      <p:ext uri="{BB962C8B-B14F-4D97-AF65-F5344CB8AC3E}">
        <p14:creationId xmlns:p14="http://schemas.microsoft.com/office/powerpoint/2010/main" val="2961191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Tiene una justificación matemática.</a:t>
            </a:r>
            <a:endParaRPr lang="es-CR" dirty="0"/>
          </a:p>
        </p:txBody>
      </p:sp>
      <p:sp>
        <p:nvSpPr>
          <p:cNvPr id="4" name="Marcador de número de diapositiva 3"/>
          <p:cNvSpPr>
            <a:spLocks noGrp="1"/>
          </p:cNvSpPr>
          <p:nvPr>
            <p:ph type="sldNum" sz="quarter" idx="10"/>
          </p:nvPr>
        </p:nvSpPr>
        <p:spPr/>
        <p:txBody>
          <a:bodyPr/>
          <a:lstStyle/>
          <a:p>
            <a:fld id="{98B2C114-E988-4A64-8C89-819FD6541811}" type="slidenum">
              <a:rPr lang="es-CR" smtClean="0"/>
              <a:t>37</a:t>
            </a:fld>
            <a:endParaRPr lang="es-CR"/>
          </a:p>
        </p:txBody>
      </p:sp>
    </p:spTree>
    <p:extLst>
      <p:ext uri="{BB962C8B-B14F-4D97-AF65-F5344CB8AC3E}">
        <p14:creationId xmlns:p14="http://schemas.microsoft.com/office/powerpoint/2010/main" val="130553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Tiene una justificación matemática.</a:t>
            </a:r>
            <a:endParaRPr lang="es-CR" dirty="0"/>
          </a:p>
        </p:txBody>
      </p:sp>
      <p:sp>
        <p:nvSpPr>
          <p:cNvPr id="4" name="Marcador de número de diapositiva 3"/>
          <p:cNvSpPr>
            <a:spLocks noGrp="1"/>
          </p:cNvSpPr>
          <p:nvPr>
            <p:ph type="sldNum" sz="quarter" idx="10"/>
          </p:nvPr>
        </p:nvSpPr>
        <p:spPr/>
        <p:txBody>
          <a:bodyPr/>
          <a:lstStyle/>
          <a:p>
            <a:fld id="{98B2C114-E988-4A64-8C89-819FD6541811}" type="slidenum">
              <a:rPr lang="es-CR" smtClean="0"/>
              <a:t>38</a:t>
            </a:fld>
            <a:endParaRPr lang="es-CR"/>
          </a:p>
        </p:txBody>
      </p:sp>
    </p:spTree>
    <p:extLst>
      <p:ext uri="{BB962C8B-B14F-4D97-AF65-F5344CB8AC3E}">
        <p14:creationId xmlns:p14="http://schemas.microsoft.com/office/powerpoint/2010/main" val="237585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Tiene una justificación matemática.</a:t>
            </a:r>
            <a:endParaRPr lang="es-CR" dirty="0"/>
          </a:p>
        </p:txBody>
      </p:sp>
      <p:sp>
        <p:nvSpPr>
          <p:cNvPr id="4" name="Marcador de número de diapositiva 3"/>
          <p:cNvSpPr>
            <a:spLocks noGrp="1"/>
          </p:cNvSpPr>
          <p:nvPr>
            <p:ph type="sldNum" sz="quarter" idx="10"/>
          </p:nvPr>
        </p:nvSpPr>
        <p:spPr/>
        <p:txBody>
          <a:bodyPr/>
          <a:lstStyle/>
          <a:p>
            <a:fld id="{98B2C114-E988-4A64-8C89-819FD6541811}" type="slidenum">
              <a:rPr lang="es-CR" smtClean="0"/>
              <a:t>39</a:t>
            </a:fld>
            <a:endParaRPr lang="es-CR"/>
          </a:p>
        </p:txBody>
      </p:sp>
    </p:spTree>
    <p:extLst>
      <p:ext uri="{BB962C8B-B14F-4D97-AF65-F5344CB8AC3E}">
        <p14:creationId xmlns:p14="http://schemas.microsoft.com/office/powerpoint/2010/main" val="412570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Tiene una justificación matemática.</a:t>
            </a:r>
            <a:endParaRPr lang="es-CR" dirty="0"/>
          </a:p>
        </p:txBody>
      </p:sp>
      <p:sp>
        <p:nvSpPr>
          <p:cNvPr id="4" name="Marcador de número de diapositiva 3"/>
          <p:cNvSpPr>
            <a:spLocks noGrp="1"/>
          </p:cNvSpPr>
          <p:nvPr>
            <p:ph type="sldNum" sz="quarter" idx="10"/>
          </p:nvPr>
        </p:nvSpPr>
        <p:spPr/>
        <p:txBody>
          <a:bodyPr/>
          <a:lstStyle/>
          <a:p>
            <a:fld id="{98B2C114-E988-4A64-8C89-819FD6541811}" type="slidenum">
              <a:rPr lang="es-CR" smtClean="0"/>
              <a:t>40</a:t>
            </a:fld>
            <a:endParaRPr lang="es-CR"/>
          </a:p>
        </p:txBody>
      </p:sp>
    </p:spTree>
    <p:extLst>
      <p:ext uri="{BB962C8B-B14F-4D97-AF65-F5344CB8AC3E}">
        <p14:creationId xmlns:p14="http://schemas.microsoft.com/office/powerpoint/2010/main" val="826841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sz="1200" dirty="0" smtClean="0">
                <a:solidFill>
                  <a:srgbClr val="000000"/>
                </a:solidFill>
                <a:latin typeface="ChollaSlabRegular" pitchFamily="2" charset="0"/>
                <a:cs typeface="Arial"/>
              </a:rPr>
              <a:t>Es decir, queremos que las </a:t>
            </a:r>
            <a:r>
              <a:rPr lang="es-ES" sz="1200" dirty="0" smtClean="0">
                <a:solidFill>
                  <a:srgbClr val="000000"/>
                </a:solidFill>
                <a:latin typeface="ChollaSlabRegular" pitchFamily="2" charset="0"/>
                <a:cs typeface="Arial"/>
              </a:rPr>
              <a:t>respuestas a un ítem NO se relacionen fuertemente con las respuestas de otro ítem. </a:t>
            </a:r>
            <a:endParaRPr lang="es-CR" dirty="0"/>
          </a:p>
        </p:txBody>
      </p:sp>
      <p:sp>
        <p:nvSpPr>
          <p:cNvPr id="4" name="Marcador de número de diapositiva 3"/>
          <p:cNvSpPr>
            <a:spLocks noGrp="1"/>
          </p:cNvSpPr>
          <p:nvPr>
            <p:ph type="sldNum" sz="quarter" idx="10"/>
          </p:nvPr>
        </p:nvSpPr>
        <p:spPr/>
        <p:txBody>
          <a:bodyPr/>
          <a:lstStyle/>
          <a:p>
            <a:fld id="{2D189FA9-FC9A-E349-B637-68B4833E1BAC}" type="slidenum">
              <a:rPr lang="es-ES_tradnl" smtClean="0"/>
              <a:t>43</a:t>
            </a:fld>
            <a:endParaRPr lang="es-ES_tradnl"/>
          </a:p>
        </p:txBody>
      </p:sp>
    </p:spTree>
    <p:extLst>
      <p:ext uri="{BB962C8B-B14F-4D97-AF65-F5344CB8AC3E}">
        <p14:creationId xmlns:p14="http://schemas.microsoft.com/office/powerpoint/2010/main" val="133851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2D189FA9-FC9A-E349-B637-68B4833E1BAC}" type="slidenum">
              <a:rPr lang="es-ES_tradnl" smtClean="0"/>
              <a:t>45</a:t>
            </a:fld>
            <a:endParaRPr lang="es-ES_tradnl"/>
          </a:p>
        </p:txBody>
      </p:sp>
    </p:spTree>
    <p:extLst>
      <p:ext uri="{BB962C8B-B14F-4D97-AF65-F5344CB8AC3E}">
        <p14:creationId xmlns:p14="http://schemas.microsoft.com/office/powerpoint/2010/main" val="347677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6BB6D6F4-05C6-9E44-99E8-D48B4CCEA222}" type="datetimeFigureOut">
              <a:rPr lang="es-ES_tradnl" smtClean="0"/>
              <a:pPr/>
              <a:t>28/10/2019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BD7CD12-375D-A640-B06F-4C2D7DDF7ECF}" type="slidenum">
              <a:rPr lang="es-ES_tradnl" smtClean="0"/>
              <a:pPr/>
              <a:t>‹Nº›</a:t>
            </a:fld>
            <a:endParaRPr lang="es-ES_tradnl"/>
          </a:p>
        </p:txBody>
      </p:sp>
    </p:spTree>
    <p:extLst>
      <p:ext uri="{BB962C8B-B14F-4D97-AF65-F5344CB8AC3E}">
        <p14:creationId xmlns:p14="http://schemas.microsoft.com/office/powerpoint/2010/main" val="25754006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BB6D6F4-05C6-9E44-99E8-D48B4CCEA222}" type="datetimeFigureOut">
              <a:rPr lang="es-ES_tradnl" smtClean="0"/>
              <a:pPr/>
              <a:t>28/10/2019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BD7CD12-375D-A640-B06F-4C2D7DDF7ECF}" type="slidenum">
              <a:rPr lang="es-ES_tradnl" smtClean="0"/>
              <a:pPr/>
              <a:t>‹Nº›</a:t>
            </a:fld>
            <a:endParaRPr lang="es-ES_tradnl"/>
          </a:p>
        </p:txBody>
      </p:sp>
    </p:spTree>
    <p:extLst>
      <p:ext uri="{BB962C8B-B14F-4D97-AF65-F5344CB8AC3E}">
        <p14:creationId xmlns:p14="http://schemas.microsoft.com/office/powerpoint/2010/main" val="285040563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BB6D6F4-05C6-9E44-99E8-D48B4CCEA222}" type="datetimeFigureOut">
              <a:rPr lang="es-ES_tradnl" smtClean="0"/>
              <a:pPr/>
              <a:t>28/10/2019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BD7CD12-375D-A640-B06F-4C2D7DDF7ECF}" type="slidenum">
              <a:rPr lang="es-ES_tradnl" smtClean="0"/>
              <a:pPr/>
              <a:t>‹Nº›</a:t>
            </a:fld>
            <a:endParaRPr lang="es-ES_tradnl"/>
          </a:p>
        </p:txBody>
      </p:sp>
    </p:spTree>
    <p:extLst>
      <p:ext uri="{BB962C8B-B14F-4D97-AF65-F5344CB8AC3E}">
        <p14:creationId xmlns:p14="http://schemas.microsoft.com/office/powerpoint/2010/main" val="36305357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6BB6D6F4-05C6-9E44-99E8-D48B4CCEA222}" type="datetimeFigureOut">
              <a:rPr lang="es-ES_tradnl" smtClean="0">
                <a:solidFill>
                  <a:prstClr val="black">
                    <a:tint val="75000"/>
                  </a:prstClr>
                </a:solidFill>
              </a:rPr>
              <a:pPr/>
              <a:t>28/10/2019</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BD7CD12-375D-A640-B06F-4C2D7DDF7EC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195983876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BB6D6F4-05C6-9E44-99E8-D48B4CCEA222}" type="datetimeFigureOut">
              <a:rPr lang="es-ES_tradnl" smtClean="0">
                <a:solidFill>
                  <a:prstClr val="black">
                    <a:tint val="75000"/>
                  </a:prstClr>
                </a:solidFill>
              </a:rPr>
              <a:pPr/>
              <a:t>28/10/2019</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BD7CD12-375D-A640-B06F-4C2D7DDF7EC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26376805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3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6BB6D6F4-05C6-9E44-99E8-D48B4CCEA222}" type="datetimeFigureOut">
              <a:rPr lang="es-ES_tradnl" smtClean="0">
                <a:solidFill>
                  <a:prstClr val="black">
                    <a:tint val="75000"/>
                  </a:prstClr>
                </a:solidFill>
              </a:rPr>
              <a:pPr/>
              <a:t>28/10/2019</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BD7CD12-375D-A640-B06F-4C2D7DDF7EC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130269670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6BB6D6F4-05C6-9E44-99E8-D48B4CCEA222}" type="datetimeFigureOut">
              <a:rPr lang="es-ES_tradnl" smtClean="0">
                <a:solidFill>
                  <a:prstClr val="black">
                    <a:tint val="75000"/>
                  </a:prstClr>
                </a:solidFill>
              </a:rPr>
              <a:pPr/>
              <a:t>28/10/2019</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BD7CD12-375D-A640-B06F-4C2D7DDF7EC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11308481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6BB6D6F4-05C6-9E44-99E8-D48B4CCEA222}" type="datetimeFigureOut">
              <a:rPr lang="es-ES_tradnl" smtClean="0">
                <a:solidFill>
                  <a:prstClr val="black">
                    <a:tint val="75000"/>
                  </a:prstClr>
                </a:solidFill>
              </a:rPr>
              <a:pPr/>
              <a:t>28/10/2019</a:t>
            </a:fld>
            <a:endParaRPr lang="es-ES_tradn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_tradn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6BD7CD12-375D-A640-B06F-4C2D7DDF7EC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1780450997"/>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6BB6D6F4-05C6-9E44-99E8-D48B4CCEA222}" type="datetimeFigureOut">
              <a:rPr lang="es-ES_tradnl" smtClean="0">
                <a:solidFill>
                  <a:prstClr val="black">
                    <a:tint val="75000"/>
                  </a:prstClr>
                </a:solidFill>
              </a:rPr>
              <a:pPr/>
              <a:t>28/10/2019</a:t>
            </a:fld>
            <a:endParaRPr lang="es-ES_tradn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_tradn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6BD7CD12-375D-A640-B06F-4C2D7DDF7EC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358367409"/>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BB6D6F4-05C6-9E44-99E8-D48B4CCEA222}" type="datetimeFigureOut">
              <a:rPr lang="es-ES_tradnl" smtClean="0">
                <a:solidFill>
                  <a:prstClr val="black">
                    <a:tint val="75000"/>
                  </a:prstClr>
                </a:solidFill>
              </a:rPr>
              <a:pPr/>
              <a:t>28/10/2019</a:t>
            </a:fld>
            <a:endParaRPr lang="es-ES_tradn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_tradn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6BD7CD12-375D-A640-B06F-4C2D7DDF7EC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4128536682"/>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1500" b="1"/>
            </a:lvl1pPr>
          </a:lstStyle>
          <a:p>
            <a:r>
              <a:rPr lang="es-ES_tradnl"/>
              <a:t>Clic para editar título</a:t>
            </a:r>
            <a:endParaRPr lang="es-ES"/>
          </a:p>
        </p:txBody>
      </p:sp>
      <p:sp>
        <p:nvSpPr>
          <p:cNvPr id="3" name="Marcador de contenido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BB6D6F4-05C6-9E44-99E8-D48B4CCEA222}" type="datetimeFigureOut">
              <a:rPr lang="es-ES_tradnl" smtClean="0">
                <a:solidFill>
                  <a:prstClr val="black">
                    <a:tint val="75000"/>
                  </a:prstClr>
                </a:solidFill>
              </a:rPr>
              <a:pPr/>
              <a:t>28/10/2019</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BD7CD12-375D-A640-B06F-4C2D7DDF7EC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50471497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BB6D6F4-05C6-9E44-99E8-D48B4CCEA222}" type="datetimeFigureOut">
              <a:rPr lang="es-ES_tradnl" smtClean="0"/>
              <a:pPr/>
              <a:t>28/10/2019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BD7CD12-375D-A640-B06F-4C2D7DDF7ECF}" type="slidenum">
              <a:rPr lang="es-ES_tradnl" smtClean="0"/>
              <a:pPr/>
              <a:t>‹Nº›</a:t>
            </a:fld>
            <a:endParaRPr lang="es-ES_tradnl"/>
          </a:p>
        </p:txBody>
      </p:sp>
    </p:spTree>
    <p:extLst>
      <p:ext uri="{BB962C8B-B14F-4D97-AF65-F5344CB8AC3E}">
        <p14:creationId xmlns:p14="http://schemas.microsoft.com/office/powerpoint/2010/main" val="2913534809"/>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15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_tradnl"/>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BB6D6F4-05C6-9E44-99E8-D48B4CCEA222}" type="datetimeFigureOut">
              <a:rPr lang="es-ES_tradnl" smtClean="0">
                <a:solidFill>
                  <a:prstClr val="black">
                    <a:tint val="75000"/>
                  </a:prstClr>
                </a:solidFill>
              </a:rPr>
              <a:pPr/>
              <a:t>28/10/2019</a:t>
            </a:fld>
            <a:endParaRPr lang="es-ES_tradn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_tradn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BD7CD12-375D-A640-B06F-4C2D7DDF7EC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19779676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BB6D6F4-05C6-9E44-99E8-D48B4CCEA222}" type="datetimeFigureOut">
              <a:rPr lang="es-ES_tradnl" smtClean="0">
                <a:solidFill>
                  <a:prstClr val="black">
                    <a:tint val="75000"/>
                  </a:prstClr>
                </a:solidFill>
              </a:rPr>
              <a:pPr/>
              <a:t>28/10/2019</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BD7CD12-375D-A640-B06F-4C2D7DDF7EC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44106752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40"/>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6BB6D6F4-05C6-9E44-99E8-D48B4CCEA222}" type="datetimeFigureOut">
              <a:rPr lang="es-ES_tradnl" smtClean="0">
                <a:solidFill>
                  <a:prstClr val="black">
                    <a:tint val="75000"/>
                  </a:prstClr>
                </a:solidFill>
              </a:rPr>
              <a:pPr/>
              <a:t>28/10/2019</a:t>
            </a:fld>
            <a:endParaRPr lang="es-ES_tradn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_tradn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BD7CD12-375D-A640-B06F-4C2D7DDF7EC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261077544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6BB6D6F4-05C6-9E44-99E8-D48B4CCEA222}" type="datetimeFigureOut">
              <a:rPr lang="es-ES_tradnl" smtClean="0"/>
              <a:pPr/>
              <a:t>28/10/2019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6BD7CD12-375D-A640-B06F-4C2D7DDF7ECF}" type="slidenum">
              <a:rPr lang="es-ES_tradnl" smtClean="0"/>
              <a:pPr/>
              <a:t>‹Nº›</a:t>
            </a:fld>
            <a:endParaRPr lang="es-ES_tradnl"/>
          </a:p>
        </p:txBody>
      </p:sp>
    </p:spTree>
    <p:extLst>
      <p:ext uri="{BB962C8B-B14F-4D97-AF65-F5344CB8AC3E}">
        <p14:creationId xmlns:p14="http://schemas.microsoft.com/office/powerpoint/2010/main" val="37636190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6BB6D6F4-05C6-9E44-99E8-D48B4CCEA222}" type="datetimeFigureOut">
              <a:rPr lang="es-ES_tradnl" smtClean="0"/>
              <a:pPr/>
              <a:t>28/10/2019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BD7CD12-375D-A640-B06F-4C2D7DDF7ECF}" type="slidenum">
              <a:rPr lang="es-ES_tradnl" smtClean="0"/>
              <a:pPr/>
              <a:t>‹Nº›</a:t>
            </a:fld>
            <a:endParaRPr lang="es-ES_tradnl"/>
          </a:p>
        </p:txBody>
      </p:sp>
    </p:spTree>
    <p:extLst>
      <p:ext uri="{BB962C8B-B14F-4D97-AF65-F5344CB8AC3E}">
        <p14:creationId xmlns:p14="http://schemas.microsoft.com/office/powerpoint/2010/main" val="343535423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6BB6D6F4-05C6-9E44-99E8-D48B4CCEA222}" type="datetimeFigureOut">
              <a:rPr lang="es-ES_tradnl" smtClean="0"/>
              <a:pPr/>
              <a:t>28/10/2019</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6BD7CD12-375D-A640-B06F-4C2D7DDF7ECF}" type="slidenum">
              <a:rPr lang="es-ES_tradnl" smtClean="0"/>
              <a:pPr/>
              <a:t>‹Nº›</a:t>
            </a:fld>
            <a:endParaRPr lang="es-ES_tradnl"/>
          </a:p>
        </p:txBody>
      </p:sp>
    </p:spTree>
    <p:extLst>
      <p:ext uri="{BB962C8B-B14F-4D97-AF65-F5344CB8AC3E}">
        <p14:creationId xmlns:p14="http://schemas.microsoft.com/office/powerpoint/2010/main" val="378116236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6BB6D6F4-05C6-9E44-99E8-D48B4CCEA222}" type="datetimeFigureOut">
              <a:rPr lang="es-ES_tradnl" smtClean="0"/>
              <a:pPr/>
              <a:t>28/10/2019</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6BD7CD12-375D-A640-B06F-4C2D7DDF7ECF}" type="slidenum">
              <a:rPr lang="es-ES_tradnl" smtClean="0"/>
              <a:pPr/>
              <a:t>‹Nº›</a:t>
            </a:fld>
            <a:endParaRPr lang="es-ES_tradnl"/>
          </a:p>
        </p:txBody>
      </p:sp>
    </p:spTree>
    <p:extLst>
      <p:ext uri="{BB962C8B-B14F-4D97-AF65-F5344CB8AC3E}">
        <p14:creationId xmlns:p14="http://schemas.microsoft.com/office/powerpoint/2010/main" val="28007438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BB6D6F4-05C6-9E44-99E8-D48B4CCEA222}" type="datetimeFigureOut">
              <a:rPr lang="es-ES_tradnl" smtClean="0"/>
              <a:pPr/>
              <a:t>28/10/2019</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6BD7CD12-375D-A640-B06F-4C2D7DDF7ECF}" type="slidenum">
              <a:rPr lang="es-ES_tradnl" smtClean="0"/>
              <a:pPr/>
              <a:t>‹Nº›</a:t>
            </a:fld>
            <a:endParaRPr lang="es-ES_tradnl"/>
          </a:p>
        </p:txBody>
      </p:sp>
    </p:spTree>
    <p:extLst>
      <p:ext uri="{BB962C8B-B14F-4D97-AF65-F5344CB8AC3E}">
        <p14:creationId xmlns:p14="http://schemas.microsoft.com/office/powerpoint/2010/main" val="74903825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BB6D6F4-05C6-9E44-99E8-D48B4CCEA222}" type="datetimeFigureOut">
              <a:rPr lang="es-ES_tradnl" smtClean="0"/>
              <a:pPr/>
              <a:t>28/10/2019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BD7CD12-375D-A640-B06F-4C2D7DDF7ECF}" type="slidenum">
              <a:rPr lang="es-ES_tradnl" smtClean="0"/>
              <a:pPr/>
              <a:t>‹Nº›</a:t>
            </a:fld>
            <a:endParaRPr lang="es-ES_tradnl"/>
          </a:p>
        </p:txBody>
      </p:sp>
    </p:spTree>
    <p:extLst>
      <p:ext uri="{BB962C8B-B14F-4D97-AF65-F5344CB8AC3E}">
        <p14:creationId xmlns:p14="http://schemas.microsoft.com/office/powerpoint/2010/main" val="290843134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6BB6D6F4-05C6-9E44-99E8-D48B4CCEA222}" type="datetimeFigureOut">
              <a:rPr lang="es-ES_tradnl" smtClean="0"/>
              <a:pPr/>
              <a:t>28/10/2019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6BD7CD12-375D-A640-B06F-4C2D7DDF7ECF}" type="slidenum">
              <a:rPr lang="es-ES_tradnl" smtClean="0"/>
              <a:pPr/>
              <a:t>‹Nº›</a:t>
            </a:fld>
            <a:endParaRPr lang="es-ES_tradnl"/>
          </a:p>
        </p:txBody>
      </p:sp>
    </p:spTree>
    <p:extLst>
      <p:ext uri="{BB962C8B-B14F-4D97-AF65-F5344CB8AC3E}">
        <p14:creationId xmlns:p14="http://schemas.microsoft.com/office/powerpoint/2010/main" val="280644802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6D6F4-05C6-9E44-99E8-D48B4CCEA222}" type="datetimeFigureOut">
              <a:rPr lang="es-ES_tradnl" smtClean="0"/>
              <a:pPr/>
              <a:t>28/10/2019</a:t>
            </a:fld>
            <a:endParaRPr lang="es-ES_tradnl"/>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7CD12-375D-A640-B06F-4C2D7DDF7ECF}" type="slidenum">
              <a:rPr lang="es-ES_tradnl" smtClean="0"/>
              <a:pPr/>
              <a:t>‹Nº›</a:t>
            </a:fld>
            <a:endParaRPr lang="es-ES_tradnl"/>
          </a:p>
        </p:txBody>
      </p:sp>
    </p:spTree>
    <p:extLst>
      <p:ext uri="{BB962C8B-B14F-4D97-AF65-F5344CB8AC3E}">
        <p14:creationId xmlns:p14="http://schemas.microsoft.com/office/powerpoint/2010/main" val="3980822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B6D6F4-05C6-9E44-99E8-D48B4CCEA222}" type="datetimeFigureOut">
              <a:rPr lang="es-ES_tradnl" smtClean="0">
                <a:solidFill>
                  <a:prstClr val="black">
                    <a:tint val="75000"/>
                  </a:prstClr>
                </a:solidFill>
              </a:rPr>
              <a:pPr/>
              <a:t>28/10/2019</a:t>
            </a:fld>
            <a:endParaRPr lang="es-ES_tradnl">
              <a:solidFill>
                <a:prstClr val="black">
                  <a:tint val="75000"/>
                </a:prstClr>
              </a:solidFill>
            </a:endParaRPr>
          </a:p>
        </p:txBody>
      </p:sp>
      <p:sp>
        <p:nvSpPr>
          <p:cNvPr id="5" name="Marcador de pie de pá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_tradnl">
              <a:solidFill>
                <a:prstClr val="black">
                  <a:tint val="75000"/>
                </a:prstClr>
              </a:solidFill>
            </a:endParaRPr>
          </a:p>
        </p:txBody>
      </p:sp>
      <p:sp>
        <p:nvSpPr>
          <p:cNvPr id="6" name="Marcador de número de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D7CD12-375D-A640-B06F-4C2D7DDF7ECF}" type="slidenum">
              <a:rPr lang="es-ES_tradnl" smtClean="0">
                <a:solidFill>
                  <a:prstClr val="black">
                    <a:tint val="75000"/>
                  </a:prstClr>
                </a:solidFill>
              </a:rPr>
              <a:pPr/>
              <a:t>‹Nº›</a:t>
            </a:fld>
            <a:endParaRPr lang="es-ES_tradnl">
              <a:solidFill>
                <a:prstClr val="black">
                  <a:tint val="75000"/>
                </a:prstClr>
              </a:solidFill>
            </a:endParaRPr>
          </a:p>
        </p:txBody>
      </p:sp>
    </p:spTree>
    <p:extLst>
      <p:ext uri="{BB962C8B-B14F-4D97-AF65-F5344CB8AC3E}">
        <p14:creationId xmlns:p14="http://schemas.microsoft.com/office/powerpoint/2010/main" val="5356271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s-E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png"/><Relationship Id="rId7" Type="http://schemas.openxmlformats.org/officeDocument/2006/relationships/diagramQuickStyle" Target="../diagrams/quickStyle9.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png"/><Relationship Id="rId9" Type="http://schemas.microsoft.com/office/2007/relationships/diagramDrawing" Target="../diagrams/drawing9.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4.emf"/><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5.emf"/><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20.png"/><Relationship Id="rId4" Type="http://schemas.openxmlformats.org/officeDocument/2006/relationships/diagramData" Target="../diagrams/data10.xml"/><Relationship Id="rId9"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12.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3.gif"/><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29.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6.png"/><Relationship Id="rId4" Type="http://schemas.openxmlformats.org/officeDocument/2006/relationships/diagramData" Target="../diagrams/data3.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493424" y="2218929"/>
            <a:ext cx="4812536" cy="830997"/>
          </a:xfrm>
          <a:prstGeom prst="rect">
            <a:avLst/>
          </a:prstGeom>
          <a:noFill/>
        </p:spPr>
        <p:txBody>
          <a:bodyPr wrap="none" rtlCol="0">
            <a:spAutoFit/>
          </a:bodyPr>
          <a:lstStyle/>
          <a:p>
            <a:pPr algn="ctr"/>
            <a:r>
              <a:rPr lang="es-CR" sz="4800" b="1" dirty="0" smtClean="0">
                <a:solidFill>
                  <a:srgbClr val="00328E"/>
                </a:solidFill>
                <a:latin typeface="ChollaSansBold" pitchFamily="2" charset="0"/>
                <a:cs typeface="Arial"/>
              </a:rPr>
              <a:t>Marco metodológico</a:t>
            </a:r>
          </a:p>
        </p:txBody>
      </p:sp>
      <p:sp>
        <p:nvSpPr>
          <p:cNvPr id="5" name="CuadroTexto 4"/>
          <p:cNvSpPr txBox="1"/>
          <p:nvPr/>
        </p:nvSpPr>
        <p:spPr>
          <a:xfrm>
            <a:off x="1116191" y="3069056"/>
            <a:ext cx="2858475" cy="461665"/>
          </a:xfrm>
          <a:prstGeom prst="rect">
            <a:avLst/>
          </a:prstGeom>
          <a:noFill/>
        </p:spPr>
        <p:txBody>
          <a:bodyPr wrap="none" rtlCol="0">
            <a:spAutoFit/>
          </a:bodyPr>
          <a:lstStyle/>
          <a:p>
            <a:r>
              <a:rPr lang="es-ES" sz="2400" dirty="0" smtClean="0">
                <a:solidFill>
                  <a:srgbClr val="00328E"/>
                </a:solidFill>
                <a:latin typeface="ChollaSansRegular" pitchFamily="2" charset="0"/>
                <a:cs typeface="Arial"/>
              </a:rPr>
              <a:t>Experiencia </a:t>
            </a:r>
            <a:r>
              <a:rPr lang="es-ES" sz="2400" dirty="0" err="1" smtClean="0">
                <a:solidFill>
                  <a:srgbClr val="00328E"/>
                </a:solidFill>
                <a:latin typeface="ChollaSansRegular" pitchFamily="2" charset="0"/>
                <a:cs typeface="Arial"/>
              </a:rPr>
              <a:t>Enadis</a:t>
            </a:r>
            <a:r>
              <a:rPr lang="es-ES" sz="2400" dirty="0" smtClean="0">
                <a:solidFill>
                  <a:srgbClr val="00328E"/>
                </a:solidFill>
                <a:latin typeface="ChollaSansRegular" pitchFamily="2" charset="0"/>
                <a:cs typeface="Arial"/>
              </a:rPr>
              <a:t> 2018</a:t>
            </a:r>
            <a:endParaRPr lang="es-ES" sz="2400" dirty="0">
              <a:solidFill>
                <a:srgbClr val="00328E"/>
              </a:solidFill>
              <a:latin typeface="ChollaSansRegular" pitchFamily="2" charset="0"/>
              <a:cs typeface="Arial"/>
            </a:endParaRPr>
          </a:p>
        </p:txBody>
      </p:sp>
    </p:spTree>
    <p:extLst>
      <p:ext uri="{BB962C8B-B14F-4D97-AF65-F5344CB8AC3E}">
        <p14:creationId xmlns:p14="http://schemas.microsoft.com/office/powerpoint/2010/main" val="336270491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086350"/>
            <a:ext cx="91630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uadroTexto 3"/>
          <p:cNvSpPr txBox="1"/>
          <p:nvPr/>
        </p:nvSpPr>
        <p:spPr>
          <a:xfrm>
            <a:off x="2705311" y="2508878"/>
            <a:ext cx="3714350" cy="1077218"/>
          </a:xfrm>
          <a:prstGeom prst="rect">
            <a:avLst/>
          </a:prstGeom>
          <a:noFill/>
        </p:spPr>
        <p:txBody>
          <a:bodyPr wrap="none" rtlCol="0">
            <a:spAutoFit/>
          </a:bodyPr>
          <a:lstStyle/>
          <a:p>
            <a:pPr algn="ctr"/>
            <a:r>
              <a:rPr lang="es-CR" sz="3200" b="1" dirty="0" smtClean="0">
                <a:solidFill>
                  <a:srgbClr val="00328E"/>
                </a:solidFill>
                <a:latin typeface="ChollaSansBold" pitchFamily="2" charset="0"/>
                <a:cs typeface="Arial"/>
              </a:rPr>
              <a:t>PRINCIPALES ASPECTOS </a:t>
            </a:r>
          </a:p>
          <a:p>
            <a:pPr algn="ctr"/>
            <a:r>
              <a:rPr lang="es-CR" sz="3200" b="1" dirty="0" smtClean="0">
                <a:solidFill>
                  <a:srgbClr val="00328E"/>
                </a:solidFill>
                <a:latin typeface="ChollaSansBold" pitchFamily="2" charset="0"/>
                <a:cs typeface="Arial"/>
              </a:rPr>
              <a:t>METODOLÓGICOS</a:t>
            </a:r>
          </a:p>
        </p:txBody>
      </p:sp>
    </p:spTree>
    <p:extLst>
      <p:ext uri="{BB962C8B-B14F-4D97-AF65-F5344CB8AC3E}">
        <p14:creationId xmlns:p14="http://schemas.microsoft.com/office/powerpoint/2010/main" val="49776369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3748667"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Diseño de la muestra</a:t>
            </a:r>
          </a:p>
        </p:txBody>
      </p:sp>
      <p:sp>
        <p:nvSpPr>
          <p:cNvPr id="2" name="CuadroTexto 1"/>
          <p:cNvSpPr txBox="1"/>
          <p:nvPr/>
        </p:nvSpPr>
        <p:spPr>
          <a:xfrm>
            <a:off x="811851" y="1215038"/>
            <a:ext cx="2444098" cy="369332"/>
          </a:xfrm>
          <a:prstGeom prst="rect">
            <a:avLst/>
          </a:prstGeom>
          <a:noFill/>
        </p:spPr>
        <p:txBody>
          <a:bodyPr wrap="square" rtlCol="0">
            <a:spAutoFit/>
          </a:bodyPr>
          <a:lstStyle/>
          <a:p>
            <a:r>
              <a:rPr lang="es-CR" dirty="0" smtClean="0">
                <a:solidFill>
                  <a:srgbClr val="00328D"/>
                </a:solidFill>
                <a:latin typeface="ChollaSansRegular" pitchFamily="2" charset="0"/>
              </a:rPr>
              <a:t>Población de estudio</a:t>
            </a:r>
            <a:endParaRPr lang="es-CR" dirty="0">
              <a:solidFill>
                <a:srgbClr val="00328D"/>
              </a:solidFill>
              <a:latin typeface="ChollaSansRegular" pitchFamily="2" charset="0"/>
            </a:endParaRPr>
          </a:p>
        </p:txBody>
      </p:sp>
      <p:cxnSp>
        <p:nvCxnSpPr>
          <p:cNvPr id="4" name="Conector angular 3"/>
          <p:cNvCxnSpPr/>
          <p:nvPr/>
        </p:nvCxnSpPr>
        <p:spPr>
          <a:xfrm>
            <a:off x="1213502" y="1678677"/>
            <a:ext cx="1128045" cy="426447"/>
          </a:xfrm>
          <a:prstGeom prst="bentConnector3">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sp>
        <p:nvSpPr>
          <p:cNvPr id="5" name="CuadroTexto 4"/>
          <p:cNvSpPr txBox="1"/>
          <p:nvPr/>
        </p:nvSpPr>
        <p:spPr>
          <a:xfrm>
            <a:off x="2569347" y="1810948"/>
            <a:ext cx="5758530" cy="646331"/>
          </a:xfrm>
          <a:prstGeom prst="rect">
            <a:avLst/>
          </a:prstGeom>
          <a:noFill/>
        </p:spPr>
        <p:txBody>
          <a:bodyPr wrap="square" rtlCol="0">
            <a:spAutoFit/>
          </a:bodyPr>
          <a:lstStyle/>
          <a:p>
            <a:r>
              <a:rPr lang="es-CR" dirty="0" smtClean="0">
                <a:solidFill>
                  <a:srgbClr val="00328D"/>
                </a:solidFill>
                <a:latin typeface="ChollaSansRegular" pitchFamily="2" charset="0"/>
              </a:rPr>
              <a:t>Personas de </a:t>
            </a:r>
            <a:r>
              <a:rPr lang="es-CR" dirty="0">
                <a:solidFill>
                  <a:srgbClr val="00328D"/>
                </a:solidFill>
                <a:latin typeface="ChollaSansRegular" pitchFamily="2" charset="0"/>
              </a:rPr>
              <a:t>18 años y más, residentes habituales en las viviendas seleccionadas a nivel </a:t>
            </a:r>
            <a:r>
              <a:rPr lang="es-CR" dirty="0" smtClean="0">
                <a:solidFill>
                  <a:srgbClr val="00328D"/>
                </a:solidFill>
                <a:latin typeface="ChollaSansRegular" pitchFamily="2" charset="0"/>
              </a:rPr>
              <a:t>nacional</a:t>
            </a:r>
            <a:endParaRPr lang="es-CR" dirty="0">
              <a:solidFill>
                <a:srgbClr val="00328D"/>
              </a:solidFill>
              <a:latin typeface="ChollaSansRegular" pitchFamily="2" charset="0"/>
            </a:endParaRPr>
          </a:p>
        </p:txBody>
      </p:sp>
      <p:sp>
        <p:nvSpPr>
          <p:cNvPr id="6" name="CuadroTexto 5"/>
          <p:cNvSpPr txBox="1"/>
          <p:nvPr/>
        </p:nvSpPr>
        <p:spPr>
          <a:xfrm>
            <a:off x="811851" y="4666328"/>
            <a:ext cx="3050849" cy="369332"/>
          </a:xfrm>
          <a:prstGeom prst="rect">
            <a:avLst/>
          </a:prstGeom>
          <a:noFill/>
        </p:spPr>
        <p:txBody>
          <a:bodyPr wrap="square" rtlCol="0">
            <a:spAutoFit/>
          </a:bodyPr>
          <a:lstStyle/>
          <a:p>
            <a:r>
              <a:rPr lang="es-CR" dirty="0" smtClean="0">
                <a:solidFill>
                  <a:srgbClr val="00328D"/>
                </a:solidFill>
                <a:latin typeface="ChollaSansRegular" pitchFamily="2" charset="0"/>
              </a:rPr>
              <a:t>Marco muestral</a:t>
            </a:r>
            <a:endParaRPr lang="es-CR" dirty="0">
              <a:solidFill>
                <a:srgbClr val="00328D"/>
              </a:solidFill>
              <a:latin typeface="ChollaSansRegular" pitchFamily="2" charset="0"/>
            </a:endParaRPr>
          </a:p>
        </p:txBody>
      </p:sp>
      <p:cxnSp>
        <p:nvCxnSpPr>
          <p:cNvPr id="10" name="Conector angular 9"/>
          <p:cNvCxnSpPr/>
          <p:nvPr/>
        </p:nvCxnSpPr>
        <p:spPr>
          <a:xfrm>
            <a:off x="1102408" y="5069647"/>
            <a:ext cx="1128045" cy="426447"/>
          </a:xfrm>
          <a:prstGeom prst="bentConnector3">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sp>
        <p:nvSpPr>
          <p:cNvPr id="7" name="CuadroTexto 6"/>
          <p:cNvSpPr txBox="1"/>
          <p:nvPr/>
        </p:nvSpPr>
        <p:spPr>
          <a:xfrm>
            <a:off x="2341548" y="5175811"/>
            <a:ext cx="5905144" cy="1200329"/>
          </a:xfrm>
          <a:prstGeom prst="rect">
            <a:avLst/>
          </a:prstGeom>
          <a:noFill/>
        </p:spPr>
        <p:txBody>
          <a:bodyPr wrap="square" rtlCol="0">
            <a:spAutoFit/>
          </a:bodyPr>
          <a:lstStyle/>
          <a:p>
            <a:pPr algn="just"/>
            <a:r>
              <a:rPr lang="es-CR" dirty="0">
                <a:solidFill>
                  <a:srgbClr val="00328D"/>
                </a:solidFill>
                <a:latin typeface="ChollaSansRegular" pitchFamily="2" charset="0"/>
              </a:rPr>
              <a:t>M</a:t>
            </a:r>
            <a:r>
              <a:rPr lang="es-CR" dirty="0" smtClean="0">
                <a:solidFill>
                  <a:srgbClr val="00328D"/>
                </a:solidFill>
                <a:latin typeface="ChollaSansRegular" pitchFamily="2" charset="0"/>
              </a:rPr>
              <a:t>arco </a:t>
            </a:r>
            <a:r>
              <a:rPr lang="es-CR" dirty="0">
                <a:solidFill>
                  <a:srgbClr val="00328D"/>
                </a:solidFill>
                <a:latin typeface="ChollaSansRegular" pitchFamily="2" charset="0"/>
              </a:rPr>
              <a:t>muestral de viviendas (</a:t>
            </a:r>
            <a:r>
              <a:rPr lang="es-CR" dirty="0" smtClean="0">
                <a:solidFill>
                  <a:srgbClr val="00328D"/>
                </a:solidFill>
                <a:latin typeface="ChollaSansRegular" pitchFamily="2" charset="0"/>
              </a:rPr>
              <a:t>MMV-2011) generado a </a:t>
            </a:r>
            <a:r>
              <a:rPr lang="es-CR" dirty="0">
                <a:solidFill>
                  <a:srgbClr val="00328D"/>
                </a:solidFill>
                <a:latin typeface="ChollaSansRegular" pitchFamily="2" charset="0"/>
              </a:rPr>
              <a:t>partir de la cartografía generada y la información obtenida del X Censo Nacional de Población y VI de Vivienda del </a:t>
            </a:r>
            <a:r>
              <a:rPr lang="es-CR" dirty="0" smtClean="0">
                <a:solidFill>
                  <a:srgbClr val="00328D"/>
                </a:solidFill>
                <a:latin typeface="ChollaSansRegular" pitchFamily="2" charset="0"/>
              </a:rPr>
              <a:t>2011</a:t>
            </a:r>
            <a:endParaRPr lang="es-CR" dirty="0">
              <a:solidFill>
                <a:srgbClr val="00328D"/>
              </a:solidFill>
              <a:latin typeface="ChollaSansRegular" pitchFamily="2" charset="0"/>
            </a:endParaRPr>
          </a:p>
          <a:p>
            <a:endParaRPr lang="es-CR" dirty="0"/>
          </a:p>
        </p:txBody>
      </p:sp>
      <p:sp>
        <p:nvSpPr>
          <p:cNvPr id="11" name="CuadroTexto 10"/>
          <p:cNvSpPr txBox="1"/>
          <p:nvPr/>
        </p:nvSpPr>
        <p:spPr>
          <a:xfrm>
            <a:off x="867734" y="2666499"/>
            <a:ext cx="3050849" cy="369332"/>
          </a:xfrm>
          <a:prstGeom prst="rect">
            <a:avLst/>
          </a:prstGeom>
          <a:noFill/>
        </p:spPr>
        <p:txBody>
          <a:bodyPr wrap="square" rtlCol="0">
            <a:spAutoFit/>
          </a:bodyPr>
          <a:lstStyle/>
          <a:p>
            <a:r>
              <a:rPr lang="es-CR" dirty="0" smtClean="0">
                <a:solidFill>
                  <a:srgbClr val="00328D"/>
                </a:solidFill>
                <a:latin typeface="ChollaSansRegular" pitchFamily="2" charset="0"/>
              </a:rPr>
              <a:t>Dominios de estudio</a:t>
            </a:r>
            <a:endParaRPr lang="es-CR" dirty="0">
              <a:solidFill>
                <a:srgbClr val="00328D"/>
              </a:solidFill>
              <a:latin typeface="ChollaSansRegular" pitchFamily="2" charset="0"/>
            </a:endParaRPr>
          </a:p>
        </p:txBody>
      </p:sp>
      <p:cxnSp>
        <p:nvCxnSpPr>
          <p:cNvPr id="12" name="Conector angular 11"/>
          <p:cNvCxnSpPr/>
          <p:nvPr/>
        </p:nvCxnSpPr>
        <p:spPr>
          <a:xfrm>
            <a:off x="1213501" y="3134011"/>
            <a:ext cx="1128045" cy="426447"/>
          </a:xfrm>
          <a:prstGeom prst="bentConnector3">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sp>
        <p:nvSpPr>
          <p:cNvPr id="13" name="CuadroTexto 12"/>
          <p:cNvSpPr txBox="1"/>
          <p:nvPr/>
        </p:nvSpPr>
        <p:spPr>
          <a:xfrm>
            <a:off x="2569347" y="3268315"/>
            <a:ext cx="5905144" cy="1477328"/>
          </a:xfrm>
          <a:prstGeom prst="rect">
            <a:avLst/>
          </a:prstGeom>
          <a:noFill/>
        </p:spPr>
        <p:txBody>
          <a:bodyPr wrap="square" rtlCol="0">
            <a:spAutoFit/>
          </a:bodyPr>
          <a:lstStyle/>
          <a:p>
            <a:pPr marL="285750" indent="-285750">
              <a:buFont typeface="Arial" panose="020B0604020202020204" pitchFamily="34" charset="0"/>
              <a:buChar char="•"/>
            </a:pPr>
            <a:r>
              <a:rPr lang="es-CR" dirty="0" smtClean="0">
                <a:solidFill>
                  <a:srgbClr val="00328D"/>
                </a:solidFill>
                <a:latin typeface="ChollaSansRegular" pitchFamily="2" charset="0"/>
              </a:rPr>
              <a:t>Nacional</a:t>
            </a:r>
            <a:r>
              <a:rPr lang="es-CR" dirty="0">
                <a:solidFill>
                  <a:srgbClr val="00328D"/>
                </a:solidFill>
                <a:latin typeface="ChollaSansRegular" pitchFamily="2" charset="0"/>
              </a:rPr>
              <a:t>, </a:t>
            </a:r>
          </a:p>
          <a:p>
            <a:pPr marL="285750" indent="-285750">
              <a:buFont typeface="Arial" panose="020B0604020202020204" pitchFamily="34" charset="0"/>
              <a:buChar char="•"/>
            </a:pPr>
            <a:r>
              <a:rPr lang="es-CR" dirty="0" smtClean="0">
                <a:solidFill>
                  <a:srgbClr val="00328D"/>
                </a:solidFill>
                <a:latin typeface="ChollaSansRegular" pitchFamily="2" charset="0"/>
              </a:rPr>
              <a:t>Zona </a:t>
            </a:r>
            <a:r>
              <a:rPr lang="es-CR" dirty="0">
                <a:solidFill>
                  <a:srgbClr val="00328D"/>
                </a:solidFill>
                <a:latin typeface="ChollaSansRegular" pitchFamily="2" charset="0"/>
              </a:rPr>
              <a:t>Urbano-Rural </a:t>
            </a:r>
          </a:p>
          <a:p>
            <a:pPr marL="285750" indent="-285750">
              <a:buFont typeface="Arial" panose="020B0604020202020204" pitchFamily="34" charset="0"/>
              <a:buChar char="•"/>
            </a:pPr>
            <a:r>
              <a:rPr lang="es-CR" dirty="0" smtClean="0">
                <a:solidFill>
                  <a:srgbClr val="00328D"/>
                </a:solidFill>
                <a:latin typeface="ChollaSansRegular" pitchFamily="2" charset="0"/>
              </a:rPr>
              <a:t>Regiones </a:t>
            </a:r>
            <a:r>
              <a:rPr lang="es-CR" dirty="0">
                <a:solidFill>
                  <a:srgbClr val="00328D"/>
                </a:solidFill>
                <a:latin typeface="ChollaSansRegular" pitchFamily="2" charset="0"/>
              </a:rPr>
              <a:t>de planificación: Central, Chorotega, Pacífico Central, </a:t>
            </a:r>
            <a:r>
              <a:rPr lang="es-CR" dirty="0" err="1">
                <a:solidFill>
                  <a:srgbClr val="00328D"/>
                </a:solidFill>
                <a:latin typeface="ChollaSansRegular" pitchFamily="2" charset="0"/>
              </a:rPr>
              <a:t>Brunca</a:t>
            </a:r>
            <a:r>
              <a:rPr lang="es-CR" dirty="0">
                <a:solidFill>
                  <a:srgbClr val="00328D"/>
                </a:solidFill>
                <a:latin typeface="ChollaSansRegular" pitchFamily="2" charset="0"/>
              </a:rPr>
              <a:t>, </a:t>
            </a:r>
            <a:r>
              <a:rPr lang="es-CR" dirty="0" err="1">
                <a:solidFill>
                  <a:srgbClr val="00328D"/>
                </a:solidFill>
                <a:latin typeface="ChollaSansRegular" pitchFamily="2" charset="0"/>
              </a:rPr>
              <a:t>Huetar</a:t>
            </a:r>
            <a:r>
              <a:rPr lang="es-CR" dirty="0">
                <a:solidFill>
                  <a:srgbClr val="00328D"/>
                </a:solidFill>
                <a:latin typeface="ChollaSansRegular" pitchFamily="2" charset="0"/>
              </a:rPr>
              <a:t> Caribe y </a:t>
            </a:r>
            <a:r>
              <a:rPr lang="es-CR" dirty="0" err="1">
                <a:solidFill>
                  <a:srgbClr val="00328D"/>
                </a:solidFill>
                <a:latin typeface="ChollaSansRegular" pitchFamily="2" charset="0"/>
              </a:rPr>
              <a:t>Huetar</a:t>
            </a:r>
            <a:r>
              <a:rPr lang="es-CR" dirty="0">
                <a:solidFill>
                  <a:srgbClr val="00328D"/>
                </a:solidFill>
                <a:latin typeface="ChollaSansRegular" pitchFamily="2" charset="0"/>
              </a:rPr>
              <a:t> </a:t>
            </a:r>
            <a:r>
              <a:rPr lang="es-CR" dirty="0" smtClean="0">
                <a:solidFill>
                  <a:srgbClr val="00328D"/>
                </a:solidFill>
                <a:latin typeface="ChollaSansRegular" pitchFamily="2" charset="0"/>
              </a:rPr>
              <a:t>Norte</a:t>
            </a:r>
            <a:endParaRPr lang="es-CR" dirty="0">
              <a:solidFill>
                <a:srgbClr val="00328D"/>
              </a:solidFill>
              <a:latin typeface="ChollaSansRegular" pitchFamily="2" charset="0"/>
            </a:endParaRPr>
          </a:p>
          <a:p>
            <a:endParaRPr lang="es-CR" dirty="0"/>
          </a:p>
        </p:txBody>
      </p:sp>
    </p:spTree>
    <p:extLst>
      <p:ext uri="{BB962C8B-B14F-4D97-AF65-F5344CB8AC3E}">
        <p14:creationId xmlns:p14="http://schemas.microsoft.com/office/powerpoint/2010/main" val="93277226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3748667"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Diseño de la muestra</a:t>
            </a: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1574" y="1104266"/>
            <a:ext cx="3840852" cy="5495373"/>
          </a:xfrm>
          <a:prstGeom prst="rect">
            <a:avLst/>
          </a:prstGeom>
        </p:spPr>
      </p:pic>
    </p:spTree>
    <p:extLst>
      <p:ext uri="{BB962C8B-B14F-4D97-AF65-F5344CB8AC3E}">
        <p14:creationId xmlns:p14="http://schemas.microsoft.com/office/powerpoint/2010/main" val="46715421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3748667"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Diseño de la muestra</a:t>
            </a:r>
          </a:p>
        </p:txBody>
      </p:sp>
      <p:sp>
        <p:nvSpPr>
          <p:cNvPr id="2" name="CuadroTexto 1"/>
          <p:cNvSpPr txBox="1"/>
          <p:nvPr/>
        </p:nvSpPr>
        <p:spPr>
          <a:xfrm>
            <a:off x="854579" y="1290415"/>
            <a:ext cx="2743199" cy="369332"/>
          </a:xfrm>
          <a:prstGeom prst="rect">
            <a:avLst/>
          </a:prstGeom>
          <a:noFill/>
        </p:spPr>
        <p:txBody>
          <a:bodyPr wrap="square" rtlCol="0">
            <a:spAutoFit/>
          </a:bodyPr>
          <a:lstStyle/>
          <a:p>
            <a:r>
              <a:rPr lang="es-CR" dirty="0" smtClean="0">
                <a:solidFill>
                  <a:srgbClr val="00328D"/>
                </a:solidFill>
                <a:latin typeface="ChollaSansRegular" pitchFamily="2" charset="0"/>
              </a:rPr>
              <a:t>Diseño de la muestra</a:t>
            </a:r>
            <a:endParaRPr lang="es-CR" dirty="0">
              <a:solidFill>
                <a:srgbClr val="00328D"/>
              </a:solidFill>
              <a:latin typeface="ChollaSansRegular" pitchFamily="2" charset="0"/>
            </a:endParaRPr>
          </a:p>
        </p:txBody>
      </p:sp>
      <p:sp>
        <p:nvSpPr>
          <p:cNvPr id="3" name="CuadroTexto 2"/>
          <p:cNvSpPr txBox="1"/>
          <p:nvPr/>
        </p:nvSpPr>
        <p:spPr>
          <a:xfrm>
            <a:off x="2503917" y="1676839"/>
            <a:ext cx="6050423" cy="2862322"/>
          </a:xfrm>
          <a:prstGeom prst="rect">
            <a:avLst/>
          </a:prstGeom>
          <a:noFill/>
        </p:spPr>
        <p:txBody>
          <a:bodyPr wrap="square" rtlCol="0">
            <a:spAutoFit/>
          </a:bodyPr>
          <a:lstStyle/>
          <a:p>
            <a:pPr algn="just"/>
            <a:r>
              <a:rPr lang="es-CR" dirty="0">
                <a:solidFill>
                  <a:srgbClr val="00328D"/>
                </a:solidFill>
                <a:latin typeface="ChollaSansRegular" pitchFamily="2" charset="0"/>
              </a:rPr>
              <a:t>Probabilístico de áreas, estratificado y de tres etapas. De áreas, porque las unidades de muestreo son áreas geográficas o UPM y las probabilidades de selección de las viviendas están asociadas a estas UPM, estratificado porque, para la distribución y selección de la muestra, se definieron los estratos de interés; y de tres etapas porque en una primera etapa se seleccionaron las UPM, en una segunda etapa se seleccionan viviendas o Unidades Secundarias de Muestreo (USM) dentro de las UPM elegidas en la primera etapa, y en una tercera etapa se seleccionó una persona de 18 años y más dentro de cada viviendas seleccionada.</a:t>
            </a:r>
          </a:p>
        </p:txBody>
      </p:sp>
      <p:cxnSp>
        <p:nvCxnSpPr>
          <p:cNvPr id="10" name="Conector angular 9"/>
          <p:cNvCxnSpPr/>
          <p:nvPr/>
        </p:nvCxnSpPr>
        <p:spPr>
          <a:xfrm>
            <a:off x="1213502" y="1678677"/>
            <a:ext cx="1128045" cy="426447"/>
          </a:xfrm>
          <a:prstGeom prst="bentConnector3">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sp>
        <p:nvSpPr>
          <p:cNvPr id="5" name="Rectángulo 4"/>
          <p:cNvSpPr/>
          <p:nvPr/>
        </p:nvSpPr>
        <p:spPr>
          <a:xfrm>
            <a:off x="2503916" y="5273320"/>
            <a:ext cx="6050423" cy="923330"/>
          </a:xfrm>
          <a:prstGeom prst="rect">
            <a:avLst/>
          </a:prstGeom>
        </p:spPr>
        <p:txBody>
          <a:bodyPr wrap="square">
            <a:spAutoFit/>
          </a:bodyPr>
          <a:lstStyle/>
          <a:p>
            <a:pPr algn="just"/>
            <a:r>
              <a:rPr lang="es-CR" dirty="0" smtClean="0">
                <a:solidFill>
                  <a:srgbClr val="00328D"/>
                </a:solidFill>
                <a:latin typeface="ChollaSansRegular" pitchFamily="2" charset="0"/>
              </a:rPr>
              <a:t>Variable </a:t>
            </a:r>
            <a:r>
              <a:rPr lang="es-CR" dirty="0">
                <a:solidFill>
                  <a:srgbClr val="00328D"/>
                </a:solidFill>
                <a:latin typeface="ChollaSansRegular" pitchFamily="2" charset="0"/>
              </a:rPr>
              <a:t>de diseño: cantidad de personas con alguna discapacidad, tomada mediante la estimación y niveles de precisión de una muestra del Censo 2011.</a:t>
            </a:r>
          </a:p>
        </p:txBody>
      </p:sp>
      <p:sp>
        <p:nvSpPr>
          <p:cNvPr id="11" name="CuadroTexto 10"/>
          <p:cNvSpPr txBox="1"/>
          <p:nvPr/>
        </p:nvSpPr>
        <p:spPr>
          <a:xfrm>
            <a:off x="740678" y="4894910"/>
            <a:ext cx="2743199" cy="369332"/>
          </a:xfrm>
          <a:prstGeom prst="rect">
            <a:avLst/>
          </a:prstGeom>
          <a:noFill/>
        </p:spPr>
        <p:txBody>
          <a:bodyPr wrap="square" rtlCol="0">
            <a:spAutoFit/>
          </a:bodyPr>
          <a:lstStyle/>
          <a:p>
            <a:r>
              <a:rPr lang="es-CR" dirty="0">
                <a:solidFill>
                  <a:srgbClr val="00328D"/>
                </a:solidFill>
                <a:latin typeface="ChollaSansRegular" pitchFamily="2" charset="0"/>
              </a:rPr>
              <a:t>Variable de diseño</a:t>
            </a:r>
          </a:p>
        </p:txBody>
      </p:sp>
      <p:cxnSp>
        <p:nvCxnSpPr>
          <p:cNvPr id="12" name="Conector angular 11"/>
          <p:cNvCxnSpPr/>
          <p:nvPr/>
        </p:nvCxnSpPr>
        <p:spPr>
          <a:xfrm>
            <a:off x="1213502" y="5350267"/>
            <a:ext cx="1128045" cy="426447"/>
          </a:xfrm>
          <a:prstGeom prst="bentConnector3">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23852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3748667"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Diseño de la muestra</a:t>
            </a:r>
          </a:p>
        </p:txBody>
      </p:sp>
      <p:sp>
        <p:nvSpPr>
          <p:cNvPr id="2" name="CuadroTexto 1"/>
          <p:cNvSpPr txBox="1"/>
          <p:nvPr/>
        </p:nvSpPr>
        <p:spPr>
          <a:xfrm>
            <a:off x="793421" y="1658227"/>
            <a:ext cx="2743199" cy="369332"/>
          </a:xfrm>
          <a:prstGeom prst="rect">
            <a:avLst/>
          </a:prstGeom>
          <a:noFill/>
        </p:spPr>
        <p:txBody>
          <a:bodyPr wrap="square" rtlCol="0">
            <a:spAutoFit/>
          </a:bodyPr>
          <a:lstStyle/>
          <a:p>
            <a:r>
              <a:rPr lang="es-CR" dirty="0" smtClean="0">
                <a:solidFill>
                  <a:srgbClr val="00328D"/>
                </a:solidFill>
                <a:latin typeface="ChollaSansRegular" pitchFamily="2" charset="0"/>
              </a:rPr>
              <a:t>Tamaño de la muestra</a:t>
            </a:r>
            <a:endParaRPr lang="es-CR" dirty="0">
              <a:solidFill>
                <a:srgbClr val="00328D"/>
              </a:solidFill>
              <a:latin typeface="ChollaSansRegular" pitchFamily="2" charset="0"/>
            </a:endParaRPr>
          </a:p>
        </p:txBody>
      </p:sp>
      <p:cxnSp>
        <p:nvCxnSpPr>
          <p:cNvPr id="10" name="Conector angular 9"/>
          <p:cNvCxnSpPr/>
          <p:nvPr/>
        </p:nvCxnSpPr>
        <p:spPr>
          <a:xfrm>
            <a:off x="1355975" y="2142562"/>
            <a:ext cx="1128045" cy="426447"/>
          </a:xfrm>
          <a:prstGeom prst="bentConnector3">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sp>
        <p:nvSpPr>
          <p:cNvPr id="5" name="Rectángulo 4"/>
          <p:cNvSpPr/>
          <p:nvPr/>
        </p:nvSpPr>
        <p:spPr>
          <a:xfrm>
            <a:off x="2734049" y="2355785"/>
            <a:ext cx="1874334" cy="646331"/>
          </a:xfrm>
          <a:prstGeom prst="rect">
            <a:avLst/>
          </a:prstGeom>
        </p:spPr>
        <p:txBody>
          <a:bodyPr wrap="square">
            <a:spAutoFit/>
          </a:bodyPr>
          <a:lstStyle/>
          <a:p>
            <a:r>
              <a:rPr lang="es-CR" dirty="0" smtClean="0">
                <a:solidFill>
                  <a:srgbClr val="00328D"/>
                </a:solidFill>
                <a:latin typeface="ChollaSansRegular" pitchFamily="2" charset="0"/>
              </a:rPr>
              <a:t>1120 </a:t>
            </a:r>
            <a:r>
              <a:rPr lang="es-CR" dirty="0">
                <a:solidFill>
                  <a:srgbClr val="00328D"/>
                </a:solidFill>
                <a:latin typeface="ChollaSansRegular" pitchFamily="2" charset="0"/>
              </a:rPr>
              <a:t>UPM y </a:t>
            </a:r>
            <a:endParaRPr lang="es-CR" dirty="0" smtClean="0">
              <a:solidFill>
                <a:srgbClr val="00328D"/>
              </a:solidFill>
              <a:latin typeface="ChollaSansRegular" pitchFamily="2" charset="0"/>
            </a:endParaRPr>
          </a:p>
          <a:p>
            <a:r>
              <a:rPr lang="es-CR" dirty="0" smtClean="0">
                <a:solidFill>
                  <a:srgbClr val="00328D"/>
                </a:solidFill>
                <a:latin typeface="ChollaSansRegular" pitchFamily="2" charset="0"/>
              </a:rPr>
              <a:t>13440 viviendas</a:t>
            </a:r>
            <a:endParaRPr lang="es-CR" dirty="0">
              <a:solidFill>
                <a:srgbClr val="00328D"/>
              </a:solidFill>
              <a:latin typeface="ChollaSansRegular" pitchFamily="2" charset="0"/>
            </a:endParaRPr>
          </a:p>
        </p:txBody>
      </p:sp>
      <p:sp>
        <p:nvSpPr>
          <p:cNvPr id="4" name="CuadroTexto 3"/>
          <p:cNvSpPr txBox="1"/>
          <p:nvPr/>
        </p:nvSpPr>
        <p:spPr>
          <a:xfrm>
            <a:off x="838954" y="3873324"/>
            <a:ext cx="2162086" cy="646331"/>
          </a:xfrm>
          <a:prstGeom prst="rect">
            <a:avLst/>
          </a:prstGeom>
          <a:noFill/>
        </p:spPr>
        <p:txBody>
          <a:bodyPr wrap="square" rtlCol="0">
            <a:spAutoFit/>
          </a:bodyPr>
          <a:lstStyle/>
          <a:p>
            <a:r>
              <a:rPr lang="es-CR" dirty="0">
                <a:solidFill>
                  <a:srgbClr val="00328D"/>
                </a:solidFill>
                <a:latin typeface="ChollaSansRegular" pitchFamily="2" charset="0"/>
              </a:rPr>
              <a:t>Cantidad de viviendas seleccionadas por UPM</a:t>
            </a:r>
          </a:p>
        </p:txBody>
      </p:sp>
      <p:sp>
        <p:nvSpPr>
          <p:cNvPr id="6" name="CuadroTexto 5"/>
          <p:cNvSpPr txBox="1"/>
          <p:nvPr/>
        </p:nvSpPr>
        <p:spPr>
          <a:xfrm>
            <a:off x="2734049" y="4924284"/>
            <a:ext cx="1624305" cy="369332"/>
          </a:xfrm>
          <a:prstGeom prst="rect">
            <a:avLst/>
          </a:prstGeom>
          <a:noFill/>
        </p:spPr>
        <p:txBody>
          <a:bodyPr wrap="square" rtlCol="0">
            <a:spAutoFit/>
          </a:bodyPr>
          <a:lstStyle/>
          <a:p>
            <a:r>
              <a:rPr lang="es-CR" dirty="0" smtClean="0">
                <a:solidFill>
                  <a:srgbClr val="00328D"/>
                </a:solidFill>
                <a:latin typeface="ChollaSansRegular" pitchFamily="2" charset="0"/>
              </a:rPr>
              <a:t>12 viviendas</a:t>
            </a:r>
            <a:endParaRPr lang="es-CR" dirty="0">
              <a:solidFill>
                <a:srgbClr val="00328D"/>
              </a:solidFill>
              <a:latin typeface="ChollaSansRegular" pitchFamily="2" charset="0"/>
            </a:endParaRPr>
          </a:p>
        </p:txBody>
      </p:sp>
      <p:cxnSp>
        <p:nvCxnSpPr>
          <p:cNvPr id="13" name="Conector angular 12"/>
          <p:cNvCxnSpPr/>
          <p:nvPr/>
        </p:nvCxnSpPr>
        <p:spPr>
          <a:xfrm>
            <a:off x="1606004" y="4651171"/>
            <a:ext cx="1128045" cy="426447"/>
          </a:xfrm>
          <a:prstGeom prst="bentConnector3">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85" y="1531975"/>
            <a:ext cx="3971925" cy="4324350"/>
          </a:xfrm>
          <a:prstGeom prst="rect">
            <a:avLst/>
          </a:prstGeom>
        </p:spPr>
      </p:pic>
      <p:sp>
        <p:nvSpPr>
          <p:cNvPr id="3" name="Rectángulo 2"/>
          <p:cNvSpPr/>
          <p:nvPr/>
        </p:nvSpPr>
        <p:spPr>
          <a:xfrm>
            <a:off x="4842588" y="1763486"/>
            <a:ext cx="886408" cy="1492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9" name="Rectángulo 8"/>
          <p:cNvSpPr/>
          <p:nvPr/>
        </p:nvSpPr>
        <p:spPr>
          <a:xfrm>
            <a:off x="7268547" y="6214188"/>
            <a:ext cx="1315616" cy="3359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Página 104</a:t>
            </a:r>
            <a:endParaRPr lang="es-CR" dirty="0"/>
          </a:p>
        </p:txBody>
      </p:sp>
    </p:spTree>
    <p:extLst>
      <p:ext uri="{BB962C8B-B14F-4D97-AF65-F5344CB8AC3E}">
        <p14:creationId xmlns:p14="http://schemas.microsoft.com/office/powerpoint/2010/main" val="110623549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65"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3748667"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Cuestionario</a:t>
            </a:r>
          </a:p>
        </p:txBody>
      </p:sp>
      <p:graphicFrame>
        <p:nvGraphicFramePr>
          <p:cNvPr id="6" name="Tabla 5"/>
          <p:cNvGraphicFramePr>
            <a:graphicFrameLocks noGrp="1"/>
          </p:cNvGraphicFramePr>
          <p:nvPr>
            <p:extLst>
              <p:ext uri="{D42A27DB-BD31-4B8C-83A1-F6EECF244321}">
                <p14:modId xmlns:p14="http://schemas.microsoft.com/office/powerpoint/2010/main" val="3902784258"/>
              </p:ext>
            </p:extLst>
          </p:nvPr>
        </p:nvGraphicFramePr>
        <p:xfrm>
          <a:off x="609687" y="1309355"/>
          <a:ext cx="8141249" cy="4761836"/>
        </p:xfrm>
        <a:graphic>
          <a:graphicData uri="http://schemas.openxmlformats.org/drawingml/2006/table">
            <a:tbl>
              <a:tblPr>
                <a:tableStyleId>{5C22544A-7EE6-4342-B048-85BDC9FD1C3A}</a:tableStyleId>
              </a:tblPr>
              <a:tblGrid>
                <a:gridCol w="967210">
                  <a:extLst>
                    <a:ext uri="{9D8B030D-6E8A-4147-A177-3AD203B41FA5}">
                      <a16:colId xmlns:a16="http://schemas.microsoft.com/office/drawing/2014/main" val="20000"/>
                    </a:ext>
                  </a:extLst>
                </a:gridCol>
                <a:gridCol w="1422677">
                  <a:extLst>
                    <a:ext uri="{9D8B030D-6E8A-4147-A177-3AD203B41FA5}">
                      <a16:colId xmlns:a16="http://schemas.microsoft.com/office/drawing/2014/main" val="20001"/>
                    </a:ext>
                  </a:extLst>
                </a:gridCol>
                <a:gridCol w="1497781">
                  <a:extLst>
                    <a:ext uri="{9D8B030D-6E8A-4147-A177-3AD203B41FA5}">
                      <a16:colId xmlns:a16="http://schemas.microsoft.com/office/drawing/2014/main" val="20002"/>
                    </a:ext>
                  </a:extLst>
                </a:gridCol>
                <a:gridCol w="1838608">
                  <a:extLst>
                    <a:ext uri="{9D8B030D-6E8A-4147-A177-3AD203B41FA5}">
                      <a16:colId xmlns:a16="http://schemas.microsoft.com/office/drawing/2014/main" val="20003"/>
                    </a:ext>
                  </a:extLst>
                </a:gridCol>
                <a:gridCol w="1127231">
                  <a:extLst>
                    <a:ext uri="{9D8B030D-6E8A-4147-A177-3AD203B41FA5}">
                      <a16:colId xmlns:a16="http://schemas.microsoft.com/office/drawing/2014/main" val="20004"/>
                    </a:ext>
                  </a:extLst>
                </a:gridCol>
                <a:gridCol w="1287742">
                  <a:extLst>
                    <a:ext uri="{9D8B030D-6E8A-4147-A177-3AD203B41FA5}">
                      <a16:colId xmlns:a16="http://schemas.microsoft.com/office/drawing/2014/main" val="20005"/>
                    </a:ext>
                  </a:extLst>
                </a:gridCol>
              </a:tblGrid>
              <a:tr h="517287">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a:solidFill>
                            <a:srgbClr val="F2F2F2"/>
                          </a:solidFill>
                          <a:effectLst/>
                          <a:latin typeface="ChollaWide" pitchFamily="2" charset="0"/>
                          <a:ea typeface="+mn-ea"/>
                          <a:cs typeface="Arial" panose="020B0604020202020204" pitchFamily="34" charset="0"/>
                        </a:rPr>
                        <a:t>Módulo</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a:solidFill>
                            <a:srgbClr val="F2F2F2"/>
                          </a:solidFill>
                          <a:effectLst/>
                          <a:latin typeface="ChollaWide" pitchFamily="2" charset="0"/>
                          <a:ea typeface="+mn-ea"/>
                          <a:cs typeface="Arial" panose="020B0604020202020204" pitchFamily="34" charset="0"/>
                        </a:rPr>
                        <a:t>Secciones</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Unidad </a:t>
                      </a:r>
                      <a:r>
                        <a:rPr lang="es-CR" sz="1400" b="1" kern="1200" dirty="0">
                          <a:solidFill>
                            <a:srgbClr val="F2F2F2"/>
                          </a:solidFill>
                          <a:effectLst/>
                          <a:latin typeface="ChollaWide" pitchFamily="2" charset="0"/>
                          <a:ea typeface="+mn-ea"/>
                          <a:cs typeface="Arial" panose="020B0604020202020204" pitchFamily="34" charset="0"/>
                        </a:rPr>
                        <a:t>de estudio</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Descripción</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Preguntas</a:t>
                      </a:r>
                      <a:endParaRPr lang="es-CR" sz="1400" b="1" kern="1200" dirty="0">
                        <a:solidFill>
                          <a:srgbClr val="F2F2F2"/>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Informante</a:t>
                      </a:r>
                      <a:endParaRPr lang="es-CR" sz="1400" b="1" kern="1200" dirty="0">
                        <a:solidFill>
                          <a:srgbClr val="F2F2F2"/>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extLst>
                  <a:ext uri="{0D108BD9-81ED-4DB2-BD59-A6C34878D82A}">
                    <a16:rowId xmlns:a16="http://schemas.microsoft.com/office/drawing/2014/main" val="10000"/>
                  </a:ext>
                </a:extLst>
              </a:tr>
              <a:tr h="2914241">
                <a:tc rowSpan="2">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b="1" kern="1200" dirty="0">
                          <a:solidFill>
                            <a:schemeClr val="tx1">
                              <a:lumMod val="95000"/>
                              <a:lumOff val="5000"/>
                            </a:schemeClr>
                          </a:solidFill>
                          <a:effectLst/>
                          <a:latin typeface="ChollaWide" pitchFamily="2" charset="0"/>
                          <a:ea typeface="+mn-ea"/>
                          <a:cs typeface="Arial" panose="020B0604020202020204" pitchFamily="34" charset="0"/>
                        </a:rPr>
                        <a:t>M1</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b="1" kern="1200" dirty="0">
                          <a:solidFill>
                            <a:schemeClr val="tx1">
                              <a:lumMod val="95000"/>
                              <a:lumOff val="5000"/>
                            </a:schemeClr>
                          </a:solidFill>
                          <a:effectLst/>
                          <a:latin typeface="ChollaWide" pitchFamily="2" charset="0"/>
                          <a:ea typeface="+mn-ea"/>
                          <a:cs typeface="Arial" panose="020B0604020202020204" pitchFamily="34" charset="0"/>
                        </a:rPr>
                        <a:t>Vivienda y hogar</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 </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Carátula </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Vivienda y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hogar </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Dirección de la vivienda, la Unidad Primaria de Muestreo (UPM), cuántas personas viven en la vivienda y conforman el hogar, entre otros</a:t>
                      </a:r>
                    </a:p>
                    <a:p>
                      <a:pPr marL="0" marR="0" lvl="0" indent="0" algn="ctr"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solidFill>
                          <a:effectLst/>
                          <a:latin typeface="ChollaWide" pitchFamily="2" charset="0"/>
                          <a:ea typeface="+mn-ea"/>
                          <a:cs typeface="Arial" panose="020B0604020202020204" pitchFamily="34" charset="0"/>
                        </a:rPr>
                        <a:t>16</a:t>
                      </a:r>
                      <a:endParaRPr lang="es-CR" sz="1400" kern="1200" dirty="0">
                        <a:solidFill>
                          <a:schemeClr val="tx1"/>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Residente </a:t>
                      </a:r>
                      <a:endParaRPr lang="es-CR" sz="1400" kern="1200" dirty="0" smtClean="0">
                        <a:solidFill>
                          <a:schemeClr val="tx1">
                            <a:lumMod val="95000"/>
                            <a:lumOff val="5000"/>
                          </a:schemeClr>
                        </a:solidFill>
                        <a:effectLst/>
                        <a:latin typeface="ChollaWide" pitchFamily="2" charset="0"/>
                        <a:ea typeface="+mn-ea"/>
                        <a:cs typeface="Arial" panose="020B0604020202020204" pitchFamily="34" charset="0"/>
                      </a:endParaRP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habitual </a:t>
                      </a:r>
                      <a:r>
                        <a:rPr lang="es-CR" sz="1400" kern="1200" dirty="0">
                          <a:solidFill>
                            <a:schemeClr val="tx1">
                              <a:lumMod val="95000"/>
                              <a:lumOff val="5000"/>
                            </a:schemeClr>
                          </a:solidFill>
                          <a:effectLst/>
                          <a:latin typeface="ChollaWide" pitchFamily="2" charset="0"/>
                          <a:ea typeface="+mn-ea"/>
                          <a:cs typeface="Arial" panose="020B0604020202020204" pitchFamily="34" charset="0"/>
                        </a:rPr>
                        <a:t>de </a:t>
                      </a:r>
                      <a:endParaRPr lang="es-CR" sz="1400" kern="1200" dirty="0" smtClean="0">
                        <a:solidFill>
                          <a:schemeClr val="tx1">
                            <a:lumMod val="95000"/>
                            <a:lumOff val="5000"/>
                          </a:schemeClr>
                        </a:solidFill>
                        <a:effectLst/>
                        <a:latin typeface="ChollaWide" pitchFamily="2" charset="0"/>
                        <a:ea typeface="+mn-ea"/>
                        <a:cs typeface="Arial" panose="020B0604020202020204" pitchFamily="34" charset="0"/>
                      </a:endParaRP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15 </a:t>
                      </a:r>
                      <a:r>
                        <a:rPr lang="es-CR" sz="1400" kern="1200" dirty="0">
                          <a:solidFill>
                            <a:schemeClr val="tx1">
                              <a:lumMod val="95000"/>
                              <a:lumOff val="5000"/>
                            </a:schemeClr>
                          </a:solidFill>
                          <a:effectLst/>
                          <a:latin typeface="ChollaWide" pitchFamily="2" charset="0"/>
                          <a:ea typeface="+mn-ea"/>
                          <a:cs typeface="Arial" panose="020B0604020202020204" pitchFamily="34" charset="0"/>
                        </a:rPr>
                        <a:t>años o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más</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 </a:t>
                      </a:r>
                    </a:p>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 </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30308">
                <a:tc vMerge="1">
                  <a:txBody>
                    <a:bodyPr/>
                    <a:lstStyle/>
                    <a:p>
                      <a:endParaRPr lang="es-CR"/>
                    </a:p>
                  </a:txBody>
                  <a:tcPr/>
                </a:tc>
                <a:tc>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Vivienda y servicios</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Vivienda</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Infraestructura y acceso a servicios de la vivienda</a:t>
                      </a:r>
                    </a:p>
                    <a:p>
                      <a:pPr marL="0" marR="0" lvl="0" indent="0" algn="ctr"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15</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vMerge="1">
                  <a:txBody>
                    <a:bodyPr/>
                    <a:lstStyle/>
                    <a:p>
                      <a:endParaRPr lang="es-C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0172509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91"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3748667"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Cuestionario</a:t>
            </a:r>
          </a:p>
        </p:txBody>
      </p:sp>
      <p:graphicFrame>
        <p:nvGraphicFramePr>
          <p:cNvPr id="6" name="Tabla 5"/>
          <p:cNvGraphicFramePr>
            <a:graphicFrameLocks noGrp="1"/>
          </p:cNvGraphicFramePr>
          <p:nvPr>
            <p:extLst>
              <p:ext uri="{D42A27DB-BD31-4B8C-83A1-F6EECF244321}">
                <p14:modId xmlns:p14="http://schemas.microsoft.com/office/powerpoint/2010/main" val="1576076188"/>
              </p:ext>
            </p:extLst>
          </p:nvPr>
        </p:nvGraphicFramePr>
        <p:xfrm>
          <a:off x="609687" y="1004636"/>
          <a:ext cx="8215678" cy="5255227"/>
        </p:xfrm>
        <a:graphic>
          <a:graphicData uri="http://schemas.openxmlformats.org/drawingml/2006/table">
            <a:tbl>
              <a:tblPr>
                <a:tableStyleId>{5C22544A-7EE6-4342-B048-85BDC9FD1C3A}</a:tableStyleId>
              </a:tblPr>
              <a:tblGrid>
                <a:gridCol w="976053">
                  <a:extLst>
                    <a:ext uri="{9D8B030D-6E8A-4147-A177-3AD203B41FA5}">
                      <a16:colId xmlns:a16="http://schemas.microsoft.com/office/drawing/2014/main" val="20000"/>
                    </a:ext>
                  </a:extLst>
                </a:gridCol>
                <a:gridCol w="1614119">
                  <a:extLst>
                    <a:ext uri="{9D8B030D-6E8A-4147-A177-3AD203B41FA5}">
                      <a16:colId xmlns:a16="http://schemas.microsoft.com/office/drawing/2014/main" val="20001"/>
                    </a:ext>
                  </a:extLst>
                </a:gridCol>
                <a:gridCol w="1441997">
                  <a:extLst>
                    <a:ext uri="{9D8B030D-6E8A-4147-A177-3AD203B41FA5}">
                      <a16:colId xmlns:a16="http://schemas.microsoft.com/office/drawing/2014/main" val="20002"/>
                    </a:ext>
                  </a:extLst>
                </a:gridCol>
                <a:gridCol w="1876675">
                  <a:extLst>
                    <a:ext uri="{9D8B030D-6E8A-4147-A177-3AD203B41FA5}">
                      <a16:colId xmlns:a16="http://schemas.microsoft.com/office/drawing/2014/main" val="20003"/>
                    </a:ext>
                  </a:extLst>
                </a:gridCol>
                <a:gridCol w="1007319">
                  <a:extLst>
                    <a:ext uri="{9D8B030D-6E8A-4147-A177-3AD203B41FA5}">
                      <a16:colId xmlns:a16="http://schemas.microsoft.com/office/drawing/2014/main" val="20004"/>
                    </a:ext>
                  </a:extLst>
                </a:gridCol>
                <a:gridCol w="1299515">
                  <a:extLst>
                    <a:ext uri="{9D8B030D-6E8A-4147-A177-3AD203B41FA5}">
                      <a16:colId xmlns:a16="http://schemas.microsoft.com/office/drawing/2014/main" val="20005"/>
                    </a:ext>
                  </a:extLst>
                </a:gridCol>
              </a:tblGrid>
              <a:tr h="482332">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a:solidFill>
                            <a:srgbClr val="F2F2F2"/>
                          </a:solidFill>
                          <a:effectLst/>
                          <a:latin typeface="ChollaWide" pitchFamily="2" charset="0"/>
                          <a:ea typeface="+mn-ea"/>
                          <a:cs typeface="Arial" panose="020B0604020202020204" pitchFamily="34" charset="0"/>
                        </a:rPr>
                        <a:t>Módulo</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a:solidFill>
                            <a:srgbClr val="F2F2F2"/>
                          </a:solidFill>
                          <a:effectLst/>
                          <a:latin typeface="ChollaWide" pitchFamily="2" charset="0"/>
                          <a:ea typeface="+mn-ea"/>
                          <a:cs typeface="Arial" panose="020B0604020202020204" pitchFamily="34" charset="0"/>
                        </a:rPr>
                        <a:t>Secciones</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Unidad </a:t>
                      </a:r>
                      <a:r>
                        <a:rPr lang="es-CR" sz="1400" b="1" kern="1200" dirty="0">
                          <a:solidFill>
                            <a:srgbClr val="F2F2F2"/>
                          </a:solidFill>
                          <a:effectLst/>
                          <a:latin typeface="ChollaWide" pitchFamily="2" charset="0"/>
                          <a:ea typeface="+mn-ea"/>
                          <a:cs typeface="Arial" panose="020B0604020202020204" pitchFamily="34" charset="0"/>
                        </a:rPr>
                        <a:t>de estudio</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Descripción</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Preguntas</a:t>
                      </a:r>
                      <a:endParaRPr lang="es-CR" sz="1400" b="1" kern="1200" dirty="0">
                        <a:solidFill>
                          <a:srgbClr val="F2F2F2"/>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Informante</a:t>
                      </a:r>
                      <a:endParaRPr lang="es-CR" sz="1400" b="1" kern="1200" dirty="0">
                        <a:solidFill>
                          <a:srgbClr val="F2F2F2"/>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extLst>
                  <a:ext uri="{0D108BD9-81ED-4DB2-BD59-A6C34878D82A}">
                    <a16:rowId xmlns:a16="http://schemas.microsoft.com/office/drawing/2014/main" val="10000"/>
                  </a:ext>
                </a:extLst>
              </a:tr>
              <a:tr h="1069632">
                <a:tc rowSpan="4">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b="1" kern="1200" dirty="0">
                          <a:solidFill>
                            <a:schemeClr val="tx1">
                              <a:lumMod val="95000"/>
                              <a:lumOff val="5000"/>
                            </a:schemeClr>
                          </a:solidFill>
                          <a:effectLst/>
                          <a:latin typeface="ChollaWide" pitchFamily="2" charset="0"/>
                          <a:ea typeface="+mn-ea"/>
                          <a:cs typeface="Arial" panose="020B0604020202020204" pitchFamily="34" charset="0"/>
                        </a:rPr>
                        <a:t>M1</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b="1" kern="1200" dirty="0">
                          <a:solidFill>
                            <a:schemeClr val="tx1">
                              <a:lumMod val="95000"/>
                              <a:lumOff val="5000"/>
                            </a:schemeClr>
                          </a:solidFill>
                          <a:effectLst/>
                          <a:latin typeface="ChollaWide" pitchFamily="2" charset="0"/>
                          <a:ea typeface="+mn-ea"/>
                          <a:cs typeface="Arial" panose="020B0604020202020204" pitchFamily="34" charset="0"/>
                        </a:rPr>
                        <a:t>Vivienda y hogar</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 </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R. Condición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de</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Residencia</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Todas las </a:t>
                      </a:r>
                      <a:endParaRPr lang="es-CR" sz="1400" kern="1200" dirty="0" smtClean="0">
                        <a:solidFill>
                          <a:schemeClr val="tx1">
                            <a:lumMod val="95000"/>
                            <a:lumOff val="5000"/>
                          </a:schemeClr>
                        </a:solidFill>
                        <a:effectLst/>
                        <a:latin typeface="ChollaWide" pitchFamily="2" charset="0"/>
                        <a:ea typeface="+mn-ea"/>
                        <a:cs typeface="Arial" panose="020B0604020202020204" pitchFamily="34" charset="0"/>
                      </a:endParaRP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personas </a:t>
                      </a:r>
                      <a:r>
                        <a:rPr lang="es-CR" sz="1400" kern="1200" dirty="0">
                          <a:solidFill>
                            <a:schemeClr val="tx1">
                              <a:lumMod val="95000"/>
                              <a:lumOff val="5000"/>
                            </a:schemeClr>
                          </a:solidFill>
                          <a:effectLst/>
                          <a:latin typeface="ChollaWide" pitchFamily="2" charset="0"/>
                          <a:ea typeface="+mn-ea"/>
                          <a:cs typeface="Arial" panose="020B0604020202020204" pitchFamily="34" charset="0"/>
                        </a:rPr>
                        <a:t>del </a:t>
                      </a:r>
                      <a:endParaRPr lang="es-CR" sz="1400" kern="1200" dirty="0" smtClean="0">
                        <a:solidFill>
                          <a:schemeClr val="tx1">
                            <a:lumMod val="95000"/>
                            <a:lumOff val="5000"/>
                          </a:schemeClr>
                        </a:solidFill>
                        <a:effectLst/>
                        <a:latin typeface="ChollaWide" pitchFamily="2" charset="0"/>
                        <a:ea typeface="+mn-ea"/>
                        <a:cs typeface="Arial" panose="020B0604020202020204" pitchFamily="34" charset="0"/>
                      </a:endParaRP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hogar</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Personas residentes habituales y  jefatura del hogar</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8</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Residente </a:t>
                      </a:r>
                      <a:endParaRPr lang="es-CR" sz="1400" kern="1200" dirty="0" smtClean="0">
                        <a:solidFill>
                          <a:schemeClr val="tx1">
                            <a:lumMod val="95000"/>
                            <a:lumOff val="5000"/>
                          </a:schemeClr>
                        </a:solidFill>
                        <a:effectLst/>
                        <a:latin typeface="ChollaWide" pitchFamily="2" charset="0"/>
                        <a:ea typeface="+mn-ea"/>
                        <a:cs typeface="Arial" panose="020B0604020202020204" pitchFamily="34" charset="0"/>
                      </a:endParaRP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habitual </a:t>
                      </a:r>
                      <a:r>
                        <a:rPr lang="es-CR" sz="1400" kern="1200" dirty="0">
                          <a:solidFill>
                            <a:schemeClr val="tx1">
                              <a:lumMod val="95000"/>
                              <a:lumOff val="5000"/>
                            </a:schemeClr>
                          </a:solidFill>
                          <a:effectLst/>
                          <a:latin typeface="ChollaWide" pitchFamily="2" charset="0"/>
                          <a:ea typeface="+mn-ea"/>
                          <a:cs typeface="Arial" panose="020B0604020202020204" pitchFamily="34" charset="0"/>
                        </a:rPr>
                        <a:t>de </a:t>
                      </a:r>
                      <a:endParaRPr lang="es-CR" sz="1400" kern="1200" dirty="0" smtClean="0">
                        <a:solidFill>
                          <a:schemeClr val="tx1">
                            <a:lumMod val="95000"/>
                            <a:lumOff val="5000"/>
                          </a:schemeClr>
                        </a:solidFill>
                        <a:effectLst/>
                        <a:latin typeface="ChollaWide" pitchFamily="2" charset="0"/>
                        <a:ea typeface="+mn-ea"/>
                        <a:cs typeface="Arial" panose="020B0604020202020204" pitchFamily="34" charset="0"/>
                      </a:endParaRP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15 </a:t>
                      </a:r>
                      <a:r>
                        <a:rPr lang="es-CR" sz="1400" kern="1200" dirty="0">
                          <a:solidFill>
                            <a:schemeClr val="tx1">
                              <a:lumMod val="95000"/>
                              <a:lumOff val="5000"/>
                            </a:schemeClr>
                          </a:solidFill>
                          <a:effectLst/>
                          <a:latin typeface="ChollaWide" pitchFamily="2" charset="0"/>
                          <a:ea typeface="+mn-ea"/>
                          <a:cs typeface="Arial" panose="020B0604020202020204" pitchFamily="34" charset="0"/>
                        </a:rPr>
                        <a:t>años o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más</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 </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 </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20302">
                <a:tc vMerge="1">
                  <a:txBody>
                    <a:bodyPr/>
                    <a:lstStyle/>
                    <a:p>
                      <a:endParaRPr lang="es-CR"/>
                    </a:p>
                  </a:txBody>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A1. Características </a:t>
                      </a:r>
                      <a:endParaRPr lang="es-CR" sz="1400" kern="1200" dirty="0" smtClean="0">
                        <a:solidFill>
                          <a:schemeClr val="tx1">
                            <a:lumMod val="95000"/>
                            <a:lumOff val="5000"/>
                          </a:schemeClr>
                        </a:solidFill>
                        <a:effectLst/>
                        <a:latin typeface="ChollaWide" pitchFamily="2" charset="0"/>
                        <a:ea typeface="+mn-ea"/>
                        <a:cs typeface="Arial" panose="020B0604020202020204" pitchFamily="34" charset="0"/>
                      </a:endParaRP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Sociodemográficas</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del Hogar</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Residentes </a:t>
                      </a:r>
                      <a:endParaRPr lang="es-CR" sz="1400" kern="1200" dirty="0" smtClean="0">
                        <a:solidFill>
                          <a:schemeClr val="tx1">
                            <a:lumMod val="95000"/>
                            <a:lumOff val="5000"/>
                          </a:schemeClr>
                        </a:solidFill>
                        <a:effectLst/>
                        <a:latin typeface="ChollaWide" pitchFamily="2" charset="0"/>
                        <a:ea typeface="+mn-ea"/>
                        <a:cs typeface="Arial" panose="020B0604020202020204" pitchFamily="34" charset="0"/>
                      </a:endParaRP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habituales</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Relación de parentesco, sexo, edad, educación formal, educación no formal, entre otros</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8</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vMerge="1">
                  <a:txBody>
                    <a:bodyPr/>
                    <a:lstStyle/>
                    <a:p>
                      <a:endParaRPr lang="es-CR"/>
                    </a:p>
                  </a:txBody>
                  <a:tcPr/>
                </a:tc>
                <a:extLst>
                  <a:ext uri="{0D108BD9-81ED-4DB2-BD59-A6C34878D82A}">
                    <a16:rowId xmlns:a16="http://schemas.microsoft.com/office/drawing/2014/main" val="10002"/>
                  </a:ext>
                </a:extLst>
              </a:tr>
              <a:tr h="1595588">
                <a:tc v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B1. Empleo e ingresos </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just" defTabSz="342900" rtl="0" eaLnBrk="1" latinLnBrk="0" hangingPunct="1">
                        <a:lnSpc>
                          <a:spcPct val="115000"/>
                        </a:lnSpc>
                        <a:spcAft>
                          <a:spcPts val="0"/>
                        </a:spcAft>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Residentes habituales de 15 años o más con excepción de la persona </a:t>
                      </a:r>
                    </a:p>
                    <a:p>
                      <a:pPr marL="0" indent="0" algn="just" defTabSz="342900" rtl="0" eaLnBrk="1" latinLnBrk="0" hangingPunct="1">
                        <a:lnSpc>
                          <a:spcPct val="115000"/>
                        </a:lnSpc>
                        <a:spcAft>
                          <a:spcPts val="0"/>
                        </a:spcAft>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seleccionada por </a:t>
                      </a:r>
                      <a:r>
                        <a:rPr lang="es-CR" sz="1400" kern="1200" dirty="0" err="1" smtClean="0">
                          <a:solidFill>
                            <a:schemeClr val="tx1">
                              <a:lumMod val="95000"/>
                              <a:lumOff val="5000"/>
                            </a:schemeClr>
                          </a:solidFill>
                          <a:effectLst/>
                          <a:latin typeface="ChollaWide" pitchFamily="2" charset="0"/>
                          <a:ea typeface="+mn-ea"/>
                          <a:cs typeface="Arial" panose="020B0604020202020204" pitchFamily="34" charset="0"/>
                        </a:rPr>
                        <a:t>Kish</a:t>
                      </a:r>
                      <a:endParaRPr lang="es-CR" sz="1400" kern="1200" dirty="0" smtClean="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Trabajo remunerado, transferencias y sustento económico del hogar</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7</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5413">
                <a:tc v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dirty="0" smtClean="0">
                          <a:solidFill>
                            <a:schemeClr val="tx1">
                              <a:lumMod val="95000"/>
                              <a:lumOff val="5000"/>
                            </a:schemeClr>
                          </a:solidFill>
                          <a:effectLst/>
                          <a:latin typeface="ChollaWide" pitchFamily="2" charset="0"/>
                          <a:cs typeface="Arial" panose="020B0604020202020204" pitchFamily="34" charset="0"/>
                        </a:rPr>
                        <a:t>Selección de </a:t>
                      </a:r>
                      <a:r>
                        <a:rPr lang="es-CR" sz="1400" dirty="0" err="1" smtClean="0">
                          <a:solidFill>
                            <a:schemeClr val="tx1">
                              <a:lumMod val="95000"/>
                              <a:lumOff val="5000"/>
                            </a:schemeClr>
                          </a:solidFill>
                          <a:effectLst/>
                          <a:latin typeface="ChollaWide" pitchFamily="2" charset="0"/>
                          <a:cs typeface="Arial" panose="020B0604020202020204" pitchFamily="34" charset="0"/>
                        </a:rPr>
                        <a:t>Kish</a:t>
                      </a:r>
                      <a:endParaRPr lang="es-CR" sz="1400" dirty="0" smtClean="0">
                        <a:solidFill>
                          <a:schemeClr val="tx1">
                            <a:lumMod val="95000"/>
                            <a:lumOff val="5000"/>
                          </a:schemeClr>
                        </a:solidFill>
                        <a:effectLst/>
                        <a:latin typeface="ChollaWide" pitchFamily="2" charset="0"/>
                        <a:ea typeface="Times New Roman" panose="02020603050405020304" pitchFamily="18" charset="0"/>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h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4096995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91"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3748667"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Cuestionario</a:t>
            </a:r>
          </a:p>
        </p:txBody>
      </p:sp>
      <p:graphicFrame>
        <p:nvGraphicFramePr>
          <p:cNvPr id="6" name="Tabla 5"/>
          <p:cNvGraphicFramePr>
            <a:graphicFrameLocks noGrp="1"/>
          </p:cNvGraphicFramePr>
          <p:nvPr>
            <p:extLst>
              <p:ext uri="{D42A27DB-BD31-4B8C-83A1-F6EECF244321}">
                <p14:modId xmlns:p14="http://schemas.microsoft.com/office/powerpoint/2010/main" val="1593390297"/>
              </p:ext>
            </p:extLst>
          </p:nvPr>
        </p:nvGraphicFramePr>
        <p:xfrm>
          <a:off x="790099" y="1066997"/>
          <a:ext cx="7939232" cy="5239727"/>
        </p:xfrm>
        <a:graphic>
          <a:graphicData uri="http://schemas.openxmlformats.org/drawingml/2006/table">
            <a:tbl>
              <a:tblPr>
                <a:tableStyleId>{5C22544A-7EE6-4342-B048-85BDC9FD1C3A}</a:tableStyleId>
              </a:tblPr>
              <a:tblGrid>
                <a:gridCol w="867785">
                  <a:extLst>
                    <a:ext uri="{9D8B030D-6E8A-4147-A177-3AD203B41FA5}">
                      <a16:colId xmlns:a16="http://schemas.microsoft.com/office/drawing/2014/main" val="20000"/>
                    </a:ext>
                  </a:extLst>
                </a:gridCol>
                <a:gridCol w="1512606">
                  <a:extLst>
                    <a:ext uri="{9D8B030D-6E8A-4147-A177-3AD203B41FA5}">
                      <a16:colId xmlns:a16="http://schemas.microsoft.com/office/drawing/2014/main" val="20001"/>
                    </a:ext>
                  </a:extLst>
                </a:gridCol>
                <a:gridCol w="1264777">
                  <a:extLst>
                    <a:ext uri="{9D8B030D-6E8A-4147-A177-3AD203B41FA5}">
                      <a16:colId xmlns:a16="http://schemas.microsoft.com/office/drawing/2014/main" val="20002"/>
                    </a:ext>
                  </a:extLst>
                </a:gridCol>
                <a:gridCol w="2064852">
                  <a:extLst>
                    <a:ext uri="{9D8B030D-6E8A-4147-A177-3AD203B41FA5}">
                      <a16:colId xmlns:a16="http://schemas.microsoft.com/office/drawing/2014/main" val="20003"/>
                    </a:ext>
                  </a:extLst>
                </a:gridCol>
                <a:gridCol w="1122730">
                  <a:extLst>
                    <a:ext uri="{9D8B030D-6E8A-4147-A177-3AD203B41FA5}">
                      <a16:colId xmlns:a16="http://schemas.microsoft.com/office/drawing/2014/main" val="20004"/>
                    </a:ext>
                  </a:extLst>
                </a:gridCol>
                <a:gridCol w="1106482">
                  <a:extLst>
                    <a:ext uri="{9D8B030D-6E8A-4147-A177-3AD203B41FA5}">
                      <a16:colId xmlns:a16="http://schemas.microsoft.com/office/drawing/2014/main" val="20005"/>
                    </a:ext>
                  </a:extLst>
                </a:gridCol>
              </a:tblGrid>
              <a:tr h="582570">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a:solidFill>
                            <a:srgbClr val="F2F2F2"/>
                          </a:solidFill>
                          <a:effectLst/>
                          <a:latin typeface="ChollaWide" pitchFamily="2" charset="0"/>
                          <a:ea typeface="+mn-ea"/>
                          <a:cs typeface="Arial" panose="020B0604020202020204" pitchFamily="34" charset="0"/>
                        </a:rPr>
                        <a:t>Módulo</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a:solidFill>
                            <a:srgbClr val="F2F2F2"/>
                          </a:solidFill>
                          <a:effectLst/>
                          <a:latin typeface="ChollaWide" pitchFamily="2" charset="0"/>
                          <a:ea typeface="+mn-ea"/>
                          <a:cs typeface="Arial" panose="020B0604020202020204" pitchFamily="34" charset="0"/>
                        </a:rPr>
                        <a:t>Secciones</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Unidad </a:t>
                      </a:r>
                      <a:r>
                        <a:rPr lang="es-CR" sz="1400" b="1" kern="1200" dirty="0">
                          <a:solidFill>
                            <a:srgbClr val="F2F2F2"/>
                          </a:solidFill>
                          <a:effectLst/>
                          <a:latin typeface="ChollaWide" pitchFamily="2" charset="0"/>
                          <a:ea typeface="+mn-ea"/>
                          <a:cs typeface="Arial" panose="020B0604020202020204" pitchFamily="34" charset="0"/>
                        </a:rPr>
                        <a:t>de estudio</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Descripción</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Preguntas</a:t>
                      </a:r>
                      <a:endParaRPr lang="es-CR" sz="1400" b="1" kern="1200" dirty="0">
                        <a:solidFill>
                          <a:srgbClr val="F2F2F2"/>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Informante</a:t>
                      </a:r>
                      <a:endParaRPr lang="es-CR" sz="1400" b="1" kern="1200" dirty="0">
                        <a:solidFill>
                          <a:srgbClr val="F2F2F2"/>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extLst>
                  <a:ext uri="{0D108BD9-81ED-4DB2-BD59-A6C34878D82A}">
                    <a16:rowId xmlns:a16="http://schemas.microsoft.com/office/drawing/2014/main" val="10000"/>
                  </a:ext>
                </a:extLst>
              </a:tr>
              <a:tr h="1503831">
                <a:tc rowSpan="3">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chemeClr val="tx1">
                              <a:lumMod val="95000"/>
                              <a:lumOff val="5000"/>
                            </a:schemeClr>
                          </a:solidFill>
                          <a:effectLst/>
                          <a:latin typeface="ChollaWide" pitchFamily="2" charset="0"/>
                          <a:ea typeface="+mn-ea"/>
                          <a:cs typeface="Arial" panose="020B0604020202020204" pitchFamily="34" charset="0"/>
                        </a:rPr>
                        <a:t>M2</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chemeClr val="tx1">
                              <a:lumMod val="95000"/>
                              <a:lumOff val="5000"/>
                            </a:schemeClr>
                          </a:solidFill>
                          <a:effectLst/>
                          <a:latin typeface="ChollaWide" pitchFamily="2" charset="0"/>
                          <a:ea typeface="+mn-ea"/>
                          <a:cs typeface="Arial" panose="020B0604020202020204" pitchFamily="34" charset="0"/>
                        </a:rPr>
                        <a:t>Individual</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 </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A2. Características    </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sociodemográficas de la persona seleccionada</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Residente habitual de 18 años o más seleccionada por </a:t>
                      </a:r>
                      <a:r>
                        <a:rPr lang="es-CR" sz="1400" kern="1200" dirty="0" err="1" smtClean="0">
                          <a:solidFill>
                            <a:schemeClr val="tx1">
                              <a:lumMod val="95000"/>
                              <a:lumOff val="5000"/>
                            </a:schemeClr>
                          </a:solidFill>
                          <a:effectLst/>
                          <a:latin typeface="ChollaWide" pitchFamily="2" charset="0"/>
                          <a:ea typeface="+mn-ea"/>
                          <a:cs typeface="Arial" panose="020B0604020202020204" pitchFamily="34" charset="0"/>
                        </a:rPr>
                        <a:t>Kish</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Lugar de nacimiento, estado conyugal, condición de aseguramiento, uso de tecnología y uso de lengua de señas</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10</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Residente</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habitual</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de 18 años o más</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seleccionada por </a:t>
                      </a:r>
                      <a:r>
                        <a:rPr lang="es-CR" sz="1400" kern="1200" dirty="0" err="1" smtClean="0">
                          <a:solidFill>
                            <a:schemeClr val="tx1">
                              <a:lumMod val="95000"/>
                              <a:lumOff val="5000"/>
                            </a:schemeClr>
                          </a:solidFill>
                          <a:effectLst/>
                          <a:latin typeface="ChollaWide" pitchFamily="2" charset="0"/>
                          <a:ea typeface="+mn-ea"/>
                          <a:cs typeface="Arial" panose="020B0604020202020204" pitchFamily="34" charset="0"/>
                        </a:rPr>
                        <a:t>Kish</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21501">
                <a:tc vMerge="1">
                  <a:txBody>
                    <a:bodyPr/>
                    <a:lstStyle/>
                    <a:p>
                      <a:endParaRPr lang="es-CR"/>
                    </a:p>
                  </a:txBody>
                  <a:tcPr/>
                </a:tc>
                <a:tc>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B2. Empleo e ingresos</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vMerge="1">
                  <a:txBody>
                    <a:bodyPr/>
                    <a:lstStyle/>
                    <a:p>
                      <a:endParaRPr lang="es-CR"/>
                    </a:p>
                  </a:txBody>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Trabajo</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principal, características, ingresos, búsqueda de trabajo, entre otros</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a:txBody>
                    <a:bodyPr/>
                    <a:lstStyle/>
                    <a:p>
                      <a:pPr algn="ctr"/>
                      <a:r>
                        <a:rPr lang="es-ES" dirty="0" smtClean="0"/>
                        <a:t>17</a:t>
                      </a:r>
                      <a:endParaRPr lang="es-CR" dirty="0"/>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vMerge="1">
                  <a:txBody>
                    <a:bodyPr/>
                    <a:lstStyle/>
                    <a:p>
                      <a:endParaRPr lang="es-CR"/>
                    </a:p>
                  </a:txBody>
                  <a:tcPr/>
                </a:tc>
                <a:extLst>
                  <a:ext uri="{0D108BD9-81ED-4DB2-BD59-A6C34878D82A}">
                    <a16:rowId xmlns:a16="http://schemas.microsoft.com/office/drawing/2014/main" val="10002"/>
                  </a:ext>
                </a:extLst>
              </a:tr>
              <a:tr h="1531825">
                <a:tc vMerge="1">
                  <a:txBody>
                    <a:bodyPr/>
                    <a:lstStyle/>
                    <a:p>
                      <a:endParaRPr lang="es-CR"/>
                    </a:p>
                  </a:txBody>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C. Ambiente como barrera o </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facilitador</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s-CR"/>
                    </a:p>
                  </a:txBody>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Experiencia de la persona sobre diferentes factores ambientales</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s-ES" dirty="0" smtClean="0"/>
                        <a:t>13</a:t>
                      </a:r>
                      <a:endParaRPr lang="es-CR" dirty="0"/>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s-C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10081382"/>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91"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3748667"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Cuestionario</a:t>
            </a:r>
          </a:p>
        </p:txBody>
      </p:sp>
      <p:graphicFrame>
        <p:nvGraphicFramePr>
          <p:cNvPr id="6" name="Tabla 5"/>
          <p:cNvGraphicFramePr>
            <a:graphicFrameLocks noGrp="1"/>
          </p:cNvGraphicFramePr>
          <p:nvPr>
            <p:extLst>
              <p:ext uri="{D42A27DB-BD31-4B8C-83A1-F6EECF244321}">
                <p14:modId xmlns:p14="http://schemas.microsoft.com/office/powerpoint/2010/main" val="3794275197"/>
              </p:ext>
            </p:extLst>
          </p:nvPr>
        </p:nvGraphicFramePr>
        <p:xfrm>
          <a:off x="790099" y="1289070"/>
          <a:ext cx="7939232" cy="4947862"/>
        </p:xfrm>
        <a:graphic>
          <a:graphicData uri="http://schemas.openxmlformats.org/drawingml/2006/table">
            <a:tbl>
              <a:tblPr>
                <a:tableStyleId>{5C22544A-7EE6-4342-B048-85BDC9FD1C3A}</a:tableStyleId>
              </a:tblPr>
              <a:tblGrid>
                <a:gridCol w="943210">
                  <a:extLst>
                    <a:ext uri="{9D8B030D-6E8A-4147-A177-3AD203B41FA5}">
                      <a16:colId xmlns:a16="http://schemas.microsoft.com/office/drawing/2014/main" val="20000"/>
                    </a:ext>
                  </a:extLst>
                </a:gridCol>
                <a:gridCol w="1559806">
                  <a:extLst>
                    <a:ext uri="{9D8B030D-6E8A-4147-A177-3AD203B41FA5}">
                      <a16:colId xmlns:a16="http://schemas.microsoft.com/office/drawing/2014/main" val="20001"/>
                    </a:ext>
                  </a:extLst>
                </a:gridCol>
                <a:gridCol w="1393476">
                  <a:extLst>
                    <a:ext uri="{9D8B030D-6E8A-4147-A177-3AD203B41FA5}">
                      <a16:colId xmlns:a16="http://schemas.microsoft.com/office/drawing/2014/main" val="20002"/>
                    </a:ext>
                  </a:extLst>
                </a:gridCol>
                <a:gridCol w="1813528">
                  <a:extLst>
                    <a:ext uri="{9D8B030D-6E8A-4147-A177-3AD203B41FA5}">
                      <a16:colId xmlns:a16="http://schemas.microsoft.com/office/drawing/2014/main" val="20003"/>
                    </a:ext>
                  </a:extLst>
                </a:gridCol>
                <a:gridCol w="973424">
                  <a:extLst>
                    <a:ext uri="{9D8B030D-6E8A-4147-A177-3AD203B41FA5}">
                      <a16:colId xmlns:a16="http://schemas.microsoft.com/office/drawing/2014/main" val="20004"/>
                    </a:ext>
                  </a:extLst>
                </a:gridCol>
                <a:gridCol w="1255788">
                  <a:extLst>
                    <a:ext uri="{9D8B030D-6E8A-4147-A177-3AD203B41FA5}">
                      <a16:colId xmlns:a16="http://schemas.microsoft.com/office/drawing/2014/main" val="20005"/>
                    </a:ext>
                  </a:extLst>
                </a:gridCol>
              </a:tblGrid>
              <a:tr h="462818">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a:solidFill>
                            <a:srgbClr val="F2F2F2"/>
                          </a:solidFill>
                          <a:effectLst/>
                          <a:latin typeface="ChollaWide" pitchFamily="2" charset="0"/>
                          <a:ea typeface="+mn-ea"/>
                          <a:cs typeface="Arial" panose="020B0604020202020204" pitchFamily="34" charset="0"/>
                        </a:rPr>
                        <a:t>Módulo</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a:solidFill>
                            <a:srgbClr val="F2F2F2"/>
                          </a:solidFill>
                          <a:effectLst/>
                          <a:latin typeface="ChollaWide" pitchFamily="2" charset="0"/>
                          <a:ea typeface="+mn-ea"/>
                          <a:cs typeface="Arial" panose="020B0604020202020204" pitchFamily="34" charset="0"/>
                        </a:rPr>
                        <a:t>Secciones</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a:solidFill>
                            <a:srgbClr val="F2F2F2"/>
                          </a:solidFill>
                          <a:effectLst/>
                          <a:latin typeface="ChollaWide" pitchFamily="2" charset="0"/>
                          <a:ea typeface="+mn-ea"/>
                          <a:cs typeface="Arial" panose="020B0604020202020204" pitchFamily="34" charset="0"/>
                        </a:rPr>
                        <a:t>Unidades </a:t>
                      </a:r>
                      <a:r>
                        <a:rPr lang="es-CR" sz="1400" b="1" kern="1200" dirty="0" smtClean="0">
                          <a:solidFill>
                            <a:srgbClr val="F2F2F2"/>
                          </a:solidFill>
                          <a:effectLst/>
                          <a:latin typeface="ChollaWide" pitchFamily="2" charset="0"/>
                          <a:ea typeface="+mn-ea"/>
                          <a:cs typeface="Arial" panose="020B0604020202020204" pitchFamily="34" charset="0"/>
                        </a:rPr>
                        <a:t>estudio</a:t>
                      </a:r>
                      <a:endParaRPr lang="es-CR" sz="1400" b="1" kern="1200" dirty="0">
                        <a:solidFill>
                          <a:srgbClr val="F2F2F2"/>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Descripción</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Preguntas</a:t>
                      </a:r>
                      <a:endParaRPr lang="es-CR" sz="1400" b="1" kern="1200" dirty="0">
                        <a:solidFill>
                          <a:srgbClr val="F2F2F2"/>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Informante</a:t>
                      </a:r>
                      <a:endParaRPr lang="es-CR" sz="1400" b="1" kern="1200" dirty="0">
                        <a:solidFill>
                          <a:srgbClr val="F2F2F2"/>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extLst>
                  <a:ext uri="{0D108BD9-81ED-4DB2-BD59-A6C34878D82A}">
                    <a16:rowId xmlns:a16="http://schemas.microsoft.com/office/drawing/2014/main" val="10000"/>
                  </a:ext>
                </a:extLst>
              </a:tr>
              <a:tr h="1281441">
                <a:tc rowSpan="3">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chemeClr val="tx1">
                              <a:lumMod val="95000"/>
                              <a:lumOff val="5000"/>
                            </a:schemeClr>
                          </a:solidFill>
                          <a:effectLst/>
                          <a:latin typeface="ChollaWide" pitchFamily="2" charset="0"/>
                          <a:ea typeface="+mn-ea"/>
                          <a:cs typeface="Arial" panose="020B0604020202020204" pitchFamily="34" charset="0"/>
                        </a:rPr>
                        <a:t>M2</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chemeClr val="tx1">
                              <a:lumMod val="95000"/>
                              <a:lumOff val="5000"/>
                            </a:schemeClr>
                          </a:solidFill>
                          <a:effectLst/>
                          <a:latin typeface="ChollaWide" pitchFamily="2" charset="0"/>
                          <a:ea typeface="+mn-ea"/>
                          <a:cs typeface="Arial" panose="020B0604020202020204" pitchFamily="34" charset="0"/>
                        </a:rPr>
                        <a:t>Individual</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 </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D. Desempeño y </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Funcionamiento</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Residente habitual de 18 años o más seleccionada por </a:t>
                      </a:r>
                      <a:r>
                        <a:rPr lang="es-CR" sz="1400" kern="1200" dirty="0" err="1" smtClean="0">
                          <a:solidFill>
                            <a:schemeClr val="tx1">
                              <a:lumMod val="95000"/>
                              <a:lumOff val="5000"/>
                            </a:schemeClr>
                          </a:solidFill>
                          <a:effectLst/>
                          <a:latin typeface="ChollaWide" pitchFamily="2" charset="0"/>
                          <a:ea typeface="+mn-ea"/>
                          <a:cs typeface="Arial" panose="020B0604020202020204" pitchFamily="34" charset="0"/>
                        </a:rPr>
                        <a:t>Kish</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Grado de desempeño en actividades vitales y cotidianas</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50</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Residente habitual de 18 años o más </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seleccionada por </a:t>
                      </a:r>
                      <a:r>
                        <a:rPr lang="es-CR" sz="1400" kern="1200" dirty="0" err="1" smtClean="0">
                          <a:solidFill>
                            <a:schemeClr val="tx1">
                              <a:lumMod val="95000"/>
                              <a:lumOff val="5000"/>
                            </a:schemeClr>
                          </a:solidFill>
                          <a:effectLst/>
                          <a:latin typeface="ChollaWide" pitchFamily="2" charset="0"/>
                          <a:ea typeface="+mn-ea"/>
                          <a:cs typeface="Arial" panose="020B0604020202020204" pitchFamily="34" charset="0"/>
                        </a:rPr>
                        <a:t>Kish</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95015">
                <a:tc vMerge="1">
                  <a:txBody>
                    <a:bodyPr/>
                    <a:lstStyle/>
                    <a:p>
                      <a:endParaRPr lang="es-CR"/>
                    </a:p>
                  </a:txBody>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E. Capacidad y salud</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vMerge="1">
                  <a:txBody>
                    <a:bodyPr/>
                    <a:lstStyle/>
                    <a:p>
                      <a:endParaRPr lang="es-CR" dirty="0"/>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Percepción de salud integral, set corto del Grupo Washington y  preguntas en torno al concepto de capacidad</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27</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vMerge="1">
                  <a:txBody>
                    <a:bodyPr/>
                    <a:lstStyle/>
                    <a:p>
                      <a:endParaRPr lang="es-CR"/>
                    </a:p>
                  </a:txBody>
                  <a:tcPr/>
                </a:tc>
                <a:extLst>
                  <a:ext uri="{0D108BD9-81ED-4DB2-BD59-A6C34878D82A}">
                    <a16:rowId xmlns:a16="http://schemas.microsoft.com/office/drawing/2014/main" val="10002"/>
                  </a:ext>
                </a:extLst>
              </a:tr>
              <a:tr h="1708588">
                <a:tc v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F. Condición de salud</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s-CR" dirty="0"/>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Condición de salud de la persona seleccionada</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incluye enfermedades, trastornos, síndromes y deficiencias</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90</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2751041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91"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3748667"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Cuestionario</a:t>
            </a:r>
          </a:p>
        </p:txBody>
      </p:sp>
      <p:graphicFrame>
        <p:nvGraphicFramePr>
          <p:cNvPr id="6" name="Tabla 5"/>
          <p:cNvGraphicFramePr>
            <a:graphicFrameLocks noGrp="1"/>
          </p:cNvGraphicFramePr>
          <p:nvPr>
            <p:extLst>
              <p:ext uri="{D42A27DB-BD31-4B8C-83A1-F6EECF244321}">
                <p14:modId xmlns:p14="http://schemas.microsoft.com/office/powerpoint/2010/main" val="256106355"/>
              </p:ext>
            </p:extLst>
          </p:nvPr>
        </p:nvGraphicFramePr>
        <p:xfrm>
          <a:off x="790099" y="1066998"/>
          <a:ext cx="8151882" cy="5429496"/>
        </p:xfrm>
        <a:graphic>
          <a:graphicData uri="http://schemas.openxmlformats.org/drawingml/2006/table">
            <a:tbl>
              <a:tblPr>
                <a:tableStyleId>{5C22544A-7EE6-4342-B048-85BDC9FD1C3A}</a:tableStyleId>
              </a:tblPr>
              <a:tblGrid>
                <a:gridCol w="968474">
                  <a:extLst>
                    <a:ext uri="{9D8B030D-6E8A-4147-A177-3AD203B41FA5}">
                      <a16:colId xmlns:a16="http://schemas.microsoft.com/office/drawing/2014/main" val="20000"/>
                    </a:ext>
                  </a:extLst>
                </a:gridCol>
                <a:gridCol w="1408130">
                  <a:extLst>
                    <a:ext uri="{9D8B030D-6E8A-4147-A177-3AD203B41FA5}">
                      <a16:colId xmlns:a16="http://schemas.microsoft.com/office/drawing/2014/main" val="20001"/>
                    </a:ext>
                  </a:extLst>
                </a:gridCol>
                <a:gridCol w="1405297">
                  <a:extLst>
                    <a:ext uri="{9D8B030D-6E8A-4147-A177-3AD203B41FA5}">
                      <a16:colId xmlns:a16="http://schemas.microsoft.com/office/drawing/2014/main" val="20002"/>
                    </a:ext>
                  </a:extLst>
                </a:gridCol>
                <a:gridCol w="2081060">
                  <a:extLst>
                    <a:ext uri="{9D8B030D-6E8A-4147-A177-3AD203B41FA5}">
                      <a16:colId xmlns:a16="http://schemas.microsoft.com/office/drawing/2014/main" val="20003"/>
                    </a:ext>
                  </a:extLst>
                </a:gridCol>
                <a:gridCol w="999497">
                  <a:extLst>
                    <a:ext uri="{9D8B030D-6E8A-4147-A177-3AD203B41FA5}">
                      <a16:colId xmlns:a16="http://schemas.microsoft.com/office/drawing/2014/main" val="20004"/>
                    </a:ext>
                  </a:extLst>
                </a:gridCol>
                <a:gridCol w="1289424">
                  <a:extLst>
                    <a:ext uri="{9D8B030D-6E8A-4147-A177-3AD203B41FA5}">
                      <a16:colId xmlns:a16="http://schemas.microsoft.com/office/drawing/2014/main" val="20005"/>
                    </a:ext>
                  </a:extLst>
                </a:gridCol>
              </a:tblGrid>
              <a:tr h="572252">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a:solidFill>
                            <a:srgbClr val="F2F2F2"/>
                          </a:solidFill>
                          <a:effectLst/>
                          <a:latin typeface="ChollaWide" pitchFamily="2" charset="0"/>
                          <a:ea typeface="+mn-ea"/>
                          <a:cs typeface="Arial" panose="020B0604020202020204" pitchFamily="34" charset="0"/>
                        </a:rPr>
                        <a:t>Módulo</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a:solidFill>
                            <a:srgbClr val="F2F2F2"/>
                          </a:solidFill>
                          <a:effectLst/>
                          <a:latin typeface="ChollaWide" pitchFamily="2" charset="0"/>
                          <a:ea typeface="+mn-ea"/>
                          <a:cs typeface="Arial" panose="020B0604020202020204" pitchFamily="34" charset="0"/>
                        </a:rPr>
                        <a:t>Secciones</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Unidad</a:t>
                      </a:r>
                      <a:r>
                        <a:rPr lang="es-CR" sz="1400" b="1" kern="1200" baseline="0" dirty="0" smtClean="0">
                          <a:solidFill>
                            <a:srgbClr val="F2F2F2"/>
                          </a:solidFill>
                          <a:effectLst/>
                          <a:latin typeface="ChollaWide" pitchFamily="2" charset="0"/>
                          <a:ea typeface="+mn-ea"/>
                          <a:cs typeface="Arial" panose="020B0604020202020204" pitchFamily="34" charset="0"/>
                        </a:rPr>
                        <a:t> </a:t>
                      </a:r>
                      <a:r>
                        <a:rPr lang="es-CR" sz="1400" b="1" kern="1200" dirty="0" smtClean="0">
                          <a:solidFill>
                            <a:srgbClr val="F2F2F2"/>
                          </a:solidFill>
                          <a:effectLst/>
                          <a:latin typeface="ChollaWide" pitchFamily="2" charset="0"/>
                          <a:ea typeface="+mn-ea"/>
                          <a:cs typeface="Arial" panose="020B0604020202020204" pitchFamily="34" charset="0"/>
                        </a:rPr>
                        <a:t>de </a:t>
                      </a:r>
                      <a:r>
                        <a:rPr lang="es-CR" sz="1400" b="1" kern="1200" dirty="0">
                          <a:solidFill>
                            <a:srgbClr val="F2F2F2"/>
                          </a:solidFill>
                          <a:effectLst/>
                          <a:latin typeface="ChollaWide" pitchFamily="2" charset="0"/>
                          <a:ea typeface="+mn-ea"/>
                          <a:cs typeface="Arial" panose="020B0604020202020204" pitchFamily="34" charset="0"/>
                        </a:rPr>
                        <a:t>estudio</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Descripción</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Preguntas</a:t>
                      </a:r>
                      <a:endParaRPr lang="es-CR" sz="1400" b="1" kern="1200" dirty="0">
                        <a:solidFill>
                          <a:srgbClr val="F2F2F2"/>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Informante</a:t>
                      </a:r>
                      <a:endParaRPr lang="es-CR" sz="1400" b="1" kern="1200" dirty="0">
                        <a:solidFill>
                          <a:srgbClr val="F2F2F2"/>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extLst>
                  <a:ext uri="{0D108BD9-81ED-4DB2-BD59-A6C34878D82A}">
                    <a16:rowId xmlns:a16="http://schemas.microsoft.com/office/drawing/2014/main" val="10000"/>
                  </a:ext>
                </a:extLst>
              </a:tr>
              <a:tr h="1534006">
                <a:tc rowSpan="4">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chemeClr val="tx1">
                              <a:lumMod val="95000"/>
                              <a:lumOff val="5000"/>
                            </a:schemeClr>
                          </a:solidFill>
                          <a:effectLst/>
                          <a:latin typeface="ChollaWide" pitchFamily="2" charset="0"/>
                          <a:ea typeface="+mn-ea"/>
                          <a:cs typeface="Arial" panose="020B0604020202020204" pitchFamily="34" charset="0"/>
                        </a:rPr>
                        <a:t>M2</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chemeClr val="tx1">
                              <a:lumMod val="95000"/>
                              <a:lumOff val="5000"/>
                            </a:schemeClr>
                          </a:solidFill>
                          <a:effectLst/>
                          <a:latin typeface="ChollaWide" pitchFamily="2" charset="0"/>
                          <a:ea typeface="+mn-ea"/>
                          <a:cs typeface="Arial" panose="020B0604020202020204" pitchFamily="34" charset="0"/>
                        </a:rPr>
                        <a:t>Individual</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 </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H. Asistencia personal</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Residente</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habitual de 18 años o más seleccionada por </a:t>
                      </a:r>
                      <a:r>
                        <a:rPr lang="es-CR" sz="1400" kern="1200" dirty="0" err="1" smtClean="0">
                          <a:solidFill>
                            <a:schemeClr val="tx1">
                              <a:lumMod val="95000"/>
                              <a:lumOff val="5000"/>
                            </a:schemeClr>
                          </a:solidFill>
                          <a:effectLst/>
                          <a:latin typeface="ChollaWide" pitchFamily="2" charset="0"/>
                          <a:ea typeface="+mn-ea"/>
                          <a:cs typeface="Arial" panose="020B0604020202020204" pitchFamily="34" charset="0"/>
                        </a:rPr>
                        <a:t>Kish</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Recepción</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de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asistencia,</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frecuencia, las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características de la asistencia personal</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autonomía y la calidad de asistencia</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37</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Residente habitual</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de 18 años o más</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seleccionada</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por </a:t>
                      </a:r>
                      <a:r>
                        <a:rPr lang="es-CR" sz="1400" kern="1200" dirty="0" err="1" smtClean="0">
                          <a:solidFill>
                            <a:schemeClr val="tx1">
                              <a:lumMod val="95000"/>
                              <a:lumOff val="5000"/>
                            </a:schemeClr>
                          </a:solidFill>
                          <a:effectLst/>
                          <a:latin typeface="ChollaWide" pitchFamily="2" charset="0"/>
                          <a:ea typeface="+mn-ea"/>
                          <a:cs typeface="Arial" panose="020B0604020202020204" pitchFamily="34" charset="0"/>
                        </a:rPr>
                        <a:t>Kish</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31801">
                <a:tc vMerge="1">
                  <a:txBody>
                    <a:bodyPr/>
                    <a:lstStyle/>
                    <a:p>
                      <a:endParaRPr lang="es-CR"/>
                    </a:p>
                  </a:txBody>
                  <a:tcPr/>
                </a:tc>
                <a:tc rowSpan="2">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I. Actitudes de otras personas</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vMerge="1">
                  <a:txBody>
                    <a:bodyPr/>
                    <a:lstStyle/>
                    <a:p>
                      <a:endParaRPr lang="es-CR" dirty="0"/>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Actitudes de otras personas hacia la persona seleccionada</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10</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vMerge="1">
                  <a:txBody>
                    <a:bodyPr/>
                    <a:lstStyle/>
                    <a:p>
                      <a:endParaRPr lang="es-CR"/>
                    </a:p>
                  </a:txBody>
                  <a:tcPr/>
                </a:tc>
                <a:extLst>
                  <a:ext uri="{0D108BD9-81ED-4DB2-BD59-A6C34878D82A}">
                    <a16:rowId xmlns:a16="http://schemas.microsoft.com/office/drawing/2014/main" val="10002"/>
                  </a:ext>
                </a:extLst>
              </a:tr>
              <a:tr h="203452">
                <a:tc vMerge="1">
                  <a:txBody>
                    <a:bodyPr/>
                    <a:lstStyle/>
                    <a:p>
                      <a:endParaRPr lang="es-CR"/>
                    </a:p>
                  </a:txBody>
                  <a:tcPr/>
                </a:tc>
                <a:tc vMerge="1">
                  <a:txBody>
                    <a:bodyPr/>
                    <a:lstStyle/>
                    <a:p>
                      <a:endParaRPr lang="es-CR"/>
                    </a:p>
                  </a:txBody>
                  <a:tcPr/>
                </a:tc>
                <a:tc vMerge="1">
                  <a:txBody>
                    <a:bodyPr/>
                    <a:lstStyle/>
                    <a:p>
                      <a:endParaRPr lang="es-CR"/>
                    </a:p>
                  </a:txBody>
                  <a:tcPr/>
                </a:tc>
                <a:tc rowSpan="2">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Información de productos de apoyo, servicios y animales de asistencia,</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tenencia,</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c</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omo se adquirieron, en qué medida le facilitan la vida</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y la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necesidad de otros</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10</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s-CR"/>
                    </a:p>
                  </a:txBody>
                  <a:tcPr/>
                </a:tc>
                <a:extLst>
                  <a:ext uri="{0D108BD9-81ED-4DB2-BD59-A6C34878D82A}">
                    <a16:rowId xmlns:a16="http://schemas.microsoft.com/office/drawing/2014/main" val="10003"/>
                  </a:ext>
                </a:extLst>
              </a:tr>
              <a:tr h="1987985">
                <a:tc v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J. Productos de apoyo, servicios o animales de  </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asistencia</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s-CR" dirty="0"/>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vMerge="1">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smtClean="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1793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99" y="1600207"/>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653445" y="230336"/>
            <a:ext cx="1980029" cy="584775"/>
          </a:xfrm>
          <a:prstGeom prst="rect">
            <a:avLst/>
          </a:prstGeom>
          <a:noFill/>
        </p:spPr>
        <p:txBody>
          <a:bodyPr wrap="none" rtlCol="0">
            <a:spAutoFit/>
          </a:bodyPr>
          <a:lstStyle/>
          <a:p>
            <a:r>
              <a:rPr lang="es-ES_tradnl" sz="3200" b="1" dirty="0" smtClean="0">
                <a:solidFill>
                  <a:schemeClr val="bg1"/>
                </a:solidFill>
                <a:latin typeface="ChollaSansBold" pitchFamily="2" charset="0"/>
                <a:cs typeface="Arial" panose="020B0604020202020204" pitchFamily="34" charset="0"/>
              </a:rPr>
              <a:t>Contenidos</a:t>
            </a:r>
            <a:r>
              <a:rPr lang="es-ES_tradnl" sz="3200" dirty="0" smtClean="0">
                <a:solidFill>
                  <a:schemeClr val="bg1"/>
                </a:solidFill>
                <a:latin typeface="ChollaSansBold" pitchFamily="2" charset="0"/>
                <a:cs typeface="Arial" panose="020B0604020202020204" pitchFamily="34" charset="0"/>
              </a:rPr>
              <a:t> </a:t>
            </a:r>
            <a:endParaRPr lang="es-ES_tradnl" sz="1100" dirty="0">
              <a:solidFill>
                <a:srgbClr val="FFFFFF"/>
              </a:solidFill>
              <a:latin typeface="ChollaSansBold" pitchFamily="2" charset="0"/>
              <a:cs typeface="Arial" panose="020B0604020202020204" pitchFamily="34" charset="0"/>
            </a:endParaRPr>
          </a:p>
        </p:txBody>
      </p:sp>
      <p:sp>
        <p:nvSpPr>
          <p:cNvPr id="3" name="2 CuadroTexto"/>
          <p:cNvSpPr txBox="1"/>
          <p:nvPr/>
        </p:nvSpPr>
        <p:spPr>
          <a:xfrm>
            <a:off x="1427382" y="1836466"/>
            <a:ext cx="6458694" cy="4385816"/>
          </a:xfrm>
          <a:prstGeom prst="rect">
            <a:avLst/>
          </a:prstGeom>
          <a:noFill/>
        </p:spPr>
        <p:txBody>
          <a:bodyPr wrap="square" rtlCol="0">
            <a:spAutoFit/>
          </a:bodyPr>
          <a:lstStyle/>
          <a:p>
            <a:pPr marL="285750" indent="-285750">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Generalidades</a:t>
            </a:r>
          </a:p>
          <a:p>
            <a:pPr marL="742950" lvl="2" indent="-285750">
              <a:buClr>
                <a:srgbClr val="AF005F"/>
              </a:buClr>
              <a:buFont typeface="Wingdings" panose="05000000000000000000" pitchFamily="2" charset="2"/>
              <a:buChar char="v"/>
            </a:pPr>
            <a:r>
              <a:rPr lang="es-CR" dirty="0" smtClean="0">
                <a:solidFill>
                  <a:srgbClr val="00328D"/>
                </a:solidFill>
                <a:latin typeface="ChollaSansRegular" pitchFamily="2" charset="0"/>
                <a:cs typeface="Arial" panose="020B0604020202020204" pitchFamily="34" charset="0"/>
              </a:rPr>
              <a:t>Antecedentes</a:t>
            </a:r>
            <a:endParaRPr lang="es-CR" dirty="0">
              <a:solidFill>
                <a:srgbClr val="00328D"/>
              </a:solidFill>
              <a:latin typeface="ChollaSansRegular" pitchFamily="2" charset="0"/>
              <a:cs typeface="Arial" panose="020B0604020202020204" pitchFamily="34" charset="0"/>
            </a:endParaRPr>
          </a:p>
          <a:p>
            <a:pPr marL="742950" lvl="2" indent="-285750">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Objetivos</a:t>
            </a:r>
          </a:p>
          <a:p>
            <a:pPr marL="285750" lvl="1" indent="-285750">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Principales aspectos metodológicos</a:t>
            </a:r>
          </a:p>
          <a:p>
            <a:pPr marL="742950" lvl="3" indent="-285750">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Diseño de la muestra</a:t>
            </a:r>
          </a:p>
          <a:p>
            <a:pPr marL="742950" lvl="3" indent="-285750">
              <a:buClr>
                <a:srgbClr val="AF005F"/>
              </a:buClr>
              <a:buFont typeface="Wingdings" panose="05000000000000000000" pitchFamily="2" charset="2"/>
              <a:buChar char="v"/>
            </a:pPr>
            <a:r>
              <a:rPr lang="es-CR" dirty="0" smtClean="0">
                <a:solidFill>
                  <a:srgbClr val="00328D"/>
                </a:solidFill>
                <a:latin typeface="ChollaSansRegular" pitchFamily="2" charset="0"/>
                <a:cs typeface="Arial" panose="020B0604020202020204" pitchFamily="34" charset="0"/>
              </a:rPr>
              <a:t>Cuestionario</a:t>
            </a:r>
          </a:p>
          <a:p>
            <a:pPr marL="742950" lvl="3" indent="-285750">
              <a:buClr>
                <a:srgbClr val="AF005F"/>
              </a:buClr>
              <a:buFont typeface="Wingdings" panose="05000000000000000000" pitchFamily="2" charset="2"/>
              <a:buChar char="v"/>
            </a:pPr>
            <a:r>
              <a:rPr lang="es-CR" dirty="0" smtClean="0">
                <a:solidFill>
                  <a:srgbClr val="00328D"/>
                </a:solidFill>
                <a:latin typeface="ChollaSansRegular" pitchFamily="2" charset="0"/>
                <a:cs typeface="Arial" panose="020B0604020202020204" pitchFamily="34" charset="0"/>
              </a:rPr>
              <a:t>Curso de preparación</a:t>
            </a:r>
            <a:endParaRPr lang="es-CR" dirty="0">
              <a:solidFill>
                <a:srgbClr val="00328D"/>
              </a:solidFill>
              <a:latin typeface="ChollaSansRegular" pitchFamily="2" charset="0"/>
              <a:cs typeface="Arial" panose="020B0604020202020204" pitchFamily="34" charset="0"/>
            </a:endParaRPr>
          </a:p>
          <a:p>
            <a:pPr marL="742950" lvl="3" indent="-285750">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Instructivos técnicos</a:t>
            </a:r>
          </a:p>
          <a:p>
            <a:pPr marL="742950" lvl="3" indent="-285750">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Sistemas informáticos</a:t>
            </a:r>
          </a:p>
          <a:p>
            <a:pPr marL="742950" lvl="3" indent="-285750">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Recolección de datos</a:t>
            </a:r>
          </a:p>
          <a:p>
            <a:pPr marL="742950" lvl="3" indent="-285750">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Procesamiento y análisis de la información</a:t>
            </a:r>
          </a:p>
          <a:p>
            <a:pPr marL="742950" lvl="3" indent="-285750">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Generación de productos estadísticos </a:t>
            </a:r>
            <a:endParaRPr lang="es-CR" dirty="0" smtClean="0">
              <a:solidFill>
                <a:srgbClr val="00328D"/>
              </a:solidFill>
              <a:latin typeface="ChollaSansRegular" pitchFamily="2" charset="0"/>
              <a:cs typeface="Arial" panose="020B0604020202020204" pitchFamily="34" charset="0"/>
            </a:endParaRPr>
          </a:p>
          <a:p>
            <a:pPr marL="285750" lvl="1" indent="-285750">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Medición de la discapacidad en Costa Rica</a:t>
            </a:r>
          </a:p>
          <a:p>
            <a:pPr marL="285750" indent="-285750">
              <a:lnSpc>
                <a:spcPct val="150000"/>
              </a:lnSpc>
              <a:buClr>
                <a:srgbClr val="AF005F"/>
              </a:buClr>
              <a:buFont typeface="Wingdings" panose="05000000000000000000" pitchFamily="2" charset="2"/>
              <a:buChar char="v"/>
            </a:pPr>
            <a:endParaRPr lang="es-CR" dirty="0" smtClean="0">
              <a:solidFill>
                <a:srgbClr val="00328D"/>
              </a:solidFill>
              <a:latin typeface="ChollaWide" pitchFamily="2" charset="0"/>
              <a:cs typeface="Arial" panose="020B0604020202020204" pitchFamily="34" charset="0"/>
            </a:endParaRPr>
          </a:p>
          <a:p>
            <a:pPr marL="742950" lvl="1" indent="-285750">
              <a:buFont typeface="Arial" panose="020B0604020202020204" pitchFamily="34" charset="0"/>
              <a:buChar char="•"/>
            </a:pPr>
            <a:endParaRPr lang="es-CR" dirty="0">
              <a:solidFill>
                <a:srgbClr val="00328D"/>
              </a:solidFill>
              <a:latin typeface="ChollaWide" pitchFamily="2" charset="0"/>
              <a:cs typeface="Arial" panose="020B0604020202020204" pitchFamily="34" charset="0"/>
            </a:endParaRPr>
          </a:p>
        </p:txBody>
      </p:sp>
    </p:spTree>
    <p:extLst>
      <p:ext uri="{BB962C8B-B14F-4D97-AF65-F5344CB8AC3E}">
        <p14:creationId xmlns:p14="http://schemas.microsoft.com/office/powerpoint/2010/main" val="241790848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91"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3748667"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Cuestionario</a:t>
            </a:r>
          </a:p>
        </p:txBody>
      </p:sp>
      <p:graphicFrame>
        <p:nvGraphicFramePr>
          <p:cNvPr id="6" name="Tabla 5"/>
          <p:cNvGraphicFramePr>
            <a:graphicFrameLocks noGrp="1"/>
          </p:cNvGraphicFramePr>
          <p:nvPr>
            <p:extLst>
              <p:ext uri="{D42A27DB-BD31-4B8C-83A1-F6EECF244321}">
                <p14:modId xmlns:p14="http://schemas.microsoft.com/office/powerpoint/2010/main" val="428229587"/>
              </p:ext>
            </p:extLst>
          </p:nvPr>
        </p:nvGraphicFramePr>
        <p:xfrm>
          <a:off x="790099" y="1066997"/>
          <a:ext cx="8141249" cy="5514556"/>
        </p:xfrm>
        <a:graphic>
          <a:graphicData uri="http://schemas.openxmlformats.org/drawingml/2006/table">
            <a:tbl>
              <a:tblPr>
                <a:tableStyleId>{5C22544A-7EE6-4342-B048-85BDC9FD1C3A}</a:tableStyleId>
              </a:tblPr>
              <a:tblGrid>
                <a:gridCol w="967210">
                  <a:extLst>
                    <a:ext uri="{9D8B030D-6E8A-4147-A177-3AD203B41FA5}">
                      <a16:colId xmlns:a16="http://schemas.microsoft.com/office/drawing/2014/main" val="20000"/>
                    </a:ext>
                  </a:extLst>
                </a:gridCol>
                <a:gridCol w="1347398">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gridCol w="2073413">
                  <a:extLst>
                    <a:ext uri="{9D8B030D-6E8A-4147-A177-3AD203B41FA5}">
                      <a16:colId xmlns:a16="http://schemas.microsoft.com/office/drawing/2014/main" val="20003"/>
                    </a:ext>
                  </a:extLst>
                </a:gridCol>
                <a:gridCol w="998193">
                  <a:extLst>
                    <a:ext uri="{9D8B030D-6E8A-4147-A177-3AD203B41FA5}">
                      <a16:colId xmlns:a16="http://schemas.microsoft.com/office/drawing/2014/main" val="20004"/>
                    </a:ext>
                  </a:extLst>
                </a:gridCol>
                <a:gridCol w="1287742">
                  <a:extLst>
                    <a:ext uri="{9D8B030D-6E8A-4147-A177-3AD203B41FA5}">
                      <a16:colId xmlns:a16="http://schemas.microsoft.com/office/drawing/2014/main" val="20005"/>
                    </a:ext>
                  </a:extLst>
                </a:gridCol>
              </a:tblGrid>
              <a:tr h="525502">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a:solidFill>
                            <a:srgbClr val="F2F2F2"/>
                          </a:solidFill>
                          <a:effectLst/>
                          <a:latin typeface="ChollaWide" pitchFamily="2" charset="0"/>
                          <a:ea typeface="+mn-ea"/>
                          <a:cs typeface="Arial" panose="020B0604020202020204" pitchFamily="34" charset="0"/>
                        </a:rPr>
                        <a:t>Módulo</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a:solidFill>
                            <a:srgbClr val="F2F2F2"/>
                          </a:solidFill>
                          <a:effectLst/>
                          <a:latin typeface="ChollaWide" pitchFamily="2" charset="0"/>
                          <a:ea typeface="+mn-ea"/>
                          <a:cs typeface="Arial" panose="020B0604020202020204" pitchFamily="34" charset="0"/>
                        </a:rPr>
                        <a:t>Secciones</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Unidad</a:t>
                      </a:r>
                      <a:r>
                        <a:rPr lang="es-CR" sz="1400" b="1" kern="1200" baseline="0" dirty="0" smtClean="0">
                          <a:solidFill>
                            <a:srgbClr val="F2F2F2"/>
                          </a:solidFill>
                          <a:effectLst/>
                          <a:latin typeface="ChollaWide" pitchFamily="2" charset="0"/>
                          <a:ea typeface="+mn-ea"/>
                          <a:cs typeface="Arial" panose="020B0604020202020204" pitchFamily="34" charset="0"/>
                        </a:rPr>
                        <a:t> </a:t>
                      </a:r>
                      <a:r>
                        <a:rPr lang="es-CR" sz="1400" b="1" kern="1200" dirty="0" smtClean="0">
                          <a:solidFill>
                            <a:srgbClr val="F2F2F2"/>
                          </a:solidFill>
                          <a:effectLst/>
                          <a:latin typeface="ChollaWide" pitchFamily="2" charset="0"/>
                          <a:ea typeface="+mn-ea"/>
                          <a:cs typeface="Arial" panose="020B0604020202020204" pitchFamily="34" charset="0"/>
                        </a:rPr>
                        <a:t>de </a:t>
                      </a:r>
                      <a:r>
                        <a:rPr lang="es-CR" sz="1400" b="1" kern="1200" dirty="0">
                          <a:solidFill>
                            <a:srgbClr val="F2F2F2"/>
                          </a:solidFill>
                          <a:effectLst/>
                          <a:latin typeface="ChollaWide" pitchFamily="2" charset="0"/>
                          <a:ea typeface="+mn-ea"/>
                          <a:cs typeface="Arial" panose="020B0604020202020204" pitchFamily="34" charset="0"/>
                        </a:rPr>
                        <a:t>estudio</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Descripción</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Preguntas</a:t>
                      </a:r>
                      <a:endParaRPr lang="es-CR" sz="1400" b="1" kern="1200" dirty="0">
                        <a:solidFill>
                          <a:srgbClr val="F2F2F2"/>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Informante</a:t>
                      </a:r>
                      <a:endParaRPr lang="es-CR" sz="1400" b="1" kern="1200" dirty="0">
                        <a:solidFill>
                          <a:srgbClr val="F2F2F2"/>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extLst>
                  <a:ext uri="{0D108BD9-81ED-4DB2-BD59-A6C34878D82A}">
                    <a16:rowId xmlns:a16="http://schemas.microsoft.com/office/drawing/2014/main" val="10000"/>
                  </a:ext>
                </a:extLst>
              </a:tr>
              <a:tr h="1051003">
                <a:tc rowSpan="3">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chemeClr val="tx1">
                              <a:lumMod val="95000"/>
                              <a:lumOff val="5000"/>
                            </a:schemeClr>
                          </a:solidFill>
                          <a:effectLst/>
                          <a:latin typeface="ChollaWide" pitchFamily="2" charset="0"/>
                          <a:ea typeface="+mn-ea"/>
                          <a:cs typeface="Arial" panose="020B0604020202020204" pitchFamily="34" charset="0"/>
                        </a:rPr>
                        <a:t>M2</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chemeClr val="tx1">
                              <a:lumMod val="95000"/>
                              <a:lumOff val="5000"/>
                            </a:schemeClr>
                          </a:solidFill>
                          <a:effectLst/>
                          <a:latin typeface="ChollaWide" pitchFamily="2" charset="0"/>
                          <a:ea typeface="+mn-ea"/>
                          <a:cs typeface="Arial" panose="020B0604020202020204" pitchFamily="34" charset="0"/>
                        </a:rPr>
                        <a:t>Individual</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 </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K. Servicios</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Residente habitual de 18 años o más seleccionada por </a:t>
                      </a:r>
                      <a:r>
                        <a:rPr lang="es-CR" sz="1400" kern="1200" dirty="0" err="1" smtClean="0">
                          <a:solidFill>
                            <a:schemeClr val="tx1">
                              <a:lumMod val="95000"/>
                              <a:lumOff val="5000"/>
                            </a:schemeClr>
                          </a:solidFill>
                          <a:effectLst/>
                          <a:latin typeface="ChollaWide" pitchFamily="2" charset="0"/>
                          <a:ea typeface="+mn-ea"/>
                          <a:cs typeface="Arial" panose="020B0604020202020204" pitchFamily="34" charset="0"/>
                        </a:rPr>
                        <a:t>Kish</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Uso de servicios y calificación</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de los mismos</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entre otros</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33</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Residente habitual</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de 18 años o más </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seleccionada</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por </a:t>
                      </a:r>
                      <a:r>
                        <a:rPr lang="es-CR" sz="1400" kern="1200" dirty="0" err="1" smtClean="0">
                          <a:solidFill>
                            <a:schemeClr val="tx1">
                              <a:lumMod val="95000"/>
                              <a:lumOff val="5000"/>
                            </a:schemeClr>
                          </a:solidFill>
                          <a:effectLst/>
                          <a:latin typeface="ChollaWide" pitchFamily="2" charset="0"/>
                          <a:ea typeface="+mn-ea"/>
                          <a:cs typeface="Arial" panose="020B0604020202020204" pitchFamily="34" charset="0"/>
                        </a:rPr>
                        <a:t>Kish</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55272">
                <a:tc vMerge="1">
                  <a:txBody>
                    <a:bodyPr/>
                    <a:lstStyle/>
                    <a:p>
                      <a:endParaRPr lang="es-CR"/>
                    </a:p>
                  </a:txBody>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L. Calidad de vida</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vMerge="1">
                  <a:txBody>
                    <a:bodyPr/>
                    <a:lstStyle/>
                    <a:p>
                      <a:endParaRPr lang="es-CR" dirty="0"/>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Percepción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sobre calidad de vida general</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y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satisfacción de la persona seleccionada en diferentes aspectos de su vida</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9</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vMerge="1">
                  <a:txBody>
                    <a:bodyPr/>
                    <a:lstStyle/>
                    <a:p>
                      <a:endParaRPr lang="es-CR"/>
                    </a:p>
                  </a:txBody>
                  <a:tcPr/>
                </a:tc>
                <a:extLst>
                  <a:ext uri="{0D108BD9-81ED-4DB2-BD59-A6C34878D82A}">
                    <a16:rowId xmlns:a16="http://schemas.microsoft.com/office/drawing/2014/main" val="10002"/>
                  </a:ext>
                </a:extLst>
              </a:tr>
              <a:tr h="1882779">
                <a:tc v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M. Participación política, social y tiempo libre</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s-CR" dirty="0"/>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Participación en grupos u organizaciones,</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actividades de tiempo libre, entre otros</a:t>
                      </a:r>
                      <a:endParaRPr lang="es-CR" sz="1400" kern="1200" dirty="0" smtClean="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33</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0531089"/>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36"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3748667"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Cuestionario</a:t>
            </a:r>
          </a:p>
        </p:txBody>
      </p:sp>
      <p:graphicFrame>
        <p:nvGraphicFramePr>
          <p:cNvPr id="6" name="Tabla 5"/>
          <p:cNvGraphicFramePr>
            <a:graphicFrameLocks noGrp="1"/>
          </p:cNvGraphicFramePr>
          <p:nvPr>
            <p:extLst>
              <p:ext uri="{D42A27DB-BD31-4B8C-83A1-F6EECF244321}">
                <p14:modId xmlns:p14="http://schemas.microsoft.com/office/powerpoint/2010/main" val="707764028"/>
              </p:ext>
            </p:extLst>
          </p:nvPr>
        </p:nvGraphicFramePr>
        <p:xfrm>
          <a:off x="407326" y="1066999"/>
          <a:ext cx="8587818" cy="5521988"/>
        </p:xfrm>
        <a:graphic>
          <a:graphicData uri="http://schemas.openxmlformats.org/drawingml/2006/table">
            <a:tbl>
              <a:tblPr>
                <a:tableStyleId>{5C22544A-7EE6-4342-B048-85BDC9FD1C3A}</a:tableStyleId>
              </a:tblPr>
              <a:tblGrid>
                <a:gridCol w="836683">
                  <a:extLst>
                    <a:ext uri="{9D8B030D-6E8A-4147-A177-3AD203B41FA5}">
                      <a16:colId xmlns:a16="http://schemas.microsoft.com/office/drawing/2014/main" val="20000"/>
                    </a:ext>
                  </a:extLst>
                </a:gridCol>
                <a:gridCol w="1541721">
                  <a:extLst>
                    <a:ext uri="{9D8B030D-6E8A-4147-A177-3AD203B41FA5}">
                      <a16:colId xmlns:a16="http://schemas.microsoft.com/office/drawing/2014/main" val="20001"/>
                    </a:ext>
                  </a:extLst>
                </a:gridCol>
                <a:gridCol w="1509823">
                  <a:extLst>
                    <a:ext uri="{9D8B030D-6E8A-4147-A177-3AD203B41FA5}">
                      <a16:colId xmlns:a16="http://schemas.microsoft.com/office/drawing/2014/main" val="20002"/>
                    </a:ext>
                  </a:extLst>
                </a:gridCol>
                <a:gridCol w="2541182">
                  <a:extLst>
                    <a:ext uri="{9D8B030D-6E8A-4147-A177-3AD203B41FA5}">
                      <a16:colId xmlns:a16="http://schemas.microsoft.com/office/drawing/2014/main" val="20003"/>
                    </a:ext>
                  </a:extLst>
                </a:gridCol>
                <a:gridCol w="988828">
                  <a:extLst>
                    <a:ext uri="{9D8B030D-6E8A-4147-A177-3AD203B41FA5}">
                      <a16:colId xmlns:a16="http://schemas.microsoft.com/office/drawing/2014/main" val="20004"/>
                    </a:ext>
                  </a:extLst>
                </a:gridCol>
                <a:gridCol w="1169581">
                  <a:extLst>
                    <a:ext uri="{9D8B030D-6E8A-4147-A177-3AD203B41FA5}">
                      <a16:colId xmlns:a16="http://schemas.microsoft.com/office/drawing/2014/main" val="20005"/>
                    </a:ext>
                  </a:extLst>
                </a:gridCol>
              </a:tblGrid>
              <a:tr h="465205">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a:solidFill>
                            <a:srgbClr val="F2F2F2"/>
                          </a:solidFill>
                          <a:effectLst/>
                          <a:latin typeface="ChollaWide" pitchFamily="2" charset="0"/>
                          <a:ea typeface="+mn-ea"/>
                          <a:cs typeface="Arial" panose="020B0604020202020204" pitchFamily="34" charset="0"/>
                        </a:rPr>
                        <a:t>Módulo</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a:solidFill>
                            <a:srgbClr val="F2F2F2"/>
                          </a:solidFill>
                          <a:effectLst/>
                          <a:latin typeface="ChollaWide" pitchFamily="2" charset="0"/>
                          <a:ea typeface="+mn-ea"/>
                          <a:cs typeface="Arial" panose="020B0604020202020204" pitchFamily="34" charset="0"/>
                        </a:rPr>
                        <a:t>Secciones</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Unidad </a:t>
                      </a:r>
                      <a:r>
                        <a:rPr lang="es-CR" sz="1400" b="1" kern="1200" dirty="0">
                          <a:solidFill>
                            <a:srgbClr val="F2F2F2"/>
                          </a:solidFill>
                          <a:effectLst/>
                          <a:latin typeface="ChollaWide" pitchFamily="2" charset="0"/>
                          <a:ea typeface="+mn-ea"/>
                          <a:cs typeface="Arial" panose="020B0604020202020204" pitchFamily="34" charset="0"/>
                        </a:rPr>
                        <a:t>de estudio</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Descripción</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Preguntas</a:t>
                      </a:r>
                      <a:endParaRPr lang="es-CR" sz="1400" b="1" kern="1200" dirty="0">
                        <a:solidFill>
                          <a:srgbClr val="F2F2F2"/>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rgbClr val="F2F2F2"/>
                          </a:solidFill>
                          <a:effectLst/>
                          <a:latin typeface="ChollaWide" pitchFamily="2" charset="0"/>
                          <a:ea typeface="+mn-ea"/>
                          <a:cs typeface="Arial" panose="020B0604020202020204" pitchFamily="34" charset="0"/>
                        </a:rPr>
                        <a:t>Informante</a:t>
                      </a:r>
                      <a:endParaRPr lang="es-CR" sz="1400" b="1" kern="1200" dirty="0">
                        <a:solidFill>
                          <a:srgbClr val="F2F2F2"/>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28D"/>
                    </a:solidFill>
                  </a:tcPr>
                </a:tc>
                <a:extLst>
                  <a:ext uri="{0D108BD9-81ED-4DB2-BD59-A6C34878D82A}">
                    <a16:rowId xmlns:a16="http://schemas.microsoft.com/office/drawing/2014/main" val="10000"/>
                  </a:ext>
                </a:extLst>
              </a:tr>
              <a:tr h="942126">
                <a:tc rowSpan="4">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chemeClr val="tx1">
                              <a:lumMod val="95000"/>
                              <a:lumOff val="5000"/>
                            </a:schemeClr>
                          </a:solidFill>
                          <a:effectLst/>
                          <a:latin typeface="ChollaWide" pitchFamily="2" charset="0"/>
                          <a:ea typeface="+mn-ea"/>
                          <a:cs typeface="Arial" panose="020B0604020202020204" pitchFamily="34" charset="0"/>
                        </a:rPr>
                        <a:t>M2</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b="1" kern="1200" dirty="0" smtClean="0">
                          <a:solidFill>
                            <a:schemeClr val="tx1">
                              <a:lumMod val="95000"/>
                              <a:lumOff val="5000"/>
                            </a:schemeClr>
                          </a:solidFill>
                          <a:effectLst/>
                          <a:latin typeface="ChollaWide" pitchFamily="2" charset="0"/>
                          <a:ea typeface="+mn-ea"/>
                          <a:cs typeface="Arial" panose="020B0604020202020204" pitchFamily="34" charset="0"/>
                        </a:rPr>
                        <a:t>Individual</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a:solidFill>
                            <a:schemeClr val="tx1">
                              <a:lumMod val="95000"/>
                              <a:lumOff val="5000"/>
                            </a:schemeClr>
                          </a:solidFill>
                          <a:effectLst/>
                          <a:latin typeface="ChollaWide" pitchFamily="2" charset="0"/>
                          <a:ea typeface="+mn-ea"/>
                          <a:cs typeface="Arial" panose="020B0604020202020204" pitchFamily="34" charset="0"/>
                        </a:rPr>
                        <a:t> </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N. Acceso a la información</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Residente habitual de 18 años o más seleccionada por </a:t>
                      </a:r>
                      <a:r>
                        <a:rPr lang="es-CR" sz="1400" kern="1200" dirty="0" err="1" smtClean="0">
                          <a:solidFill>
                            <a:schemeClr val="tx1">
                              <a:lumMod val="95000"/>
                              <a:lumOff val="5000"/>
                            </a:schemeClr>
                          </a:solidFill>
                          <a:effectLst/>
                          <a:latin typeface="ChollaWide" pitchFamily="2" charset="0"/>
                          <a:ea typeface="+mn-ea"/>
                          <a:cs typeface="Arial" panose="020B0604020202020204" pitchFamily="34" charset="0"/>
                        </a:rPr>
                        <a:t>Kish</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a:t>
                      </a:r>
                    </a:p>
                    <a:p>
                      <a:pPr marL="0" marR="0" lvl="0" indent="0" algn="just" defTabSz="342900" rtl="0" eaLnBrk="1" fontAlgn="auto" latinLnBrk="0" hangingPunct="1">
                        <a:lnSpc>
                          <a:spcPct val="115000"/>
                        </a:lnSpc>
                        <a:spcBef>
                          <a:spcPts val="0"/>
                        </a:spcBef>
                        <a:spcAft>
                          <a:spcPts val="0"/>
                        </a:spcAft>
                        <a:buClrTx/>
                        <a:buSzTx/>
                        <a:buFontTx/>
                        <a:buNone/>
                        <a:tabLst/>
                        <a:defRPr/>
                      </a:pP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Características</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de la i</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nformación que se ofrece en las instituciones públicas (veraz, accesible y comprensible)</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1</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Residente habitual de 18 años o más </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seleccionada por </a:t>
                      </a:r>
                      <a:r>
                        <a:rPr lang="es-CR" sz="1400" kern="1200" dirty="0" err="1" smtClean="0">
                          <a:solidFill>
                            <a:schemeClr val="tx1">
                              <a:lumMod val="95000"/>
                              <a:lumOff val="5000"/>
                            </a:schemeClr>
                          </a:solidFill>
                          <a:effectLst/>
                          <a:latin typeface="ChollaWide" pitchFamily="2" charset="0"/>
                          <a:ea typeface="+mn-ea"/>
                          <a:cs typeface="Arial" panose="020B0604020202020204" pitchFamily="34" charset="0"/>
                        </a:rPr>
                        <a:t>Kish</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3437">
                <a:tc vMerge="1">
                  <a:txBody>
                    <a:bodyPr/>
                    <a:lstStyle/>
                    <a:p>
                      <a:endParaRPr lang="es-CR"/>
                    </a:p>
                  </a:txBody>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O. Percepción de </a:t>
                      </a:r>
                    </a:p>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discriminación</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vMerge="1">
                  <a:txBody>
                    <a:bodyPr/>
                    <a:lstStyle/>
                    <a:p>
                      <a:endParaRPr lang="es-CR" dirty="0"/>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Vivencia</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de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situaciones de discriminación y</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donde ocurrieron estas formas de discriminación</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3</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vMerge="1">
                  <a:txBody>
                    <a:bodyPr/>
                    <a:lstStyle/>
                    <a:p>
                      <a:endParaRPr lang="es-CR"/>
                    </a:p>
                  </a:txBody>
                  <a:tcPr/>
                </a:tc>
                <a:extLst>
                  <a:ext uri="{0D108BD9-81ED-4DB2-BD59-A6C34878D82A}">
                    <a16:rowId xmlns:a16="http://schemas.microsoft.com/office/drawing/2014/main" val="10002"/>
                  </a:ext>
                </a:extLst>
              </a:tr>
              <a:tr h="1860818">
                <a:tc v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G. Salud sexual</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s-CR" dirty="0"/>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Diferentes temas de salud sexual como: realización</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de</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exámenes médicos y la última vez,  realizados, recepción de información sobre salud sexual y reproductiva y</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ultima relación sexual</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15</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181072">
                <a:tc v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P. Violencia</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v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342900" rtl="0" eaLnBrk="1" fontAlgn="auto" latinLnBrk="0" hangingPunct="1">
                        <a:lnSpc>
                          <a:spcPct val="115000"/>
                        </a:lnSpc>
                        <a:spcBef>
                          <a:spcPts val="0"/>
                        </a:spcBef>
                        <a:spcAft>
                          <a:spcPts val="0"/>
                        </a:spcAft>
                        <a:buClrTx/>
                        <a:buSzTx/>
                        <a:buFontTx/>
                        <a:buNone/>
                        <a:tabLst/>
                        <a:defRPr/>
                      </a:pP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Manifestaciones de violencia vividas</a:t>
                      </a:r>
                      <a:r>
                        <a:rPr lang="es-CR" sz="1400" kern="1200" baseline="0" dirty="0" smtClean="0">
                          <a:solidFill>
                            <a:schemeClr val="tx1">
                              <a:lumMod val="95000"/>
                              <a:lumOff val="5000"/>
                            </a:schemeClr>
                          </a:solidFill>
                          <a:effectLst/>
                          <a:latin typeface="ChollaWide" pitchFamily="2" charset="0"/>
                          <a:ea typeface="+mn-ea"/>
                          <a:cs typeface="Arial" panose="020B0604020202020204" pitchFamily="34" charset="0"/>
                        </a:rPr>
                        <a:t> por</a:t>
                      </a:r>
                      <a:r>
                        <a:rPr lang="es-CR" sz="1400" kern="1200" dirty="0" smtClean="0">
                          <a:solidFill>
                            <a:schemeClr val="tx1">
                              <a:lumMod val="95000"/>
                              <a:lumOff val="5000"/>
                            </a:schemeClr>
                          </a:solidFill>
                          <a:effectLst/>
                          <a:latin typeface="ChollaWide" pitchFamily="2" charset="0"/>
                          <a:ea typeface="+mn-ea"/>
                          <a:cs typeface="Arial" panose="020B0604020202020204" pitchFamily="34" charset="0"/>
                        </a:rPr>
                        <a:t> persona seleccionada en diferentes ámbitos</a:t>
                      </a: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a:txBody>
                    <a:bodyPr/>
                    <a:lstStyle/>
                    <a:p>
                      <a:pPr marL="0" marR="0" lvl="0" indent="0" algn="ctr" defTabSz="342900" rtl="0" eaLnBrk="1" fontAlgn="auto" latinLnBrk="0" hangingPunct="1">
                        <a:lnSpc>
                          <a:spcPct val="115000"/>
                        </a:lnSpc>
                        <a:spcBef>
                          <a:spcPts val="0"/>
                        </a:spcBef>
                        <a:spcAft>
                          <a:spcPts val="0"/>
                        </a:spcAft>
                        <a:buClrTx/>
                        <a:buSzTx/>
                        <a:buFontTx/>
                        <a:buNone/>
                        <a:tabLst/>
                        <a:defRPr/>
                      </a:pPr>
                      <a:r>
                        <a:rPr lang="es-ES" sz="1400" kern="1200" dirty="0" smtClean="0">
                          <a:solidFill>
                            <a:schemeClr val="tx1">
                              <a:lumMod val="95000"/>
                              <a:lumOff val="5000"/>
                            </a:schemeClr>
                          </a:solidFill>
                          <a:effectLst/>
                          <a:latin typeface="ChollaWide" pitchFamily="2" charset="0"/>
                          <a:ea typeface="+mn-ea"/>
                          <a:cs typeface="Arial" panose="020B0604020202020204" pitchFamily="34" charset="0"/>
                        </a:rPr>
                        <a:t>6</a:t>
                      </a:r>
                      <a:endParaRPr lang="es-CR" sz="1400" kern="1200" dirty="0">
                        <a:solidFill>
                          <a:schemeClr val="tx1">
                            <a:lumMod val="95000"/>
                            <a:lumOff val="5000"/>
                          </a:schemeClr>
                        </a:solidFill>
                        <a:effectLst/>
                        <a:latin typeface="ChollaWide" pitchFamily="2"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9E7"/>
                    </a:solidFill>
                  </a:tcPr>
                </a:tc>
                <a:tc vMerge="1">
                  <a:txBody>
                    <a:bodyPr/>
                    <a:lstStyle/>
                    <a:p>
                      <a:pPr marL="0" marR="0" lvl="0" indent="0" algn="l" defTabSz="342900" rtl="0" eaLnBrk="1" fontAlgn="auto" latinLnBrk="0" hangingPunct="1">
                        <a:lnSpc>
                          <a:spcPct val="115000"/>
                        </a:lnSpc>
                        <a:spcBef>
                          <a:spcPts val="0"/>
                        </a:spcBef>
                        <a:spcAft>
                          <a:spcPts val="0"/>
                        </a:spcAft>
                        <a:buClrTx/>
                        <a:buSzTx/>
                        <a:buFontTx/>
                        <a:buNone/>
                        <a:tabLst/>
                        <a:defRPr/>
                      </a:pPr>
                      <a:endParaRPr lang="es-CR" sz="1200" kern="1200" dirty="0" smtClean="0">
                        <a:solidFill>
                          <a:schemeClr val="tx1">
                            <a:lumMod val="95000"/>
                            <a:lumOff val="5000"/>
                          </a:schemeClr>
                        </a:solidFill>
                        <a:effectLst/>
                        <a:latin typeface="Arial" panose="020B0604020202020204" pitchFamily="34" charset="0"/>
                        <a:ea typeface="+mn-ea"/>
                        <a:cs typeface="Arial" panose="020B0604020202020204" pitchFamily="34" charset="0"/>
                      </a:endParaRPr>
                    </a:p>
                  </a:txBody>
                  <a:tcPr marL="44507" marR="44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16827615"/>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2" name="Rectángulo redondeado 1"/>
          <p:cNvSpPr/>
          <p:nvPr/>
        </p:nvSpPr>
        <p:spPr>
          <a:xfrm>
            <a:off x="1222049" y="2466876"/>
            <a:ext cx="7580120" cy="2608669"/>
          </a:xfrm>
          <a:prstGeom prst="roundRect">
            <a:avLst/>
          </a:prstGeom>
          <a:ln>
            <a:solidFill>
              <a:srgbClr val="00328D"/>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R" dirty="0">
                <a:solidFill>
                  <a:srgbClr val="00328D"/>
                </a:solidFill>
                <a:latin typeface="ChollaWide" pitchFamily="2" charset="0"/>
              </a:rPr>
              <a:t>L</a:t>
            </a:r>
            <a:r>
              <a:rPr lang="es-CR" dirty="0" smtClean="0">
                <a:solidFill>
                  <a:srgbClr val="00328D"/>
                </a:solidFill>
                <a:latin typeface="ChollaWide" pitchFamily="2" charset="0"/>
              </a:rPr>
              <a:t>a </a:t>
            </a:r>
            <a:r>
              <a:rPr lang="es-CR" dirty="0" err="1">
                <a:solidFill>
                  <a:srgbClr val="00328D"/>
                </a:solidFill>
                <a:latin typeface="ChollaWide" pitchFamily="2" charset="0"/>
              </a:rPr>
              <a:t>Enadis</a:t>
            </a:r>
            <a:r>
              <a:rPr lang="es-CR" dirty="0">
                <a:solidFill>
                  <a:srgbClr val="00328D"/>
                </a:solidFill>
                <a:latin typeface="ChollaWide" pitchFamily="2" charset="0"/>
              </a:rPr>
              <a:t> es la </a:t>
            </a:r>
            <a:r>
              <a:rPr lang="es-CR" u="sng" dirty="0">
                <a:solidFill>
                  <a:srgbClr val="00328D"/>
                </a:solidFill>
                <a:latin typeface="ChollaWide" pitchFamily="2" charset="0"/>
              </a:rPr>
              <a:t>primera encuesta nacional sobre discapacidad</a:t>
            </a:r>
            <a:r>
              <a:rPr lang="es-CR" dirty="0">
                <a:solidFill>
                  <a:srgbClr val="00328D"/>
                </a:solidFill>
                <a:latin typeface="ChollaWide" pitchFamily="2" charset="0"/>
              </a:rPr>
              <a:t>, que investiga no solo las limitaciones para la realización de actividades básicas, si no que indaga y profundiza sobre múltiples </a:t>
            </a:r>
            <a:r>
              <a:rPr lang="es-CR" dirty="0" smtClean="0">
                <a:solidFill>
                  <a:srgbClr val="00328D"/>
                </a:solidFill>
                <a:latin typeface="ChollaWide" pitchFamily="2" charset="0"/>
              </a:rPr>
              <a:t>dimensiones </a:t>
            </a:r>
            <a:r>
              <a:rPr lang="es-CR" dirty="0">
                <a:solidFill>
                  <a:srgbClr val="00328D"/>
                </a:solidFill>
                <a:latin typeface="ChollaWide" pitchFamily="2" charset="0"/>
              </a:rPr>
              <a:t>de la discapacidad, sus características, así como las condiciones sociodemográficas y económicas de la población de 18 años y </a:t>
            </a:r>
            <a:r>
              <a:rPr lang="es-CR" dirty="0" smtClean="0">
                <a:solidFill>
                  <a:srgbClr val="00328D"/>
                </a:solidFill>
                <a:latin typeface="ChollaWide" pitchFamily="2" charset="0"/>
              </a:rPr>
              <a:t>más</a:t>
            </a:r>
            <a:endParaRPr lang="es-CR" dirty="0">
              <a:solidFill>
                <a:srgbClr val="00328D"/>
              </a:solidFill>
              <a:latin typeface="ChollaWide" pitchFamily="2" charset="0"/>
            </a:endParaRPr>
          </a:p>
          <a:p>
            <a:pPr algn="ctr"/>
            <a:endParaRPr lang="es-CR" dirty="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837" y="1754822"/>
            <a:ext cx="1204247" cy="1204247"/>
          </a:xfrm>
          <a:prstGeom prst="rect">
            <a:avLst/>
          </a:prstGeom>
        </p:spPr>
      </p:pic>
    </p:spTree>
    <p:extLst>
      <p:ext uri="{BB962C8B-B14F-4D97-AF65-F5344CB8AC3E}">
        <p14:creationId xmlns:p14="http://schemas.microsoft.com/office/powerpoint/2010/main" val="3154391027"/>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0" y="193964"/>
            <a:ext cx="6132858" cy="1077218"/>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Curso </a:t>
            </a:r>
            <a:r>
              <a:rPr lang="es-CR" sz="3200" b="1" dirty="0">
                <a:solidFill>
                  <a:schemeClr val="bg1"/>
                </a:solidFill>
                <a:latin typeface="ChollaSansBold" pitchFamily="2" charset="0"/>
                <a:cs typeface="Arial" panose="020B0604020202020204" pitchFamily="34" charset="0"/>
              </a:rPr>
              <a:t>de preparación del personal</a:t>
            </a:r>
          </a:p>
          <a:p>
            <a:endParaRPr lang="es-CR" sz="3200" b="1" dirty="0" smtClean="0">
              <a:solidFill>
                <a:schemeClr val="bg1"/>
              </a:solidFill>
              <a:latin typeface="ChollaSansBold" pitchFamily="2" charset="0"/>
              <a:cs typeface="Arial" panose="020B0604020202020204" pitchFamily="34" charset="0"/>
            </a:endParaRPr>
          </a:p>
        </p:txBody>
      </p:sp>
      <p:sp>
        <p:nvSpPr>
          <p:cNvPr id="4" name="CuadroTexto 3"/>
          <p:cNvSpPr txBox="1"/>
          <p:nvPr/>
        </p:nvSpPr>
        <p:spPr>
          <a:xfrm>
            <a:off x="713574" y="1512897"/>
            <a:ext cx="7716852" cy="2308324"/>
          </a:xfrm>
          <a:prstGeom prst="rect">
            <a:avLst/>
          </a:prstGeom>
          <a:noFill/>
        </p:spPr>
        <p:txBody>
          <a:bodyPr wrap="square" rtlCol="0">
            <a:spAutoFit/>
          </a:bodyPr>
          <a:lstStyle/>
          <a:p>
            <a:endParaRPr lang="es-CR" dirty="0">
              <a:solidFill>
                <a:srgbClr val="00328D"/>
              </a:solidFill>
              <a:latin typeface="ChollaSansRegular" pitchFamily="2" charset="0"/>
            </a:endParaRPr>
          </a:p>
          <a:p>
            <a:pPr marL="285750" indent="-285750">
              <a:buFont typeface="Arial" panose="020B0604020202020204" pitchFamily="34" charset="0"/>
              <a:buChar char="•"/>
            </a:pPr>
            <a:r>
              <a:rPr lang="es-CR" dirty="0">
                <a:solidFill>
                  <a:srgbClr val="00328D"/>
                </a:solidFill>
                <a:latin typeface="ChollaSansRegular" pitchFamily="2" charset="0"/>
              </a:rPr>
              <a:t>G</a:t>
            </a:r>
            <a:r>
              <a:rPr lang="es-CR" dirty="0" smtClean="0">
                <a:solidFill>
                  <a:srgbClr val="00328D"/>
                </a:solidFill>
                <a:latin typeface="ChollaSansRegular" pitchFamily="2" charset="0"/>
              </a:rPr>
              <a:t>eneración </a:t>
            </a:r>
            <a:r>
              <a:rPr lang="es-CR" dirty="0">
                <a:solidFill>
                  <a:srgbClr val="00328D"/>
                </a:solidFill>
                <a:latin typeface="ChollaSansRegular" pitchFamily="2" charset="0"/>
              </a:rPr>
              <a:t>las capacidades técnicas de las personas oferentes para la etapa de recolección de </a:t>
            </a:r>
            <a:r>
              <a:rPr lang="es-CR" dirty="0" smtClean="0">
                <a:solidFill>
                  <a:srgbClr val="00328D"/>
                </a:solidFill>
                <a:latin typeface="ChollaSansRegular" pitchFamily="2" charset="0"/>
              </a:rPr>
              <a:t>datos</a:t>
            </a:r>
          </a:p>
          <a:p>
            <a:pPr marL="285750" indent="-285750">
              <a:buFont typeface="Arial" panose="020B0604020202020204" pitchFamily="34" charset="0"/>
              <a:buChar char="•"/>
            </a:pPr>
            <a:r>
              <a:rPr lang="es-CR" dirty="0" smtClean="0">
                <a:solidFill>
                  <a:srgbClr val="00328D"/>
                </a:solidFill>
                <a:latin typeface="ChollaSansRegular" pitchFamily="2" charset="0"/>
              </a:rPr>
              <a:t>Proceso </a:t>
            </a:r>
            <a:r>
              <a:rPr lang="es-CR" dirty="0">
                <a:solidFill>
                  <a:srgbClr val="00328D"/>
                </a:solidFill>
                <a:latin typeface="ChollaSansRegular" pitchFamily="2" charset="0"/>
              </a:rPr>
              <a:t>de concientización sobre el tema de </a:t>
            </a:r>
            <a:r>
              <a:rPr lang="es-CR" dirty="0" smtClean="0">
                <a:solidFill>
                  <a:srgbClr val="00328D"/>
                </a:solidFill>
                <a:latin typeface="ChollaSansRegular" pitchFamily="2" charset="0"/>
              </a:rPr>
              <a:t>discapacidad </a:t>
            </a:r>
          </a:p>
          <a:p>
            <a:pPr marL="285750" indent="-285750">
              <a:buFont typeface="Arial" panose="020B0604020202020204" pitchFamily="34" charset="0"/>
              <a:buChar char="•"/>
            </a:pPr>
            <a:r>
              <a:rPr lang="es-CR" dirty="0" smtClean="0">
                <a:solidFill>
                  <a:srgbClr val="00328D"/>
                </a:solidFill>
                <a:latin typeface="ChollaSansRegular" pitchFamily="2" charset="0"/>
              </a:rPr>
              <a:t>Conocimiento </a:t>
            </a:r>
            <a:r>
              <a:rPr lang="es-CR" dirty="0">
                <a:solidFill>
                  <a:srgbClr val="00328D"/>
                </a:solidFill>
                <a:latin typeface="ChollaSansRegular" pitchFamily="2" charset="0"/>
              </a:rPr>
              <a:t>de las técnicas de entrevista </a:t>
            </a:r>
            <a:r>
              <a:rPr lang="es-CR" dirty="0" smtClean="0">
                <a:solidFill>
                  <a:srgbClr val="00328D"/>
                </a:solidFill>
                <a:latin typeface="ChollaSansRegular" pitchFamily="2" charset="0"/>
              </a:rPr>
              <a:t>básicas</a:t>
            </a:r>
          </a:p>
          <a:p>
            <a:pPr marL="285750" indent="-285750">
              <a:buFont typeface="Arial" panose="020B0604020202020204" pitchFamily="34" charset="0"/>
              <a:buChar char="•"/>
            </a:pPr>
            <a:r>
              <a:rPr lang="es-CR" dirty="0" smtClean="0">
                <a:solidFill>
                  <a:srgbClr val="00328D"/>
                </a:solidFill>
                <a:latin typeface="ChollaSansRegular" pitchFamily="2" charset="0"/>
              </a:rPr>
              <a:t>Presencial</a:t>
            </a:r>
            <a:endParaRPr lang="es-CR" dirty="0">
              <a:solidFill>
                <a:srgbClr val="00328D"/>
              </a:solidFill>
              <a:latin typeface="ChollaSansRegular" pitchFamily="2" charset="0"/>
            </a:endParaRPr>
          </a:p>
          <a:p>
            <a:endParaRPr lang="es-CR" dirty="0">
              <a:solidFill>
                <a:srgbClr val="00328D"/>
              </a:solidFill>
              <a:latin typeface="ChollaSansRegular" pitchFamily="2" charset="0"/>
            </a:endParaRPr>
          </a:p>
          <a:p>
            <a:endParaRPr lang="es-CR" dirty="0" smtClean="0">
              <a:solidFill>
                <a:srgbClr val="00328D"/>
              </a:solidFill>
              <a:latin typeface="ChollaSansRegular" pitchFamily="2" charset="0"/>
            </a:endParaRPr>
          </a:p>
        </p:txBody>
      </p:sp>
      <p:sp>
        <p:nvSpPr>
          <p:cNvPr id="5" name="Rectángulo redondeado 4"/>
          <p:cNvSpPr/>
          <p:nvPr/>
        </p:nvSpPr>
        <p:spPr>
          <a:xfrm>
            <a:off x="4572000" y="3844830"/>
            <a:ext cx="3555050" cy="1076770"/>
          </a:xfrm>
          <a:prstGeom prst="roundRect">
            <a:avLst/>
          </a:prstGeom>
          <a:ln>
            <a:solidFill>
              <a:srgbClr val="AF005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R" dirty="0">
                <a:solidFill>
                  <a:srgbClr val="00328D"/>
                </a:solidFill>
                <a:latin typeface="ChollaSansRegular" pitchFamily="2" charset="0"/>
              </a:rPr>
              <a:t>Del 24 de septiembre al 05 de octubre </a:t>
            </a:r>
            <a:r>
              <a:rPr lang="es-CR" dirty="0" smtClean="0">
                <a:solidFill>
                  <a:srgbClr val="00328D"/>
                </a:solidFill>
                <a:latin typeface="ChollaSansRegular" pitchFamily="2" charset="0"/>
              </a:rPr>
              <a:t>2018</a:t>
            </a:r>
            <a:endParaRPr lang="es-CR" dirty="0">
              <a:solidFill>
                <a:srgbClr val="00328D"/>
              </a:solidFill>
              <a:latin typeface="ChollaSansRegular" pitchFamily="2" charset="0"/>
            </a:endParaRPr>
          </a:p>
        </p:txBody>
      </p:sp>
      <p:cxnSp>
        <p:nvCxnSpPr>
          <p:cNvPr id="7" name="Conector angular 6"/>
          <p:cNvCxnSpPr/>
          <p:nvPr/>
        </p:nvCxnSpPr>
        <p:spPr>
          <a:xfrm>
            <a:off x="2375731" y="3259321"/>
            <a:ext cx="1982623" cy="1179320"/>
          </a:xfrm>
          <a:prstGeom prst="bentConnector3">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932035"/>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3748667"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Instructivos técnicos</a:t>
            </a:r>
          </a:p>
        </p:txBody>
      </p:sp>
      <p:graphicFrame>
        <p:nvGraphicFramePr>
          <p:cNvPr id="3" name="Diagrama 2"/>
          <p:cNvGraphicFramePr/>
          <p:nvPr>
            <p:extLst>
              <p:ext uri="{D42A27DB-BD31-4B8C-83A1-F6EECF244321}">
                <p14:modId xmlns:p14="http://schemas.microsoft.com/office/powerpoint/2010/main" val="1304579815"/>
              </p:ext>
            </p:extLst>
          </p:nvPr>
        </p:nvGraphicFramePr>
        <p:xfrm>
          <a:off x="1322677" y="1285867"/>
          <a:ext cx="7030340" cy="49952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7425953"/>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3748667"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Sistemas informáticos</a:t>
            </a:r>
          </a:p>
        </p:txBody>
      </p:sp>
      <p:graphicFrame>
        <p:nvGraphicFramePr>
          <p:cNvPr id="3" name="Diagrama 2"/>
          <p:cNvGraphicFramePr/>
          <p:nvPr>
            <p:extLst>
              <p:ext uri="{D42A27DB-BD31-4B8C-83A1-F6EECF244321}">
                <p14:modId xmlns:p14="http://schemas.microsoft.com/office/powerpoint/2010/main" val="4017126618"/>
              </p:ext>
            </p:extLst>
          </p:nvPr>
        </p:nvGraphicFramePr>
        <p:xfrm>
          <a:off x="1706311" y="2991042"/>
          <a:ext cx="6457772" cy="3089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p:cNvSpPr txBox="1"/>
          <p:nvPr/>
        </p:nvSpPr>
        <p:spPr>
          <a:xfrm>
            <a:off x="1558184" y="1228197"/>
            <a:ext cx="6605899" cy="1477328"/>
          </a:xfrm>
          <a:prstGeom prst="rect">
            <a:avLst/>
          </a:prstGeom>
          <a:noFill/>
        </p:spPr>
        <p:txBody>
          <a:bodyPr wrap="square" rtlCol="0">
            <a:spAutoFit/>
          </a:bodyPr>
          <a:lstStyle/>
          <a:p>
            <a:pPr algn="ctr"/>
            <a:r>
              <a:rPr lang="es-CR" dirty="0" smtClean="0">
                <a:solidFill>
                  <a:srgbClr val="00328D"/>
                </a:solidFill>
                <a:latin typeface="ChollaWide" pitchFamily="2" charset="0"/>
              </a:rPr>
              <a:t>Se contó con sistemas </a:t>
            </a:r>
            <a:r>
              <a:rPr lang="es-CR" dirty="0">
                <a:solidFill>
                  <a:srgbClr val="00328D"/>
                </a:solidFill>
                <a:latin typeface="ChollaWide" pitchFamily="2" charset="0"/>
              </a:rPr>
              <a:t>integrados para realizar las entrevistas, apoyadas con el uso de tabletas y con la posibilidad de visualizar toda la información en diferentes procesos. Es un sistema diseñado a la medida con el que cuenta el INEC para agilizar el trabajo en campo, la fase de procesamiento y análisis de los </a:t>
            </a:r>
            <a:r>
              <a:rPr lang="es-CR" dirty="0" smtClean="0">
                <a:solidFill>
                  <a:srgbClr val="00328D"/>
                </a:solidFill>
                <a:latin typeface="ChollaWide" pitchFamily="2" charset="0"/>
              </a:rPr>
              <a:t>datos</a:t>
            </a:r>
            <a:endParaRPr lang="es-CR" dirty="0">
              <a:solidFill>
                <a:srgbClr val="00328D"/>
              </a:solidFill>
              <a:latin typeface="ChollaWide" pitchFamily="2" charset="0"/>
            </a:endParaRPr>
          </a:p>
        </p:txBody>
      </p:sp>
      <p:pic>
        <p:nvPicPr>
          <p:cNvPr id="9" name="Imagen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6937" y="1490965"/>
            <a:ext cx="602124" cy="602124"/>
          </a:xfrm>
          <a:prstGeom prst="rect">
            <a:avLst/>
          </a:prstGeom>
        </p:spPr>
      </p:pic>
    </p:spTree>
    <p:extLst>
      <p:ext uri="{BB962C8B-B14F-4D97-AF65-F5344CB8AC3E}">
        <p14:creationId xmlns:p14="http://schemas.microsoft.com/office/powerpoint/2010/main" val="173748977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3748667"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Sistemas informáticos</a:t>
            </a:r>
          </a:p>
        </p:txBody>
      </p:sp>
      <p:graphicFrame>
        <p:nvGraphicFramePr>
          <p:cNvPr id="10" name="Diagrama 9"/>
          <p:cNvGraphicFramePr/>
          <p:nvPr>
            <p:extLst>
              <p:ext uri="{D42A27DB-BD31-4B8C-83A1-F6EECF244321}">
                <p14:modId xmlns:p14="http://schemas.microsoft.com/office/powerpoint/2010/main" val="3183350761"/>
              </p:ext>
            </p:extLst>
          </p:nvPr>
        </p:nvGraphicFramePr>
        <p:xfrm>
          <a:off x="1650150" y="1507165"/>
          <a:ext cx="6186045" cy="39579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608312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3748667"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Recolección de datos</a:t>
            </a:r>
          </a:p>
        </p:txBody>
      </p:sp>
      <p:sp>
        <p:nvSpPr>
          <p:cNvPr id="2" name="Rectángulo redondeado 1"/>
          <p:cNvSpPr/>
          <p:nvPr/>
        </p:nvSpPr>
        <p:spPr>
          <a:xfrm>
            <a:off x="1392963" y="1422787"/>
            <a:ext cx="7195559" cy="893124"/>
          </a:xfrm>
          <a:prstGeom prst="roundRect">
            <a:avLst/>
          </a:prstGeom>
          <a:ln>
            <a:solidFill>
              <a:srgbClr val="00328D"/>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R" dirty="0">
                <a:solidFill>
                  <a:srgbClr val="00328D"/>
                </a:solidFill>
                <a:latin typeface="ChollaSansRegular" pitchFamily="2" charset="0"/>
              </a:rPr>
              <a:t>El periodo de recolección se llevó a cabo entre el 10 de octubre y el 30 de noviembre del 2018</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915" y="2392824"/>
            <a:ext cx="3153977" cy="4296086"/>
          </a:xfrm>
          <a:prstGeom prst="rect">
            <a:avLst/>
          </a:prstGeom>
        </p:spPr>
      </p:pic>
      <p:sp>
        <p:nvSpPr>
          <p:cNvPr id="6" name="Flecha abajo 5"/>
          <p:cNvSpPr/>
          <p:nvPr/>
        </p:nvSpPr>
        <p:spPr>
          <a:xfrm rot="5400000">
            <a:off x="6556972" y="3567594"/>
            <a:ext cx="217494" cy="786213"/>
          </a:xfrm>
          <a:prstGeom prst="downArrow">
            <a:avLst/>
          </a:prstGeom>
          <a:solidFill>
            <a:srgbClr val="AF005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9" name="Rectángulo 8"/>
          <p:cNvSpPr/>
          <p:nvPr/>
        </p:nvSpPr>
        <p:spPr>
          <a:xfrm>
            <a:off x="3331029" y="2581176"/>
            <a:ext cx="886408" cy="1492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10" name="Rectángulo 9"/>
          <p:cNvSpPr/>
          <p:nvPr/>
        </p:nvSpPr>
        <p:spPr>
          <a:xfrm>
            <a:off x="7268547" y="6214188"/>
            <a:ext cx="1315616" cy="3359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Página 127</a:t>
            </a:r>
            <a:endParaRPr lang="es-CR" dirty="0"/>
          </a:p>
        </p:txBody>
      </p:sp>
    </p:spTree>
    <p:extLst>
      <p:ext uri="{BB962C8B-B14F-4D97-AF65-F5344CB8AC3E}">
        <p14:creationId xmlns:p14="http://schemas.microsoft.com/office/powerpoint/2010/main" val="301342284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609687" y="196553"/>
            <a:ext cx="4304145"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Procesamiento y análisis</a:t>
            </a:r>
          </a:p>
        </p:txBody>
      </p:sp>
      <p:sp>
        <p:nvSpPr>
          <p:cNvPr id="2" name="CuadroTexto 1"/>
          <p:cNvSpPr txBox="1"/>
          <p:nvPr/>
        </p:nvSpPr>
        <p:spPr>
          <a:xfrm>
            <a:off x="841759" y="1737438"/>
            <a:ext cx="7968954" cy="3693319"/>
          </a:xfrm>
          <a:prstGeom prst="rect">
            <a:avLst/>
          </a:prstGeom>
          <a:noFill/>
        </p:spPr>
        <p:txBody>
          <a:bodyPr wrap="square" rtlCol="0">
            <a:spAutoFit/>
          </a:bodyPr>
          <a:lstStyle/>
          <a:p>
            <a:pPr algn="just"/>
            <a:r>
              <a:rPr lang="es-CR" b="1" dirty="0" smtClean="0">
                <a:solidFill>
                  <a:srgbClr val="00328D"/>
                </a:solidFill>
                <a:latin typeface="ChollaSansRegular" pitchFamily="2" charset="0"/>
              </a:rPr>
              <a:t>Procesamiento:</a:t>
            </a:r>
          </a:p>
          <a:p>
            <a:pPr marL="285750" indent="-285750" algn="just">
              <a:buFont typeface="Arial" panose="020B0604020202020204" pitchFamily="34" charset="0"/>
              <a:buChar char="•"/>
            </a:pPr>
            <a:r>
              <a:rPr lang="es-CR" dirty="0" smtClean="0">
                <a:solidFill>
                  <a:srgbClr val="00328D"/>
                </a:solidFill>
                <a:latin typeface="ChollaSansRegular" pitchFamily="2" charset="0"/>
              </a:rPr>
              <a:t>Este </a:t>
            </a:r>
            <a:r>
              <a:rPr lang="es-CR" dirty="0">
                <a:solidFill>
                  <a:srgbClr val="00328D"/>
                </a:solidFill>
                <a:latin typeface="ChollaSansRegular" pitchFamily="2" charset="0"/>
              </a:rPr>
              <a:t>proceso está dividido en dos partes: codificación y </a:t>
            </a:r>
            <a:r>
              <a:rPr lang="es-CR" dirty="0" smtClean="0">
                <a:solidFill>
                  <a:srgbClr val="00328D"/>
                </a:solidFill>
                <a:latin typeface="ChollaSansRegular" pitchFamily="2" charset="0"/>
              </a:rPr>
              <a:t>validación.</a:t>
            </a:r>
          </a:p>
          <a:p>
            <a:pPr marL="285750" indent="-285750" algn="just">
              <a:buFont typeface="Arial" panose="020B0604020202020204" pitchFamily="34" charset="0"/>
              <a:buChar char="•"/>
            </a:pPr>
            <a:r>
              <a:rPr lang="es-CR" dirty="0" smtClean="0">
                <a:solidFill>
                  <a:srgbClr val="00328D"/>
                </a:solidFill>
                <a:latin typeface="ChollaSansRegular" pitchFamily="2" charset="0"/>
              </a:rPr>
              <a:t>Se </a:t>
            </a:r>
            <a:r>
              <a:rPr lang="es-CR" dirty="0">
                <a:solidFill>
                  <a:srgbClr val="00328D"/>
                </a:solidFill>
                <a:latin typeface="ChollaSansRegular" pitchFamily="2" charset="0"/>
              </a:rPr>
              <a:t>trabajó del 16 de octubre hasta el 06 de diciembre 2018, </a:t>
            </a:r>
            <a:r>
              <a:rPr lang="es-CR" dirty="0" smtClean="0">
                <a:solidFill>
                  <a:srgbClr val="00328D"/>
                </a:solidFill>
                <a:latin typeface="ChollaSansRegular" pitchFamily="2" charset="0"/>
              </a:rPr>
              <a:t>comenzando </a:t>
            </a:r>
            <a:r>
              <a:rPr lang="es-CR" dirty="0">
                <a:solidFill>
                  <a:srgbClr val="00328D"/>
                </a:solidFill>
                <a:latin typeface="ChollaSansRegular" pitchFamily="2" charset="0"/>
              </a:rPr>
              <a:t>con </a:t>
            </a:r>
            <a:r>
              <a:rPr lang="es-CR" dirty="0" smtClean="0">
                <a:solidFill>
                  <a:srgbClr val="00328D"/>
                </a:solidFill>
                <a:latin typeface="ChollaSansRegular" pitchFamily="2" charset="0"/>
              </a:rPr>
              <a:t>una capacitación sobre los lineamientos para </a:t>
            </a:r>
            <a:r>
              <a:rPr lang="es-CR" dirty="0">
                <a:solidFill>
                  <a:srgbClr val="00328D"/>
                </a:solidFill>
                <a:latin typeface="ChollaSansRegular" pitchFamily="2" charset="0"/>
              </a:rPr>
              <a:t>en revisión de entrevistas </a:t>
            </a:r>
          </a:p>
          <a:p>
            <a:pPr marL="285750" indent="-285750" algn="just">
              <a:buFont typeface="Arial" panose="020B0604020202020204" pitchFamily="34" charset="0"/>
              <a:buChar char="•"/>
            </a:pPr>
            <a:r>
              <a:rPr lang="es-CR" dirty="0" smtClean="0">
                <a:solidFill>
                  <a:srgbClr val="00328D"/>
                </a:solidFill>
                <a:latin typeface="ChollaSansRegular" pitchFamily="2" charset="0"/>
              </a:rPr>
              <a:t>Se creó un protocolo con los </a:t>
            </a:r>
            <a:r>
              <a:rPr lang="es-CR" dirty="0">
                <a:solidFill>
                  <a:srgbClr val="00328D"/>
                </a:solidFill>
                <a:latin typeface="ChollaSansRegular" pitchFamily="2" charset="0"/>
              </a:rPr>
              <a:t>aspectos a considerar en la </a:t>
            </a:r>
            <a:r>
              <a:rPr lang="es-CR" dirty="0" smtClean="0">
                <a:solidFill>
                  <a:srgbClr val="00328D"/>
                </a:solidFill>
                <a:latin typeface="ChollaSansRegular" pitchFamily="2" charset="0"/>
              </a:rPr>
              <a:t>revisión</a:t>
            </a:r>
          </a:p>
          <a:p>
            <a:pPr algn="just"/>
            <a:endParaRPr lang="es-CR" dirty="0" smtClean="0">
              <a:solidFill>
                <a:srgbClr val="00328D"/>
              </a:solidFill>
              <a:latin typeface="ChollaSansRegular" pitchFamily="2" charset="0"/>
            </a:endParaRPr>
          </a:p>
          <a:p>
            <a:pPr algn="just"/>
            <a:r>
              <a:rPr lang="es-CR" b="1" dirty="0" smtClean="0">
                <a:solidFill>
                  <a:srgbClr val="00328D"/>
                </a:solidFill>
                <a:latin typeface="ChollaSansRegular" pitchFamily="2" charset="0"/>
              </a:rPr>
              <a:t>Análisis:</a:t>
            </a:r>
          </a:p>
          <a:p>
            <a:pPr marL="285750" indent="-285750" algn="just">
              <a:buFont typeface="Arial" panose="020B0604020202020204" pitchFamily="34" charset="0"/>
              <a:buChar char="•"/>
            </a:pPr>
            <a:r>
              <a:rPr lang="es-CR" dirty="0" smtClean="0">
                <a:solidFill>
                  <a:srgbClr val="00328D"/>
                </a:solidFill>
                <a:latin typeface="ChollaSansRegular" pitchFamily="2" charset="0"/>
              </a:rPr>
              <a:t>Base final depurada</a:t>
            </a:r>
          </a:p>
          <a:p>
            <a:pPr marL="285750" indent="-285750" algn="just">
              <a:buFont typeface="Arial" panose="020B0604020202020204" pitchFamily="34" charset="0"/>
              <a:buChar char="•"/>
            </a:pPr>
            <a:r>
              <a:rPr lang="es-CR" dirty="0">
                <a:solidFill>
                  <a:srgbClr val="00328D"/>
                </a:solidFill>
                <a:latin typeface="ChollaSansRegular" pitchFamily="2" charset="0"/>
              </a:rPr>
              <a:t>I</a:t>
            </a:r>
            <a:r>
              <a:rPr lang="es-CR" dirty="0" smtClean="0">
                <a:solidFill>
                  <a:srgbClr val="00328D"/>
                </a:solidFill>
                <a:latin typeface="ChollaSansRegular" pitchFamily="2" charset="0"/>
              </a:rPr>
              <a:t>nterpretación </a:t>
            </a:r>
            <a:r>
              <a:rPr lang="es-CR" dirty="0">
                <a:solidFill>
                  <a:srgbClr val="00328D"/>
                </a:solidFill>
                <a:latin typeface="ChollaSansRegular" pitchFamily="2" charset="0"/>
              </a:rPr>
              <a:t>de la </a:t>
            </a:r>
            <a:r>
              <a:rPr lang="es-CR" dirty="0" smtClean="0">
                <a:solidFill>
                  <a:srgbClr val="00328D"/>
                </a:solidFill>
                <a:latin typeface="ChollaSansRegular" pitchFamily="2" charset="0"/>
              </a:rPr>
              <a:t>información</a:t>
            </a:r>
            <a:endParaRPr lang="es-CR" dirty="0">
              <a:solidFill>
                <a:srgbClr val="00328D"/>
              </a:solidFill>
              <a:latin typeface="ChollaSansRegular" pitchFamily="2" charset="0"/>
            </a:endParaRPr>
          </a:p>
          <a:p>
            <a:pPr marL="285750" indent="-285750" algn="just">
              <a:buFont typeface="Arial" panose="020B0604020202020204" pitchFamily="34" charset="0"/>
              <a:buChar char="•"/>
            </a:pPr>
            <a:r>
              <a:rPr lang="es-CR" dirty="0" smtClean="0">
                <a:solidFill>
                  <a:srgbClr val="00328D"/>
                </a:solidFill>
                <a:latin typeface="ChollaSansRegular" pitchFamily="2" charset="0"/>
              </a:rPr>
              <a:t>Análisis y consulta a internos y externos</a:t>
            </a:r>
            <a:endParaRPr lang="es-CR" dirty="0">
              <a:solidFill>
                <a:srgbClr val="00328D"/>
              </a:solidFill>
              <a:latin typeface="ChollaSansRegular" pitchFamily="2" charset="0"/>
            </a:endParaRPr>
          </a:p>
          <a:p>
            <a:pPr marL="742950" lvl="1" indent="-285750" algn="just">
              <a:buFont typeface="Arial" panose="020B0604020202020204" pitchFamily="34" charset="0"/>
              <a:buChar char="•"/>
            </a:pPr>
            <a:r>
              <a:rPr lang="es-CR" dirty="0" smtClean="0">
                <a:solidFill>
                  <a:srgbClr val="00328D"/>
                </a:solidFill>
                <a:latin typeface="ChollaSansRegular" pitchFamily="2" charset="0"/>
              </a:rPr>
              <a:t>Personal interno del INEC</a:t>
            </a:r>
          </a:p>
          <a:p>
            <a:pPr marL="742950" lvl="1" indent="-285750" algn="just">
              <a:buFont typeface="Arial" panose="020B0604020202020204" pitchFamily="34" charset="0"/>
              <a:buChar char="•"/>
            </a:pPr>
            <a:r>
              <a:rPr lang="es-CR" dirty="0" err="1" smtClean="0">
                <a:solidFill>
                  <a:srgbClr val="00328D"/>
                </a:solidFill>
                <a:latin typeface="ChollaSansRegular" pitchFamily="2" charset="0"/>
              </a:rPr>
              <a:t>Senadis</a:t>
            </a:r>
            <a:r>
              <a:rPr lang="es-CR" dirty="0" smtClean="0">
                <a:solidFill>
                  <a:srgbClr val="00328D"/>
                </a:solidFill>
                <a:latin typeface="ChollaSansRegular" pitchFamily="2" charset="0"/>
              </a:rPr>
              <a:t> Chile</a:t>
            </a:r>
          </a:p>
          <a:p>
            <a:pPr marL="742950" lvl="1" indent="-285750" algn="just">
              <a:buFont typeface="Arial" panose="020B0604020202020204" pitchFamily="34" charset="0"/>
              <a:buChar char="•"/>
            </a:pPr>
            <a:r>
              <a:rPr lang="es-CR" dirty="0" smtClean="0">
                <a:solidFill>
                  <a:srgbClr val="00328D"/>
                </a:solidFill>
                <a:latin typeface="ChollaSansRegular" pitchFamily="2" charset="0"/>
              </a:rPr>
              <a:t>Equipo técnico OMS</a:t>
            </a:r>
            <a:endParaRPr lang="es-CR" dirty="0">
              <a:solidFill>
                <a:srgbClr val="00328D"/>
              </a:solidFill>
              <a:latin typeface="ChollaSansRegular" pitchFamily="2" charset="0"/>
            </a:endParaRPr>
          </a:p>
        </p:txBody>
      </p:sp>
    </p:spTree>
    <p:extLst>
      <p:ext uri="{BB962C8B-B14F-4D97-AF65-F5344CB8AC3E}">
        <p14:creationId xmlns:p14="http://schemas.microsoft.com/office/powerpoint/2010/main" val="85311445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8" name="CuadroTexto 7"/>
          <p:cNvSpPr txBox="1"/>
          <p:nvPr/>
        </p:nvSpPr>
        <p:spPr>
          <a:xfrm>
            <a:off x="0" y="194341"/>
            <a:ext cx="5876571" cy="553998"/>
          </a:xfrm>
          <a:prstGeom prst="rect">
            <a:avLst/>
          </a:prstGeom>
          <a:noFill/>
        </p:spPr>
        <p:txBody>
          <a:bodyPr wrap="square" rtlCol="0">
            <a:spAutoFit/>
          </a:bodyPr>
          <a:lstStyle/>
          <a:p>
            <a:r>
              <a:rPr lang="es-CR" sz="3000" b="1" dirty="0" smtClean="0">
                <a:solidFill>
                  <a:schemeClr val="bg1"/>
                </a:solidFill>
                <a:latin typeface="ChollaSansBold" pitchFamily="2" charset="0"/>
                <a:cs typeface="Arial" panose="020B0604020202020204" pitchFamily="34" charset="0"/>
              </a:rPr>
              <a:t>Generación de productos estadísticos</a:t>
            </a:r>
          </a:p>
        </p:txBody>
      </p:sp>
      <p:graphicFrame>
        <p:nvGraphicFramePr>
          <p:cNvPr id="2" name="Diagrama 1"/>
          <p:cNvGraphicFramePr/>
          <p:nvPr>
            <p:extLst>
              <p:ext uri="{D42A27DB-BD31-4B8C-83A1-F6EECF244321}">
                <p14:modId xmlns:p14="http://schemas.microsoft.com/office/powerpoint/2010/main" val="3122523274"/>
              </p:ext>
            </p:extLst>
          </p:nvPr>
        </p:nvGraphicFramePr>
        <p:xfrm>
          <a:off x="1284717" y="1277358"/>
          <a:ext cx="6765422" cy="5003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500618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086350"/>
            <a:ext cx="91630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uadroTexto 3"/>
          <p:cNvSpPr txBox="1"/>
          <p:nvPr/>
        </p:nvSpPr>
        <p:spPr>
          <a:xfrm>
            <a:off x="3254271" y="2508878"/>
            <a:ext cx="2616422" cy="584775"/>
          </a:xfrm>
          <a:prstGeom prst="rect">
            <a:avLst/>
          </a:prstGeom>
          <a:noFill/>
        </p:spPr>
        <p:txBody>
          <a:bodyPr wrap="none" rtlCol="0">
            <a:spAutoFit/>
          </a:bodyPr>
          <a:lstStyle/>
          <a:p>
            <a:pPr algn="ctr"/>
            <a:r>
              <a:rPr lang="es-CR" sz="3200" b="1" dirty="0" smtClean="0">
                <a:solidFill>
                  <a:srgbClr val="00328E"/>
                </a:solidFill>
                <a:latin typeface="ChollaSansBold" pitchFamily="2" charset="0"/>
                <a:cs typeface="Arial"/>
              </a:rPr>
              <a:t>GENERALIDADES</a:t>
            </a:r>
          </a:p>
        </p:txBody>
      </p:sp>
    </p:spTree>
    <p:extLst>
      <p:ext uri="{BB962C8B-B14F-4D97-AF65-F5344CB8AC3E}">
        <p14:creationId xmlns:p14="http://schemas.microsoft.com/office/powerpoint/2010/main" val="2544906463"/>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086350"/>
            <a:ext cx="91630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uadroTexto 3"/>
          <p:cNvSpPr txBox="1"/>
          <p:nvPr/>
        </p:nvSpPr>
        <p:spPr>
          <a:xfrm>
            <a:off x="2309134" y="2539476"/>
            <a:ext cx="4797275" cy="1077218"/>
          </a:xfrm>
          <a:prstGeom prst="rect">
            <a:avLst/>
          </a:prstGeom>
          <a:noFill/>
        </p:spPr>
        <p:txBody>
          <a:bodyPr wrap="none" rtlCol="0">
            <a:spAutoFit/>
          </a:bodyPr>
          <a:lstStyle/>
          <a:p>
            <a:pPr algn="ctr"/>
            <a:r>
              <a:rPr lang="es-CR" sz="3200" b="1" dirty="0" smtClean="0">
                <a:solidFill>
                  <a:srgbClr val="00328E"/>
                </a:solidFill>
                <a:latin typeface="ChollaSansBold" pitchFamily="2" charset="0"/>
                <a:cs typeface="Arial"/>
              </a:rPr>
              <a:t>MEDICIÓN DE LA DISCAPACIDAD</a:t>
            </a:r>
          </a:p>
          <a:p>
            <a:pPr algn="ctr"/>
            <a:r>
              <a:rPr lang="es-CR" sz="3200" b="1" dirty="0" smtClean="0">
                <a:solidFill>
                  <a:srgbClr val="00328E"/>
                </a:solidFill>
                <a:latin typeface="ChollaSansBold" pitchFamily="2" charset="0"/>
                <a:cs typeface="Arial"/>
              </a:rPr>
              <a:t>EN LA</a:t>
            </a:r>
            <a:r>
              <a:rPr lang="es-CR" sz="3200" b="1" dirty="0">
                <a:solidFill>
                  <a:srgbClr val="00328E"/>
                </a:solidFill>
                <a:latin typeface="ChollaSansBold" pitchFamily="2" charset="0"/>
                <a:cs typeface="Arial"/>
              </a:rPr>
              <a:t> </a:t>
            </a:r>
            <a:r>
              <a:rPr lang="es-CR" sz="3200" b="1" dirty="0" smtClean="0">
                <a:solidFill>
                  <a:srgbClr val="00328E"/>
                </a:solidFill>
                <a:latin typeface="ChollaSansBold" pitchFamily="2" charset="0"/>
                <a:cs typeface="Arial"/>
              </a:rPr>
              <a:t>ENADIS</a:t>
            </a:r>
          </a:p>
        </p:txBody>
      </p:sp>
    </p:spTree>
    <p:extLst>
      <p:ext uri="{BB962C8B-B14F-4D97-AF65-F5344CB8AC3E}">
        <p14:creationId xmlns:p14="http://schemas.microsoft.com/office/powerpoint/2010/main" val="1901441401"/>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8" y="1516231"/>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0" y="178952"/>
            <a:ext cx="5682343" cy="523220"/>
          </a:xfrm>
          <a:prstGeom prst="rect">
            <a:avLst/>
          </a:prstGeom>
          <a:noFill/>
        </p:spPr>
        <p:txBody>
          <a:bodyPr wrap="square" rtlCol="0">
            <a:spAutoFit/>
          </a:bodyPr>
          <a:lstStyle/>
          <a:p>
            <a:r>
              <a:rPr lang="es-CR" sz="2800" b="1" dirty="0">
                <a:solidFill>
                  <a:schemeClr val="bg1"/>
                </a:solidFill>
                <a:latin typeface="ChollaSansBold" pitchFamily="2" charset="0"/>
                <a:cs typeface="Arial" panose="020B0604020202020204" pitchFamily="34" charset="0"/>
              </a:rPr>
              <a:t>Medición de la discapacidad en la </a:t>
            </a:r>
            <a:r>
              <a:rPr lang="es-CR" sz="2800" b="1" dirty="0" err="1">
                <a:solidFill>
                  <a:schemeClr val="bg1"/>
                </a:solidFill>
                <a:latin typeface="ChollaSansBold" pitchFamily="2" charset="0"/>
                <a:cs typeface="Arial" panose="020B0604020202020204" pitchFamily="34" charset="0"/>
              </a:rPr>
              <a:t>Enadis</a:t>
            </a:r>
            <a:r>
              <a:rPr lang="es-CR" sz="2800" b="1" dirty="0">
                <a:solidFill>
                  <a:schemeClr val="bg1"/>
                </a:solidFill>
                <a:latin typeface="ChollaSansBold" pitchFamily="2" charset="0"/>
                <a:cs typeface="Arial" panose="020B0604020202020204" pitchFamily="34" charset="0"/>
              </a:rPr>
              <a:t> </a:t>
            </a:r>
            <a:r>
              <a:rPr lang="es-ES_tradnl" sz="2800" b="1" dirty="0">
                <a:solidFill>
                  <a:schemeClr val="bg1"/>
                </a:solidFill>
                <a:latin typeface="ChollaSansBold" pitchFamily="2" charset="0"/>
                <a:cs typeface="Arial" panose="020B0604020202020204" pitchFamily="34" charset="0"/>
              </a:rPr>
              <a:t> </a:t>
            </a:r>
          </a:p>
        </p:txBody>
      </p:sp>
      <p:sp>
        <p:nvSpPr>
          <p:cNvPr id="3" name="2 CuadroTexto"/>
          <p:cNvSpPr txBox="1"/>
          <p:nvPr/>
        </p:nvSpPr>
        <p:spPr>
          <a:xfrm>
            <a:off x="336204" y="2035468"/>
            <a:ext cx="5019870" cy="3139321"/>
          </a:xfrm>
          <a:prstGeom prst="rect">
            <a:avLst/>
          </a:prstGeom>
          <a:noFill/>
        </p:spPr>
        <p:txBody>
          <a:bodyPr wrap="square" rtlCol="0">
            <a:spAutoFit/>
          </a:bodyPr>
          <a:lstStyle/>
          <a:p>
            <a:pPr marL="742950" lvl="2" indent="-285750">
              <a:lnSpc>
                <a:spcPct val="150000"/>
              </a:lnSpc>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Dimensiones de la discapacidad</a:t>
            </a:r>
          </a:p>
          <a:p>
            <a:pPr marL="742950" lvl="2" indent="-285750">
              <a:lnSpc>
                <a:spcPct val="150000"/>
              </a:lnSpc>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Generalidades de la medición</a:t>
            </a:r>
          </a:p>
          <a:p>
            <a:pPr marL="742950" lvl="3" indent="-285750">
              <a:lnSpc>
                <a:spcPct val="150000"/>
              </a:lnSpc>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Modelos de Crédito Parcial</a:t>
            </a:r>
          </a:p>
          <a:p>
            <a:pPr marL="742950" lvl="3" indent="-285750">
              <a:lnSpc>
                <a:spcPct val="150000"/>
              </a:lnSpc>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Modelo Predictivo</a:t>
            </a:r>
          </a:p>
          <a:p>
            <a:pPr marL="742950" lvl="3" indent="-285750">
              <a:lnSpc>
                <a:spcPct val="150000"/>
              </a:lnSpc>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Puntos de corte</a:t>
            </a:r>
          </a:p>
          <a:p>
            <a:pPr marL="742950" lvl="3" indent="-285750">
              <a:lnSpc>
                <a:spcPct val="150000"/>
              </a:lnSpc>
              <a:buClr>
                <a:srgbClr val="AF005F"/>
              </a:buClr>
              <a:buFont typeface="Wingdings" panose="05000000000000000000" pitchFamily="2" charset="2"/>
              <a:buChar char="v"/>
            </a:pPr>
            <a:r>
              <a:rPr lang="es-CR" dirty="0">
                <a:solidFill>
                  <a:srgbClr val="00328D"/>
                </a:solidFill>
                <a:latin typeface="ChollaSansRegular" pitchFamily="2" charset="0"/>
                <a:cs typeface="Arial" panose="020B0604020202020204" pitchFamily="34" charset="0"/>
              </a:rPr>
              <a:t>Prevalencia de la discapacidad</a:t>
            </a:r>
          </a:p>
          <a:p>
            <a:pPr marL="742950" lvl="1" indent="-285750">
              <a:buFont typeface="Arial" panose="020B0604020202020204" pitchFamily="34" charset="0"/>
              <a:buChar char="•"/>
            </a:pPr>
            <a:endParaRPr lang="es-CR" dirty="0" smtClean="0">
              <a:latin typeface="ChollaWideOldStyle" pitchFamily="2" charset="0"/>
              <a:cs typeface="Arial" panose="020B0604020202020204" pitchFamily="34" charset="0"/>
            </a:endParaRPr>
          </a:p>
          <a:p>
            <a:pPr marL="742950" lvl="1" indent="-285750">
              <a:buFont typeface="Arial" panose="020B0604020202020204" pitchFamily="34" charset="0"/>
              <a:buChar char="•"/>
            </a:pPr>
            <a:endParaRPr lang="es-CR" dirty="0">
              <a:latin typeface="ChollaWideOldStyle" pitchFamily="2" charset="0"/>
              <a:cs typeface="Arial" panose="020B0604020202020204" pitchFamily="34" charset="0"/>
            </a:endParaRPr>
          </a:p>
        </p:txBody>
      </p:sp>
    </p:spTree>
    <p:extLst>
      <p:ext uri="{BB962C8B-B14F-4D97-AF65-F5344CB8AC3E}">
        <p14:creationId xmlns:p14="http://schemas.microsoft.com/office/powerpoint/2010/main" val="228263232"/>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285" y="1445740"/>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14"/>
            <a:ext cx="9144000" cy="942680"/>
          </a:xfrm>
          <a:prstGeom prst="rect">
            <a:avLst/>
          </a:prstGeom>
        </p:spPr>
      </p:pic>
      <p:sp>
        <p:nvSpPr>
          <p:cNvPr id="7" name="CuadroTexto 6"/>
          <p:cNvSpPr txBox="1"/>
          <p:nvPr/>
        </p:nvSpPr>
        <p:spPr>
          <a:xfrm>
            <a:off x="665585" y="141138"/>
            <a:ext cx="2276585" cy="584775"/>
          </a:xfrm>
          <a:prstGeom prst="rect">
            <a:avLst/>
          </a:prstGeom>
          <a:noFill/>
        </p:spPr>
        <p:txBody>
          <a:bodyPr wrap="none" rtlCol="0">
            <a:spAutoFit/>
          </a:bodyPr>
          <a:lstStyle/>
          <a:p>
            <a:r>
              <a:rPr lang="es-ES_tradnl" sz="3200" b="1" dirty="0" smtClean="0">
                <a:solidFill>
                  <a:schemeClr val="bg1"/>
                </a:solidFill>
                <a:latin typeface="ChollaSansBold" pitchFamily="2" charset="0"/>
                <a:cs typeface="Arial" panose="020B0604020202020204" pitchFamily="34" charset="0"/>
              </a:rPr>
              <a:t>Discapacidad </a:t>
            </a:r>
            <a:endParaRPr lang="es-ES_tradnl" sz="1100" b="1" dirty="0">
              <a:solidFill>
                <a:srgbClr val="FFFFFF"/>
              </a:solidFill>
              <a:latin typeface="ChollaSansBold" pitchFamily="2" charset="0"/>
              <a:cs typeface="Arial" panose="020B0604020202020204" pitchFamily="34" charset="0"/>
            </a:endParaRPr>
          </a:p>
        </p:txBody>
      </p:sp>
      <p:sp>
        <p:nvSpPr>
          <p:cNvPr id="2" name="1 Rectángulo"/>
          <p:cNvSpPr/>
          <p:nvPr/>
        </p:nvSpPr>
        <p:spPr>
          <a:xfrm>
            <a:off x="3361266" y="1445740"/>
            <a:ext cx="5154083" cy="865659"/>
          </a:xfrm>
          <a:prstGeom prst="rect">
            <a:avLst/>
          </a:prstGeom>
        </p:spPr>
        <p:txBody>
          <a:bodyPr wrap="square">
            <a:spAutoFit/>
          </a:bodyPr>
          <a:lstStyle/>
          <a:p>
            <a:pPr algn="just"/>
            <a:endParaRPr lang="es-CR" dirty="0">
              <a:latin typeface="Arial" panose="020B0604020202020204" pitchFamily="34" charset="0"/>
              <a:cs typeface="Arial" panose="020B0604020202020204" pitchFamily="34" charset="0"/>
            </a:endParaRPr>
          </a:p>
        </p:txBody>
      </p:sp>
      <p:graphicFrame>
        <p:nvGraphicFramePr>
          <p:cNvPr id="10" name="Diagrama 9"/>
          <p:cNvGraphicFramePr/>
          <p:nvPr>
            <p:extLst/>
          </p:nvPr>
        </p:nvGraphicFramePr>
        <p:xfrm>
          <a:off x="984190" y="1226084"/>
          <a:ext cx="7175619" cy="47645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2201742"/>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80" y="1392816"/>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0" y="178952"/>
            <a:ext cx="5700600" cy="492443"/>
          </a:xfrm>
          <a:prstGeom prst="rect">
            <a:avLst/>
          </a:prstGeom>
          <a:noFill/>
        </p:spPr>
        <p:txBody>
          <a:bodyPr wrap="none" rtlCol="0">
            <a:spAutoFit/>
          </a:bodyPr>
          <a:lstStyle/>
          <a:p>
            <a:r>
              <a:rPr lang="es-ES_tradnl" sz="2600" dirty="0" smtClean="0">
                <a:solidFill>
                  <a:srgbClr val="FFFFFF"/>
                </a:solidFill>
                <a:latin typeface="ChollaSansBold" pitchFamily="2" charset="0"/>
                <a:cs typeface="Times New Roman"/>
              </a:rPr>
              <a:t>Dimensiones de la discapacidad en la </a:t>
            </a:r>
            <a:r>
              <a:rPr lang="es-ES_tradnl" sz="2600" dirty="0" err="1" smtClean="0">
                <a:solidFill>
                  <a:srgbClr val="FFFFFF"/>
                </a:solidFill>
                <a:latin typeface="ChollaSansBold" pitchFamily="2" charset="0"/>
                <a:cs typeface="Times New Roman"/>
              </a:rPr>
              <a:t>Enadis</a:t>
            </a:r>
            <a:endParaRPr lang="es-ES_tradnl" sz="2600" dirty="0" smtClean="0">
              <a:solidFill>
                <a:srgbClr val="FFFFFF"/>
              </a:solidFill>
              <a:latin typeface="ChollaSansBold" pitchFamily="2" charset="0"/>
              <a:cs typeface="Times New Roman"/>
            </a:endParaRPr>
          </a:p>
        </p:txBody>
      </p:sp>
      <p:graphicFrame>
        <p:nvGraphicFramePr>
          <p:cNvPr id="3" name="2 Diagrama"/>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72066484"/>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80" y="1392816"/>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430591" y="178952"/>
            <a:ext cx="2186817" cy="584775"/>
          </a:xfrm>
          <a:prstGeom prst="rect">
            <a:avLst/>
          </a:prstGeom>
          <a:noFill/>
        </p:spPr>
        <p:txBody>
          <a:bodyPr wrap="none" rtlCol="0">
            <a:spAutoFit/>
          </a:bodyPr>
          <a:lstStyle/>
          <a:p>
            <a:r>
              <a:rPr lang="es-ES_tradnl" sz="3200" dirty="0" smtClean="0">
                <a:solidFill>
                  <a:srgbClr val="FFFFFF"/>
                </a:solidFill>
                <a:latin typeface="ChollaSansBold" pitchFamily="2" charset="0"/>
                <a:cs typeface="Times New Roman"/>
              </a:rPr>
              <a:t>Discapacidad</a:t>
            </a:r>
          </a:p>
        </p:txBody>
      </p:sp>
      <p:pic>
        <p:nvPicPr>
          <p:cNvPr id="8" name="Imagen 7" descr="Imagen de una persona en silla de ruedas subiendo a un autobus por la rampa acompañada del chofer. En la imagen se señala el entorno natural, el transporte, las actitudes de otros, diseño de calles, ayuda técnica y Acceso a la informació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1345" y="1946084"/>
            <a:ext cx="5110320" cy="3397867"/>
          </a:xfrm>
          <a:prstGeom prst="rect">
            <a:avLst/>
          </a:prstGeom>
          <a:ln>
            <a:solidFill>
              <a:srgbClr val="002060"/>
            </a:solidFill>
          </a:ln>
        </p:spPr>
      </p:pic>
      <p:sp>
        <p:nvSpPr>
          <p:cNvPr id="2" name="CuadroTexto 1"/>
          <p:cNvSpPr txBox="1"/>
          <p:nvPr/>
        </p:nvSpPr>
        <p:spPr>
          <a:xfrm>
            <a:off x="2717562" y="1210510"/>
            <a:ext cx="1845892" cy="646331"/>
          </a:xfrm>
          <a:prstGeom prst="rect">
            <a:avLst/>
          </a:prstGeom>
          <a:noFill/>
        </p:spPr>
        <p:txBody>
          <a:bodyPr wrap="square" rtlCol="0">
            <a:spAutoFit/>
          </a:bodyPr>
          <a:lstStyle/>
          <a:p>
            <a:r>
              <a:rPr lang="es-CR" dirty="0" smtClean="0">
                <a:latin typeface="ChollaWideOldStyle" pitchFamily="2" charset="0"/>
              </a:rPr>
              <a:t>Productos de apoyo</a:t>
            </a:r>
            <a:endParaRPr lang="es-CR" dirty="0">
              <a:latin typeface="ChollaWideOldStyle" pitchFamily="2" charset="0"/>
            </a:endParaRPr>
          </a:p>
        </p:txBody>
      </p:sp>
      <p:sp>
        <p:nvSpPr>
          <p:cNvPr id="9" name="CuadroTexto 8"/>
          <p:cNvSpPr txBox="1"/>
          <p:nvPr/>
        </p:nvSpPr>
        <p:spPr>
          <a:xfrm>
            <a:off x="412099" y="2508190"/>
            <a:ext cx="1444409" cy="646331"/>
          </a:xfrm>
          <a:prstGeom prst="rect">
            <a:avLst/>
          </a:prstGeom>
          <a:noFill/>
        </p:spPr>
        <p:txBody>
          <a:bodyPr wrap="square" rtlCol="0">
            <a:spAutoFit/>
          </a:bodyPr>
          <a:lstStyle/>
          <a:p>
            <a:r>
              <a:rPr lang="es-CR" dirty="0" smtClean="0">
                <a:latin typeface="ChollaWideOldStyle" pitchFamily="2" charset="0"/>
              </a:rPr>
              <a:t>Factores ambientales</a:t>
            </a:r>
            <a:endParaRPr lang="es-CR" dirty="0">
              <a:latin typeface="ChollaWideOldStyle" pitchFamily="2" charset="0"/>
            </a:endParaRPr>
          </a:p>
        </p:txBody>
      </p:sp>
      <p:sp>
        <p:nvSpPr>
          <p:cNvPr id="10" name="CuadroTexto 9"/>
          <p:cNvSpPr txBox="1"/>
          <p:nvPr/>
        </p:nvSpPr>
        <p:spPr>
          <a:xfrm>
            <a:off x="857427" y="5448199"/>
            <a:ext cx="1333144" cy="369332"/>
          </a:xfrm>
          <a:prstGeom prst="rect">
            <a:avLst/>
          </a:prstGeom>
          <a:noFill/>
        </p:spPr>
        <p:txBody>
          <a:bodyPr wrap="square" rtlCol="0">
            <a:spAutoFit/>
          </a:bodyPr>
          <a:lstStyle/>
          <a:p>
            <a:r>
              <a:rPr lang="es-CR" dirty="0" smtClean="0">
                <a:latin typeface="ChollaWideOldStyle" pitchFamily="2" charset="0"/>
              </a:rPr>
              <a:t>Capacidad</a:t>
            </a:r>
            <a:endParaRPr lang="es-CR" dirty="0">
              <a:latin typeface="ChollaWideOldStyle" pitchFamily="2" charset="0"/>
            </a:endParaRPr>
          </a:p>
        </p:txBody>
      </p:sp>
      <p:sp>
        <p:nvSpPr>
          <p:cNvPr id="11" name="CuadroTexto 10"/>
          <p:cNvSpPr txBox="1"/>
          <p:nvPr/>
        </p:nvSpPr>
        <p:spPr>
          <a:xfrm>
            <a:off x="6188991" y="5785456"/>
            <a:ext cx="1495663" cy="374862"/>
          </a:xfrm>
          <a:prstGeom prst="rect">
            <a:avLst/>
          </a:prstGeom>
          <a:noFill/>
        </p:spPr>
        <p:txBody>
          <a:bodyPr wrap="square" rtlCol="0">
            <a:spAutoFit/>
          </a:bodyPr>
          <a:lstStyle/>
          <a:p>
            <a:r>
              <a:rPr lang="es-CR" dirty="0" smtClean="0">
                <a:latin typeface="ChollaWideOldStyle" pitchFamily="2" charset="0"/>
              </a:rPr>
              <a:t>Desempeño</a:t>
            </a:r>
            <a:endParaRPr lang="es-CR" dirty="0">
              <a:latin typeface="ChollaWideOldStyle" pitchFamily="2" charset="0"/>
            </a:endParaRPr>
          </a:p>
        </p:txBody>
      </p:sp>
      <p:sp>
        <p:nvSpPr>
          <p:cNvPr id="12" name="CuadroTexto 11"/>
          <p:cNvSpPr txBox="1"/>
          <p:nvPr/>
        </p:nvSpPr>
        <p:spPr>
          <a:xfrm>
            <a:off x="7577300" y="3720992"/>
            <a:ext cx="1333144" cy="646331"/>
          </a:xfrm>
          <a:prstGeom prst="rect">
            <a:avLst/>
          </a:prstGeom>
          <a:noFill/>
        </p:spPr>
        <p:txBody>
          <a:bodyPr wrap="square" rtlCol="0">
            <a:spAutoFit/>
          </a:bodyPr>
          <a:lstStyle/>
          <a:p>
            <a:r>
              <a:rPr lang="es-CR" dirty="0" smtClean="0">
                <a:latin typeface="ChollaWideOldStyle" pitchFamily="2" charset="0"/>
              </a:rPr>
              <a:t>Asistencia personal</a:t>
            </a:r>
            <a:endParaRPr lang="es-CR" dirty="0">
              <a:latin typeface="ChollaWideOldStyle" pitchFamily="2" charset="0"/>
            </a:endParaRPr>
          </a:p>
        </p:txBody>
      </p:sp>
      <p:sp>
        <p:nvSpPr>
          <p:cNvPr id="13" name="CuadroTexto 12"/>
          <p:cNvSpPr txBox="1"/>
          <p:nvPr/>
        </p:nvSpPr>
        <p:spPr>
          <a:xfrm>
            <a:off x="6188992" y="1389509"/>
            <a:ext cx="1333144" cy="369332"/>
          </a:xfrm>
          <a:prstGeom prst="rect">
            <a:avLst/>
          </a:prstGeom>
          <a:noFill/>
        </p:spPr>
        <p:txBody>
          <a:bodyPr wrap="square" rtlCol="0">
            <a:spAutoFit/>
          </a:bodyPr>
          <a:lstStyle/>
          <a:p>
            <a:r>
              <a:rPr lang="es-CR" dirty="0" smtClean="0">
                <a:latin typeface="ChollaWideOldStyle" pitchFamily="2" charset="0"/>
              </a:rPr>
              <a:t>Actitudes</a:t>
            </a:r>
            <a:endParaRPr lang="es-CR" dirty="0">
              <a:latin typeface="ChollaWideOldStyle" pitchFamily="2" charset="0"/>
            </a:endParaRPr>
          </a:p>
        </p:txBody>
      </p:sp>
      <p:cxnSp>
        <p:nvCxnSpPr>
          <p:cNvPr id="5" name="Conector recto de flecha 4"/>
          <p:cNvCxnSpPr/>
          <p:nvPr/>
        </p:nvCxnSpPr>
        <p:spPr>
          <a:xfrm>
            <a:off x="3956703" y="1657884"/>
            <a:ext cx="1213503" cy="1700613"/>
          </a:xfrm>
          <a:prstGeom prst="straightConnector1">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onector recto de flecha 15"/>
          <p:cNvCxnSpPr/>
          <p:nvPr/>
        </p:nvCxnSpPr>
        <p:spPr>
          <a:xfrm flipH="1">
            <a:off x="6084606" y="1758841"/>
            <a:ext cx="564022" cy="1139812"/>
          </a:xfrm>
          <a:prstGeom prst="straightConnector1">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ector recto de flecha 18"/>
          <p:cNvCxnSpPr/>
          <p:nvPr/>
        </p:nvCxnSpPr>
        <p:spPr>
          <a:xfrm>
            <a:off x="1592830" y="2695039"/>
            <a:ext cx="1323615" cy="900445"/>
          </a:xfrm>
          <a:prstGeom prst="straightConnector1">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ector recto de flecha 20"/>
          <p:cNvCxnSpPr/>
          <p:nvPr/>
        </p:nvCxnSpPr>
        <p:spPr>
          <a:xfrm flipH="1" flipV="1">
            <a:off x="5651867" y="4103815"/>
            <a:ext cx="791662" cy="1528336"/>
          </a:xfrm>
          <a:prstGeom prst="straightConnector1">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cxnSp>
        <p:nvCxnSpPr>
          <p:cNvPr id="25" name="Conector recto de flecha 24"/>
          <p:cNvCxnSpPr/>
          <p:nvPr/>
        </p:nvCxnSpPr>
        <p:spPr>
          <a:xfrm flipV="1">
            <a:off x="1745244" y="3982340"/>
            <a:ext cx="2818210" cy="1131870"/>
          </a:xfrm>
          <a:prstGeom prst="straightConnector1">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cxnSp>
        <p:nvCxnSpPr>
          <p:cNvPr id="28" name="Conector recto de flecha 27"/>
          <p:cNvCxnSpPr/>
          <p:nvPr/>
        </p:nvCxnSpPr>
        <p:spPr>
          <a:xfrm flipH="1">
            <a:off x="6527086" y="3959579"/>
            <a:ext cx="948584" cy="0"/>
          </a:xfrm>
          <a:prstGeom prst="straightConnector1">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sp>
        <p:nvSpPr>
          <p:cNvPr id="33" name="CuadroTexto 32"/>
          <p:cNvSpPr txBox="1"/>
          <p:nvPr/>
        </p:nvSpPr>
        <p:spPr>
          <a:xfrm>
            <a:off x="2623558" y="5876377"/>
            <a:ext cx="1939895" cy="369332"/>
          </a:xfrm>
          <a:prstGeom prst="rect">
            <a:avLst/>
          </a:prstGeom>
          <a:noFill/>
        </p:spPr>
        <p:txBody>
          <a:bodyPr wrap="square" rtlCol="0">
            <a:spAutoFit/>
          </a:bodyPr>
          <a:lstStyle/>
          <a:p>
            <a:r>
              <a:rPr lang="es-CR" dirty="0" smtClean="0">
                <a:latin typeface="ChollaWideOldStyle" pitchFamily="2" charset="0"/>
              </a:rPr>
              <a:t>Condición de salud</a:t>
            </a:r>
            <a:endParaRPr lang="es-CR" dirty="0">
              <a:latin typeface="ChollaWideOldStyle" pitchFamily="2" charset="0"/>
            </a:endParaRPr>
          </a:p>
        </p:txBody>
      </p:sp>
      <p:cxnSp>
        <p:nvCxnSpPr>
          <p:cNvPr id="34" name="Conector recto de flecha 33"/>
          <p:cNvCxnSpPr/>
          <p:nvPr/>
        </p:nvCxnSpPr>
        <p:spPr>
          <a:xfrm flipV="1">
            <a:off x="3793950" y="4250499"/>
            <a:ext cx="965139" cy="1625878"/>
          </a:xfrm>
          <a:prstGeom prst="straightConnector1">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91130"/>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80" y="1392816"/>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430591" y="178952"/>
            <a:ext cx="2186817" cy="584775"/>
          </a:xfrm>
          <a:prstGeom prst="rect">
            <a:avLst/>
          </a:prstGeom>
          <a:noFill/>
        </p:spPr>
        <p:txBody>
          <a:bodyPr wrap="none" rtlCol="0">
            <a:spAutoFit/>
          </a:bodyPr>
          <a:lstStyle/>
          <a:p>
            <a:r>
              <a:rPr lang="es-ES_tradnl" sz="3200" dirty="0" smtClean="0">
                <a:solidFill>
                  <a:srgbClr val="FFFFFF"/>
                </a:solidFill>
                <a:latin typeface="ChollaSansBold" pitchFamily="2" charset="0"/>
                <a:cs typeface="Times New Roman"/>
              </a:rPr>
              <a:t>Discapacidad</a:t>
            </a:r>
          </a:p>
        </p:txBody>
      </p:sp>
      <p:pic>
        <p:nvPicPr>
          <p:cNvPr id="6" name="Picture 6" descr="En la imagen, una atleta se quita las prótesis para correr."/>
          <p:cNvPicPr>
            <a:picLocks noChangeAspect="1"/>
          </p:cNvPicPr>
          <p:nvPr/>
        </p:nvPicPr>
        <p:blipFill>
          <a:blip r:embed="rId5">
            <a:extLst/>
          </a:blip>
          <a:stretch>
            <a:fillRect/>
          </a:stretch>
        </p:blipFill>
        <p:spPr>
          <a:xfrm>
            <a:off x="5435350" y="3140530"/>
            <a:ext cx="2944093" cy="1962728"/>
          </a:xfrm>
          <a:prstGeom prst="rect">
            <a:avLst/>
          </a:prstGeom>
          <a:effectLst>
            <a:outerShdw blurRad="50800" dist="38100" dir="2700000" algn="tl" rotWithShape="0">
              <a:prstClr val="black">
                <a:alpha val="40000"/>
              </a:prstClr>
            </a:outerShdw>
            <a:softEdge rad="63500"/>
          </a:effectLst>
        </p:spPr>
      </p:pic>
      <p:pic>
        <p:nvPicPr>
          <p:cNvPr id="9" name="Picture 7" descr="En la imagen una atleta corre con sus prótesis.&#10;"/>
          <p:cNvPicPr>
            <a:picLocks noChangeAspect="1"/>
          </p:cNvPicPr>
          <p:nvPr/>
        </p:nvPicPr>
        <p:blipFill>
          <a:blip r:embed="rId6">
            <a:extLst/>
          </a:blip>
          <a:stretch>
            <a:fillRect/>
          </a:stretch>
        </p:blipFill>
        <p:spPr>
          <a:xfrm>
            <a:off x="1355129" y="2832881"/>
            <a:ext cx="2190032" cy="3082267"/>
          </a:xfrm>
          <a:prstGeom prst="rect">
            <a:avLst/>
          </a:prstGeom>
          <a:effectLst>
            <a:outerShdw blurRad="50800" dist="38100" dir="2700000" algn="tl" rotWithShape="0">
              <a:prstClr val="black">
                <a:alpha val="40000"/>
              </a:prstClr>
            </a:outerShdw>
            <a:softEdge rad="63500"/>
          </a:effectLst>
        </p:spPr>
      </p:pic>
      <p:sp>
        <p:nvSpPr>
          <p:cNvPr id="3" name="Rectángulo redondeado 2"/>
          <p:cNvSpPr/>
          <p:nvPr/>
        </p:nvSpPr>
        <p:spPr>
          <a:xfrm>
            <a:off x="1599838" y="1627134"/>
            <a:ext cx="1700613" cy="521293"/>
          </a:xfrm>
          <a:prstGeom prst="roundRect">
            <a:avLst/>
          </a:prstGeom>
          <a:solidFill>
            <a:srgbClr val="AF00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R" dirty="0" smtClean="0">
                <a:latin typeface="ChollaWideOldStyle" pitchFamily="2" charset="0"/>
              </a:rPr>
              <a:t>Desempeño</a:t>
            </a:r>
            <a:endParaRPr lang="es-CR" dirty="0">
              <a:latin typeface="ChollaWideOldStyle" pitchFamily="2" charset="0"/>
            </a:endParaRPr>
          </a:p>
        </p:txBody>
      </p:sp>
      <p:sp>
        <p:nvSpPr>
          <p:cNvPr id="11" name="Rectángulo redondeado 10"/>
          <p:cNvSpPr/>
          <p:nvPr/>
        </p:nvSpPr>
        <p:spPr>
          <a:xfrm>
            <a:off x="5880777" y="1616324"/>
            <a:ext cx="1700613" cy="521293"/>
          </a:xfrm>
          <a:prstGeom prst="roundRect">
            <a:avLst/>
          </a:prstGeom>
          <a:solidFill>
            <a:srgbClr val="AF005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CR" dirty="0" smtClean="0">
                <a:latin typeface="ChollaWideOldStyle" pitchFamily="2" charset="0"/>
              </a:rPr>
              <a:t>Capacidad</a:t>
            </a:r>
            <a:endParaRPr lang="es-CR" dirty="0">
              <a:latin typeface="ChollaWideOldStyle" pitchFamily="2" charset="0"/>
            </a:endParaRPr>
          </a:p>
        </p:txBody>
      </p:sp>
      <p:cxnSp>
        <p:nvCxnSpPr>
          <p:cNvPr id="12" name="11 Conector recto"/>
          <p:cNvCxnSpPr/>
          <p:nvPr/>
        </p:nvCxnSpPr>
        <p:spPr>
          <a:xfrm>
            <a:off x="2378077" y="2214859"/>
            <a:ext cx="0" cy="618022"/>
          </a:xfrm>
          <a:prstGeom prst="line">
            <a:avLst/>
          </a:prstGeom>
          <a:ln>
            <a:solidFill>
              <a:srgbClr val="76004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4" name="11 Conector recto"/>
          <p:cNvCxnSpPr/>
          <p:nvPr/>
        </p:nvCxnSpPr>
        <p:spPr>
          <a:xfrm>
            <a:off x="6731083" y="2214859"/>
            <a:ext cx="0" cy="808902"/>
          </a:xfrm>
          <a:prstGeom prst="line">
            <a:avLst/>
          </a:prstGeom>
          <a:ln>
            <a:solidFill>
              <a:srgbClr val="760041"/>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270263"/>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3" name="Llamada de flecha hacia arriba 2"/>
          <p:cNvSpPr/>
          <p:nvPr/>
        </p:nvSpPr>
        <p:spPr>
          <a:xfrm>
            <a:off x="1037967" y="2921926"/>
            <a:ext cx="7315200" cy="2564475"/>
          </a:xfrm>
          <a:prstGeom prst="up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R" dirty="0">
                <a:solidFill>
                  <a:srgbClr val="002060"/>
                </a:solidFill>
                <a:latin typeface="ChollaSlabRegular" pitchFamily="2" charset="0"/>
                <a:cs typeface="Arial" panose="020B0604020202020204" pitchFamily="34" charset="0"/>
              </a:rPr>
              <a:t>Son aquellas personas que presentan restricción en su participación como producto de la interacción entre su condición de salud (enfermedad, trastorno o deficiencia) y las barreras  del entorno.</a:t>
            </a:r>
          </a:p>
          <a:p>
            <a:pPr algn="ctr"/>
            <a:endParaRPr lang="es-CR" dirty="0"/>
          </a:p>
        </p:txBody>
      </p:sp>
      <p:sp>
        <p:nvSpPr>
          <p:cNvPr id="5" name="CuadroTexto 4"/>
          <p:cNvSpPr txBox="1"/>
          <p:nvPr/>
        </p:nvSpPr>
        <p:spPr>
          <a:xfrm>
            <a:off x="2022389" y="1602833"/>
            <a:ext cx="5099222" cy="1384995"/>
          </a:xfrm>
          <a:prstGeom prst="rect">
            <a:avLst/>
          </a:prstGeom>
          <a:noFill/>
        </p:spPr>
        <p:txBody>
          <a:bodyPr wrap="square" rtlCol="0">
            <a:spAutoFit/>
          </a:bodyPr>
          <a:lstStyle/>
          <a:p>
            <a:pPr algn="ctr"/>
            <a:r>
              <a:rPr lang="es-ES_tradnl" sz="2800" dirty="0">
                <a:solidFill>
                  <a:srgbClr val="00328D"/>
                </a:solidFill>
                <a:latin typeface="ChollaSansRegular" pitchFamily="2" charset="0"/>
              </a:rPr>
              <a:t>Personas en situación </a:t>
            </a:r>
            <a:r>
              <a:rPr lang="es-ES_tradnl" sz="2800" dirty="0" smtClean="0">
                <a:solidFill>
                  <a:srgbClr val="00328D"/>
                </a:solidFill>
                <a:latin typeface="ChollaSansRegular" pitchFamily="2" charset="0"/>
              </a:rPr>
              <a:t>de Discapacidad </a:t>
            </a:r>
            <a:r>
              <a:rPr lang="es-ES_tradnl" sz="2800" dirty="0">
                <a:solidFill>
                  <a:srgbClr val="00328D"/>
                </a:solidFill>
                <a:latin typeface="ChollaSansRegular" pitchFamily="2" charset="0"/>
              </a:rPr>
              <a:t>(</a:t>
            </a:r>
            <a:r>
              <a:rPr lang="es-ES_tradnl" sz="2800" dirty="0" err="1">
                <a:solidFill>
                  <a:srgbClr val="00328D"/>
                </a:solidFill>
                <a:latin typeface="ChollaSansRegular" pitchFamily="2" charset="0"/>
              </a:rPr>
              <a:t>PeSD</a:t>
            </a:r>
            <a:r>
              <a:rPr lang="es-ES_tradnl" sz="2800" dirty="0">
                <a:solidFill>
                  <a:srgbClr val="00328D"/>
                </a:solidFill>
                <a:latin typeface="ChollaSansRegular" pitchFamily="2" charset="0"/>
              </a:rPr>
              <a:t>)</a:t>
            </a:r>
          </a:p>
          <a:p>
            <a:endParaRPr lang="es-CR" sz="2800" dirty="0">
              <a:solidFill>
                <a:srgbClr val="00328D"/>
              </a:solidFill>
              <a:latin typeface="ChollaSansRegular" pitchFamily="2" charset="0"/>
            </a:endParaRPr>
          </a:p>
        </p:txBody>
      </p:sp>
    </p:spTree>
    <p:extLst>
      <p:ext uri="{BB962C8B-B14F-4D97-AF65-F5344CB8AC3E}">
        <p14:creationId xmlns:p14="http://schemas.microsoft.com/office/powerpoint/2010/main" val="2672734746"/>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80" y="1392816"/>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451376" y="178952"/>
            <a:ext cx="3041217" cy="584775"/>
          </a:xfrm>
          <a:prstGeom prst="rect">
            <a:avLst/>
          </a:prstGeom>
          <a:noFill/>
        </p:spPr>
        <p:txBody>
          <a:bodyPr wrap="none" rtlCol="0">
            <a:spAutoFit/>
          </a:bodyPr>
          <a:lstStyle/>
          <a:p>
            <a:r>
              <a:rPr lang="es-ES_tradnl" sz="3200" dirty="0" smtClean="0">
                <a:solidFill>
                  <a:schemeClr val="bg1"/>
                </a:solidFill>
                <a:latin typeface="ChollaSansBold" pitchFamily="2" charset="0"/>
                <a:cs typeface="Times New Roman"/>
              </a:rPr>
              <a:t>Medición vs contar</a:t>
            </a:r>
            <a:endParaRPr lang="es-ES_tradnl" sz="3200" dirty="0" smtClean="0">
              <a:solidFill>
                <a:srgbClr val="FFFFFF"/>
              </a:solidFill>
              <a:latin typeface="ChollaSansBold" pitchFamily="2" charset="0"/>
              <a:cs typeface="Times New Roman"/>
            </a:endParaRPr>
          </a:p>
        </p:txBody>
      </p:sp>
      <p:pic>
        <p:nvPicPr>
          <p:cNvPr id="2" name="Imagen 1"/>
          <p:cNvPicPr>
            <a:picLocks noChangeAspect="1"/>
          </p:cNvPicPr>
          <p:nvPr/>
        </p:nvPicPr>
        <p:blipFill>
          <a:blip r:embed="rId5"/>
          <a:stretch>
            <a:fillRect/>
          </a:stretch>
        </p:blipFill>
        <p:spPr>
          <a:xfrm>
            <a:off x="311542" y="1392816"/>
            <a:ext cx="8840701" cy="5121704"/>
          </a:xfrm>
          <a:prstGeom prst="rect">
            <a:avLst/>
          </a:prstGeom>
        </p:spPr>
      </p:pic>
      <p:sp>
        <p:nvSpPr>
          <p:cNvPr id="3" name="Rectángulo 2"/>
          <p:cNvSpPr/>
          <p:nvPr/>
        </p:nvSpPr>
        <p:spPr>
          <a:xfrm>
            <a:off x="311542" y="6027576"/>
            <a:ext cx="8832458" cy="83042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8" name="Rectángulo 7"/>
          <p:cNvSpPr/>
          <p:nvPr/>
        </p:nvSpPr>
        <p:spPr>
          <a:xfrm>
            <a:off x="2814920" y="1043749"/>
            <a:ext cx="7601812" cy="507831"/>
          </a:xfrm>
          <a:prstGeom prst="rect">
            <a:avLst/>
          </a:prstGeom>
        </p:spPr>
        <p:txBody>
          <a:bodyPr wrap="square">
            <a:spAutoFit/>
          </a:bodyPr>
          <a:lstStyle/>
          <a:p>
            <a:pPr algn="just">
              <a:lnSpc>
                <a:spcPct val="150000"/>
              </a:lnSpc>
            </a:pPr>
            <a:r>
              <a:rPr lang="es-CR" b="1" dirty="0">
                <a:solidFill>
                  <a:schemeClr val="tx2"/>
                </a:solidFill>
                <a:latin typeface="ChollaSansBold" pitchFamily="2" charset="0"/>
              </a:rPr>
              <a:t>5000</a:t>
            </a:r>
            <a:r>
              <a:rPr lang="es-CR" dirty="0">
                <a:solidFill>
                  <a:schemeClr val="tx2"/>
                </a:solidFill>
                <a:latin typeface="ChollaWideOldStyle" pitchFamily="2" charset="0"/>
              </a:rPr>
              <a:t> naranjas </a:t>
            </a:r>
            <a:r>
              <a:rPr lang="es-CR" dirty="0" err="1">
                <a:solidFill>
                  <a:schemeClr val="tx2"/>
                </a:solidFill>
                <a:latin typeface="ChollaWideOldStyle" pitchFamily="2" charset="0"/>
              </a:rPr>
              <a:t>vrs</a:t>
            </a:r>
            <a:r>
              <a:rPr lang="es-CR" dirty="0">
                <a:solidFill>
                  <a:schemeClr val="tx2"/>
                </a:solidFill>
                <a:latin typeface="ChollaWideOldStyle" pitchFamily="2" charset="0"/>
              </a:rPr>
              <a:t> </a:t>
            </a:r>
            <a:r>
              <a:rPr lang="es-CR" b="1" dirty="0">
                <a:solidFill>
                  <a:schemeClr val="tx2"/>
                </a:solidFill>
                <a:latin typeface="ChollaSansBold" pitchFamily="2" charset="0"/>
              </a:rPr>
              <a:t>1500</a:t>
            </a:r>
            <a:r>
              <a:rPr lang="es-CR" dirty="0">
                <a:solidFill>
                  <a:schemeClr val="tx2"/>
                </a:solidFill>
                <a:latin typeface="ChollaWideOldStyle" pitchFamily="2" charset="0"/>
              </a:rPr>
              <a:t> Kg</a:t>
            </a:r>
          </a:p>
        </p:txBody>
      </p:sp>
    </p:spTree>
    <p:extLst>
      <p:ext uri="{BB962C8B-B14F-4D97-AF65-F5344CB8AC3E}">
        <p14:creationId xmlns:p14="http://schemas.microsoft.com/office/powerpoint/2010/main" val="1228498715"/>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80" y="1392816"/>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451376" y="178952"/>
            <a:ext cx="3041217" cy="584775"/>
          </a:xfrm>
          <a:prstGeom prst="rect">
            <a:avLst/>
          </a:prstGeom>
          <a:noFill/>
        </p:spPr>
        <p:txBody>
          <a:bodyPr wrap="none" rtlCol="0">
            <a:spAutoFit/>
          </a:bodyPr>
          <a:lstStyle/>
          <a:p>
            <a:r>
              <a:rPr lang="es-ES_tradnl" sz="3200" dirty="0" smtClean="0">
                <a:solidFill>
                  <a:schemeClr val="bg1"/>
                </a:solidFill>
                <a:latin typeface="ChollaSansBold" pitchFamily="2" charset="0"/>
                <a:cs typeface="Times New Roman"/>
              </a:rPr>
              <a:t>Medición vs contar</a:t>
            </a:r>
            <a:endParaRPr lang="es-ES_tradnl" sz="3200" dirty="0" smtClean="0">
              <a:solidFill>
                <a:srgbClr val="FFFFFF"/>
              </a:solidFill>
              <a:latin typeface="ChollaSansBold" pitchFamily="2" charset="0"/>
              <a:cs typeface="Times New Roman"/>
            </a:endParaRPr>
          </a:p>
        </p:txBody>
      </p:sp>
      <p:pic>
        <p:nvPicPr>
          <p:cNvPr id="6" name="Imagen 5"/>
          <p:cNvPicPr>
            <a:picLocks noChangeAspect="1"/>
          </p:cNvPicPr>
          <p:nvPr/>
        </p:nvPicPr>
        <p:blipFill>
          <a:blip r:embed="rId5"/>
          <a:stretch>
            <a:fillRect/>
          </a:stretch>
        </p:blipFill>
        <p:spPr>
          <a:xfrm>
            <a:off x="201380" y="1121632"/>
            <a:ext cx="8599720" cy="5470911"/>
          </a:xfrm>
          <a:prstGeom prst="rect">
            <a:avLst/>
          </a:prstGeom>
        </p:spPr>
      </p:pic>
    </p:spTree>
    <p:extLst>
      <p:ext uri="{BB962C8B-B14F-4D97-AF65-F5344CB8AC3E}">
        <p14:creationId xmlns:p14="http://schemas.microsoft.com/office/powerpoint/2010/main" val="1583729914"/>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80" y="1392816"/>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75151" y="160421"/>
            <a:ext cx="4705134" cy="584775"/>
          </a:xfrm>
          <a:prstGeom prst="rect">
            <a:avLst/>
          </a:prstGeom>
          <a:noFill/>
        </p:spPr>
        <p:txBody>
          <a:bodyPr wrap="none" rtlCol="0">
            <a:spAutoFit/>
          </a:bodyPr>
          <a:lstStyle/>
          <a:p>
            <a:r>
              <a:rPr lang="es-ES_tradnl" sz="3200" dirty="0" smtClean="0">
                <a:solidFill>
                  <a:schemeClr val="bg1"/>
                </a:solidFill>
                <a:latin typeface="ChollaSansBold" pitchFamily="2" charset="0"/>
                <a:cs typeface="Times New Roman"/>
              </a:rPr>
              <a:t>Generalidades de la medición</a:t>
            </a:r>
            <a:endParaRPr lang="es-ES_tradnl" sz="3200" dirty="0" smtClean="0">
              <a:solidFill>
                <a:srgbClr val="FFFFFF"/>
              </a:solidFill>
              <a:latin typeface="ChollaSansBold" pitchFamily="2" charset="0"/>
              <a:cs typeface="Times New Roman"/>
            </a:endParaRPr>
          </a:p>
        </p:txBody>
      </p:sp>
      <p:sp>
        <p:nvSpPr>
          <p:cNvPr id="10" name="CuadroTexto 9"/>
          <p:cNvSpPr txBox="1"/>
          <p:nvPr/>
        </p:nvSpPr>
        <p:spPr>
          <a:xfrm>
            <a:off x="305285" y="1555036"/>
            <a:ext cx="8229935" cy="1800493"/>
          </a:xfrm>
          <a:prstGeom prst="rect">
            <a:avLst/>
          </a:prstGeom>
          <a:noFill/>
        </p:spPr>
        <p:txBody>
          <a:bodyPr wrap="square" rtlCol="0">
            <a:spAutoFit/>
          </a:bodyPr>
          <a:lstStyle/>
          <a:p>
            <a:pPr marL="342900" indent="-342900" algn="just">
              <a:spcAft>
                <a:spcPts val="600"/>
              </a:spcAft>
              <a:buClr>
                <a:srgbClr val="960021"/>
              </a:buClr>
              <a:buFont typeface="Wingdings" panose="05000000000000000000" pitchFamily="2" charset="2"/>
              <a:buChar char="v"/>
            </a:pPr>
            <a:r>
              <a:rPr lang="es-ES_tradnl" sz="1600" dirty="0" smtClean="0">
                <a:solidFill>
                  <a:srgbClr val="000000"/>
                </a:solidFill>
                <a:latin typeface="ChollaSlabRegular" pitchFamily="2" charset="0"/>
                <a:cs typeface="Arial"/>
              </a:rPr>
              <a:t>Es una investigación cualitativa que utiliza modelos de probabilidad para cuantificar la información recolectada.</a:t>
            </a:r>
          </a:p>
          <a:p>
            <a:pPr marL="342900" indent="-342900" algn="just">
              <a:spcAft>
                <a:spcPts val="600"/>
              </a:spcAft>
              <a:buClr>
                <a:srgbClr val="960021"/>
              </a:buClr>
              <a:buFont typeface="Wingdings" panose="05000000000000000000" pitchFamily="2" charset="2"/>
              <a:buChar char="v"/>
            </a:pPr>
            <a:r>
              <a:rPr lang="es-ES_tradnl" sz="1600" dirty="0" smtClean="0">
                <a:solidFill>
                  <a:srgbClr val="000000"/>
                </a:solidFill>
                <a:latin typeface="ChollaSlabRegular" pitchFamily="2" charset="0"/>
                <a:cs typeface="Arial"/>
              </a:rPr>
              <a:t>La ENADIS utiliza escalas de tipo Likert para captar la información (Capacidad y desempeño).</a:t>
            </a:r>
            <a:endParaRPr lang="es-ES" sz="1600" dirty="0">
              <a:solidFill>
                <a:srgbClr val="000000"/>
              </a:solidFill>
              <a:latin typeface="ChollaSlabRegular" pitchFamily="2" charset="0"/>
              <a:cs typeface="Arial" panose="020B0604020202020204" pitchFamily="34" charset="0"/>
            </a:endParaRPr>
          </a:p>
          <a:p>
            <a:pPr algn="just">
              <a:spcAft>
                <a:spcPts val="600"/>
              </a:spcAft>
              <a:buClr>
                <a:srgbClr val="FFC000"/>
              </a:buClr>
            </a:pPr>
            <a:endParaRPr lang="es-ES_tradnl" sz="1600" dirty="0" smtClean="0">
              <a:solidFill>
                <a:srgbClr val="000000"/>
              </a:solidFill>
              <a:latin typeface="ChollaWideOldStyle" pitchFamily="2" charset="0"/>
              <a:cs typeface="Arial" panose="020B0604020202020204" pitchFamily="34" charset="0"/>
            </a:endParaRPr>
          </a:p>
          <a:p>
            <a:pPr algn="just">
              <a:spcAft>
                <a:spcPts val="600"/>
              </a:spcAft>
            </a:pPr>
            <a:endParaRPr lang="es-ES_tradnl" sz="1600" dirty="0" smtClean="0">
              <a:solidFill>
                <a:srgbClr val="000000"/>
              </a:solidFill>
              <a:latin typeface="ChollaWideOldStyle" pitchFamily="2" charset="0"/>
              <a:cs typeface="Arial"/>
            </a:endParaRPr>
          </a:p>
        </p:txBody>
      </p:sp>
      <p:pic>
        <p:nvPicPr>
          <p:cNvPr id="3" name="Imagen 2"/>
          <p:cNvPicPr>
            <a:picLocks noChangeAspect="1"/>
          </p:cNvPicPr>
          <p:nvPr/>
        </p:nvPicPr>
        <p:blipFill>
          <a:blip r:embed="rId5"/>
          <a:stretch>
            <a:fillRect/>
          </a:stretch>
        </p:blipFill>
        <p:spPr>
          <a:xfrm>
            <a:off x="305285" y="3687602"/>
            <a:ext cx="8805862" cy="2379963"/>
          </a:xfrm>
          <a:prstGeom prst="rect">
            <a:avLst/>
          </a:prstGeom>
        </p:spPr>
      </p:pic>
      <p:sp>
        <p:nvSpPr>
          <p:cNvPr id="4" name="Rectángulo 3"/>
          <p:cNvSpPr/>
          <p:nvPr/>
        </p:nvSpPr>
        <p:spPr>
          <a:xfrm>
            <a:off x="457032" y="3071148"/>
            <a:ext cx="2686050" cy="419100"/>
          </a:xfrm>
          <a:prstGeom prst="rect">
            <a:avLst/>
          </a:prstGeom>
          <a:solidFill>
            <a:srgbClr val="0032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latin typeface="ChollaWideOldStyle" pitchFamily="2" charset="0"/>
              </a:rPr>
              <a:t>Desempeño</a:t>
            </a:r>
            <a:endParaRPr lang="es-CR" dirty="0">
              <a:latin typeface="ChollaWideOldStyle" pitchFamily="2" charset="0"/>
            </a:endParaRPr>
          </a:p>
        </p:txBody>
      </p:sp>
    </p:spTree>
    <p:extLst>
      <p:ext uri="{BB962C8B-B14F-4D97-AF65-F5344CB8AC3E}">
        <p14:creationId xmlns:p14="http://schemas.microsoft.com/office/powerpoint/2010/main" val="422811044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2" name="CuadroTexto 1"/>
          <p:cNvSpPr txBox="1"/>
          <p:nvPr/>
        </p:nvSpPr>
        <p:spPr>
          <a:xfrm>
            <a:off x="609688" y="196553"/>
            <a:ext cx="2953908" cy="584775"/>
          </a:xfrm>
          <a:prstGeom prst="rect">
            <a:avLst/>
          </a:prstGeom>
          <a:noFill/>
        </p:spPr>
        <p:txBody>
          <a:bodyPr wrap="square" rtlCol="0">
            <a:spAutoFit/>
          </a:bodyPr>
          <a:lstStyle/>
          <a:p>
            <a:r>
              <a:rPr lang="es-ES" sz="3200" b="1" dirty="0" smtClean="0">
                <a:solidFill>
                  <a:schemeClr val="bg1"/>
                </a:solidFill>
                <a:latin typeface="ChollaSansBold" pitchFamily="2" charset="0"/>
                <a:cs typeface="Arial" panose="020B0604020202020204" pitchFamily="34" charset="0"/>
              </a:rPr>
              <a:t>Antecedentes</a:t>
            </a:r>
            <a:endParaRPr lang="es-CR" sz="3200" b="1" dirty="0">
              <a:solidFill>
                <a:schemeClr val="bg1"/>
              </a:solidFill>
              <a:latin typeface="ChollaSansBold" pitchFamily="2"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1752324420"/>
              </p:ext>
            </p:extLst>
          </p:nvPr>
        </p:nvGraphicFramePr>
        <p:xfrm>
          <a:off x="1523999" y="1396999"/>
          <a:ext cx="6432135" cy="42004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5968098"/>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0" y="1392816"/>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175151" y="160421"/>
            <a:ext cx="4705134" cy="584775"/>
          </a:xfrm>
          <a:prstGeom prst="rect">
            <a:avLst/>
          </a:prstGeom>
          <a:noFill/>
        </p:spPr>
        <p:txBody>
          <a:bodyPr wrap="none" rtlCol="0">
            <a:spAutoFit/>
          </a:bodyPr>
          <a:lstStyle/>
          <a:p>
            <a:r>
              <a:rPr lang="es-ES_tradnl" sz="3200" dirty="0" smtClean="0">
                <a:solidFill>
                  <a:schemeClr val="bg1"/>
                </a:solidFill>
                <a:latin typeface="ChollaSansBold" pitchFamily="2" charset="0"/>
                <a:cs typeface="Times New Roman"/>
              </a:rPr>
              <a:t>Generalidades de la medición</a:t>
            </a:r>
            <a:endParaRPr lang="es-ES_tradnl" sz="3200" dirty="0" smtClean="0">
              <a:solidFill>
                <a:srgbClr val="FFFFFF"/>
              </a:solidFill>
              <a:latin typeface="ChollaSansBold" pitchFamily="2" charset="0"/>
              <a:cs typeface="Times New Roman"/>
            </a:endParaRPr>
          </a:p>
        </p:txBody>
      </p:sp>
      <p:sp>
        <p:nvSpPr>
          <p:cNvPr id="4" name="Rectángulo 3"/>
          <p:cNvSpPr/>
          <p:nvPr/>
        </p:nvSpPr>
        <p:spPr>
          <a:xfrm>
            <a:off x="228432" y="1471317"/>
            <a:ext cx="2686050" cy="419100"/>
          </a:xfrm>
          <a:prstGeom prst="rect">
            <a:avLst/>
          </a:prstGeom>
          <a:solidFill>
            <a:srgbClr val="0032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latin typeface="ChollaSlabRegular" pitchFamily="2" charset="0"/>
              </a:rPr>
              <a:t>Capacidad</a:t>
            </a:r>
            <a:endParaRPr lang="es-CR" dirty="0">
              <a:latin typeface="ChollaSlabRegular" pitchFamily="2" charset="0"/>
            </a:endParaRPr>
          </a:p>
        </p:txBody>
      </p:sp>
      <p:pic>
        <p:nvPicPr>
          <p:cNvPr id="2" name="Imagen 1"/>
          <p:cNvPicPr>
            <a:picLocks noChangeAspect="1"/>
          </p:cNvPicPr>
          <p:nvPr/>
        </p:nvPicPr>
        <p:blipFill>
          <a:blip r:embed="rId5"/>
          <a:stretch>
            <a:fillRect/>
          </a:stretch>
        </p:blipFill>
        <p:spPr>
          <a:xfrm>
            <a:off x="228432" y="2167943"/>
            <a:ext cx="8816638" cy="2290762"/>
          </a:xfrm>
          <a:prstGeom prst="rect">
            <a:avLst/>
          </a:prstGeom>
        </p:spPr>
      </p:pic>
      <p:pic>
        <p:nvPicPr>
          <p:cNvPr id="9" name="Imagen 8"/>
          <p:cNvPicPr>
            <a:picLocks noChangeAspect="1"/>
          </p:cNvPicPr>
          <p:nvPr/>
        </p:nvPicPr>
        <p:blipFill>
          <a:blip r:embed="rId6"/>
          <a:stretch>
            <a:fillRect/>
          </a:stretch>
        </p:blipFill>
        <p:spPr>
          <a:xfrm>
            <a:off x="2000250" y="4458705"/>
            <a:ext cx="4171950" cy="1476375"/>
          </a:xfrm>
          <a:prstGeom prst="rect">
            <a:avLst/>
          </a:prstGeom>
        </p:spPr>
      </p:pic>
    </p:spTree>
    <p:extLst>
      <p:ext uri="{BB962C8B-B14F-4D97-AF65-F5344CB8AC3E}">
        <p14:creationId xmlns:p14="http://schemas.microsoft.com/office/powerpoint/2010/main" val="2742164775"/>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80" y="139281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6" name="CuadroTexto 5"/>
          <p:cNvSpPr txBox="1"/>
          <p:nvPr/>
        </p:nvSpPr>
        <p:spPr>
          <a:xfrm>
            <a:off x="701490" y="1399734"/>
            <a:ext cx="4275864" cy="338554"/>
          </a:xfrm>
          <a:prstGeom prst="rect">
            <a:avLst/>
          </a:prstGeom>
          <a:noFill/>
        </p:spPr>
        <p:txBody>
          <a:bodyPr wrap="square" rtlCol="0">
            <a:spAutoFit/>
          </a:bodyPr>
          <a:lstStyle/>
          <a:p>
            <a:pPr algn="just">
              <a:spcAft>
                <a:spcPts val="600"/>
              </a:spcAft>
            </a:pPr>
            <a:r>
              <a:rPr lang="es-ES_tradnl" sz="1600" b="1" dirty="0" smtClean="0">
                <a:solidFill>
                  <a:srgbClr val="000000"/>
                </a:solidFill>
                <a:latin typeface="ChollaSlabRegular" pitchFamily="2" charset="0"/>
                <a:cs typeface="Arial"/>
              </a:rPr>
              <a:t>Supuestos del Modelo de </a:t>
            </a:r>
            <a:r>
              <a:rPr lang="es-ES_tradnl" sz="1600" b="1" dirty="0">
                <a:solidFill>
                  <a:srgbClr val="000000"/>
                </a:solidFill>
                <a:latin typeface="ChollaSlabRegular" pitchFamily="2" charset="0"/>
                <a:cs typeface="Arial"/>
              </a:rPr>
              <a:t>C</a:t>
            </a:r>
            <a:r>
              <a:rPr lang="es-ES_tradnl" sz="1600" b="1" dirty="0" smtClean="0">
                <a:solidFill>
                  <a:srgbClr val="000000"/>
                </a:solidFill>
                <a:latin typeface="ChollaSlabRegular" pitchFamily="2" charset="0"/>
                <a:cs typeface="Arial"/>
              </a:rPr>
              <a:t>rédito Parcial</a:t>
            </a:r>
            <a:endParaRPr lang="es-ES_tradnl" sz="1600" b="1" dirty="0">
              <a:solidFill>
                <a:srgbClr val="000000"/>
              </a:solidFill>
              <a:latin typeface="ChollaSlabRegular" pitchFamily="2" charset="0"/>
              <a:cs typeface="Arial"/>
            </a:endParaRPr>
          </a:p>
        </p:txBody>
      </p:sp>
      <p:sp>
        <p:nvSpPr>
          <p:cNvPr id="10" name="CuadroTexto 9"/>
          <p:cNvSpPr txBox="1"/>
          <p:nvPr/>
        </p:nvSpPr>
        <p:spPr>
          <a:xfrm>
            <a:off x="701490" y="1954948"/>
            <a:ext cx="7887369" cy="2600712"/>
          </a:xfrm>
          <a:prstGeom prst="rect">
            <a:avLst/>
          </a:prstGeom>
          <a:noFill/>
        </p:spPr>
        <p:txBody>
          <a:bodyPr wrap="square" rtlCol="0">
            <a:spAutoFit/>
          </a:bodyPr>
          <a:lstStyle/>
          <a:p>
            <a:pPr marL="342900" indent="-342900" algn="just">
              <a:spcAft>
                <a:spcPts val="600"/>
              </a:spcAft>
              <a:buClr>
                <a:srgbClr val="960021"/>
              </a:buClr>
              <a:buFont typeface="Wingdings" panose="05000000000000000000" pitchFamily="2" charset="2"/>
              <a:buChar char="v"/>
            </a:pPr>
            <a:r>
              <a:rPr lang="es-ES" sz="1600" dirty="0" err="1" smtClean="0">
                <a:solidFill>
                  <a:srgbClr val="000000"/>
                </a:solidFill>
                <a:latin typeface="ChollaSlabRegular" pitchFamily="2" charset="0"/>
                <a:cs typeface="Arial"/>
              </a:rPr>
              <a:t>Unidimensionalidad</a:t>
            </a:r>
            <a:r>
              <a:rPr lang="es-ES" sz="1600" dirty="0" smtClean="0">
                <a:solidFill>
                  <a:srgbClr val="000000"/>
                </a:solidFill>
                <a:latin typeface="ChollaSlabRegular" pitchFamily="2" charset="0"/>
                <a:cs typeface="Arial"/>
              </a:rPr>
              <a:t>: medir solo un constructo</a:t>
            </a:r>
          </a:p>
          <a:p>
            <a:pPr marL="342900" indent="-342900" algn="just">
              <a:spcAft>
                <a:spcPts val="600"/>
              </a:spcAft>
              <a:buClr>
                <a:srgbClr val="960021"/>
              </a:buClr>
              <a:buFont typeface="Wingdings" panose="05000000000000000000" pitchFamily="2" charset="2"/>
              <a:buChar char="v"/>
            </a:pPr>
            <a:r>
              <a:rPr lang="es-ES" sz="1600" dirty="0" smtClean="0">
                <a:solidFill>
                  <a:srgbClr val="000000"/>
                </a:solidFill>
                <a:latin typeface="ChollaSlabRegular" pitchFamily="2" charset="0"/>
                <a:cs typeface="Arial"/>
              </a:rPr>
              <a:t>Independencia local de los ítems</a:t>
            </a:r>
          </a:p>
          <a:p>
            <a:pPr marL="342900" indent="-342900" algn="just">
              <a:spcAft>
                <a:spcPts val="600"/>
              </a:spcAft>
              <a:buClr>
                <a:srgbClr val="960021"/>
              </a:buClr>
              <a:buFont typeface="Wingdings" panose="05000000000000000000" pitchFamily="2" charset="2"/>
              <a:buChar char="v"/>
            </a:pPr>
            <a:r>
              <a:rPr lang="es-ES" sz="1600" dirty="0" smtClean="0">
                <a:solidFill>
                  <a:srgbClr val="000000"/>
                </a:solidFill>
                <a:latin typeface="ChollaSlabRegular" pitchFamily="2" charset="0"/>
                <a:cs typeface="Arial"/>
              </a:rPr>
              <a:t>Ordenamiento estocástico</a:t>
            </a:r>
          </a:p>
          <a:p>
            <a:pPr marL="342900" indent="-342900" algn="just">
              <a:spcAft>
                <a:spcPts val="600"/>
              </a:spcAft>
              <a:buClr>
                <a:srgbClr val="960021"/>
              </a:buClr>
              <a:buFont typeface="Wingdings" panose="05000000000000000000" pitchFamily="2" charset="2"/>
              <a:buChar char="v"/>
            </a:pPr>
            <a:r>
              <a:rPr lang="es-ES" sz="1600" dirty="0" smtClean="0">
                <a:solidFill>
                  <a:srgbClr val="000000"/>
                </a:solidFill>
                <a:latin typeface="ChollaSlabRegular" pitchFamily="2" charset="0"/>
                <a:cs typeface="Arial"/>
              </a:rPr>
              <a:t>Ajuste del modelo (PSI)</a:t>
            </a:r>
            <a:endParaRPr lang="es-ES" sz="1600" dirty="0">
              <a:latin typeface="ChollaSlabRegular" pitchFamily="2" charset="0"/>
              <a:cs typeface="Arial" panose="020B0604020202020204" pitchFamily="34" charset="0"/>
            </a:endParaRPr>
          </a:p>
          <a:p>
            <a:pPr marL="342900" indent="-342900" algn="just">
              <a:spcAft>
                <a:spcPts val="600"/>
              </a:spcAft>
              <a:buClr>
                <a:srgbClr val="960021"/>
              </a:buClr>
              <a:buFont typeface="Wingdings" panose="05000000000000000000" pitchFamily="2" charset="2"/>
              <a:buChar char="v"/>
            </a:pPr>
            <a:r>
              <a:rPr lang="es-ES" sz="1600" dirty="0" err="1" smtClean="0">
                <a:solidFill>
                  <a:srgbClr val="000000"/>
                </a:solidFill>
                <a:latin typeface="ChollaSlabRegular" pitchFamily="2" charset="0"/>
                <a:cs typeface="Arial"/>
              </a:rPr>
              <a:t>Invarianza</a:t>
            </a:r>
            <a:r>
              <a:rPr lang="es-ES" sz="1600" dirty="0" smtClean="0">
                <a:solidFill>
                  <a:srgbClr val="000000"/>
                </a:solidFill>
                <a:latin typeface="ChollaSlabRegular" pitchFamily="2" charset="0"/>
                <a:cs typeface="Arial"/>
              </a:rPr>
              <a:t> </a:t>
            </a:r>
            <a:r>
              <a:rPr lang="es-ES" sz="1600" dirty="0">
                <a:solidFill>
                  <a:srgbClr val="000000"/>
                </a:solidFill>
                <a:latin typeface="ChollaSlabRegular" pitchFamily="2" charset="0"/>
                <a:cs typeface="Arial"/>
              </a:rPr>
              <a:t>de grupo</a:t>
            </a:r>
          </a:p>
          <a:p>
            <a:pPr marL="342900" indent="-342900" algn="just">
              <a:spcAft>
                <a:spcPts val="600"/>
              </a:spcAft>
              <a:buClr>
                <a:srgbClr val="FFC000"/>
              </a:buClr>
              <a:buFont typeface="Wingdings" panose="05000000000000000000" pitchFamily="2" charset="2"/>
              <a:buChar char="v"/>
            </a:pPr>
            <a:endParaRPr lang="es-ES" sz="1600" dirty="0">
              <a:solidFill>
                <a:srgbClr val="000000"/>
              </a:solidFill>
              <a:latin typeface="ChollaWideOldStyle" pitchFamily="2" charset="0"/>
              <a:cs typeface="Arial" panose="020B0604020202020204" pitchFamily="34" charset="0"/>
            </a:endParaRPr>
          </a:p>
          <a:p>
            <a:pPr algn="just">
              <a:spcAft>
                <a:spcPts val="600"/>
              </a:spcAft>
              <a:buClr>
                <a:srgbClr val="FFC000"/>
              </a:buClr>
            </a:pPr>
            <a:endParaRPr lang="es-ES_tradnl" sz="1600" dirty="0" smtClean="0">
              <a:solidFill>
                <a:srgbClr val="000000"/>
              </a:solidFill>
              <a:latin typeface="ChollaWideOldStyle" pitchFamily="2" charset="0"/>
              <a:cs typeface="Arial" panose="020B0604020202020204" pitchFamily="34" charset="0"/>
            </a:endParaRPr>
          </a:p>
          <a:p>
            <a:pPr algn="just">
              <a:spcAft>
                <a:spcPts val="600"/>
              </a:spcAft>
            </a:pPr>
            <a:endParaRPr lang="es-ES_tradnl" sz="1600" dirty="0" smtClean="0">
              <a:solidFill>
                <a:srgbClr val="000000"/>
              </a:solidFill>
              <a:latin typeface="ChollaWideOldStyle" pitchFamily="2" charset="0"/>
              <a:cs typeface="Arial"/>
            </a:endParaRPr>
          </a:p>
        </p:txBody>
      </p:sp>
      <p:sp>
        <p:nvSpPr>
          <p:cNvPr id="9" name="CuadroTexto 8"/>
          <p:cNvSpPr txBox="1"/>
          <p:nvPr/>
        </p:nvSpPr>
        <p:spPr>
          <a:xfrm>
            <a:off x="648655" y="4955605"/>
            <a:ext cx="2670569" cy="338554"/>
          </a:xfrm>
          <a:prstGeom prst="rect">
            <a:avLst/>
          </a:prstGeom>
          <a:noFill/>
        </p:spPr>
        <p:txBody>
          <a:bodyPr wrap="square" rtlCol="0">
            <a:spAutoFit/>
          </a:bodyPr>
          <a:lstStyle/>
          <a:p>
            <a:pPr algn="just">
              <a:spcAft>
                <a:spcPts val="600"/>
              </a:spcAft>
            </a:pPr>
            <a:r>
              <a:rPr lang="es-ES_tradnl" sz="1600" b="1" dirty="0" smtClean="0">
                <a:solidFill>
                  <a:srgbClr val="000000"/>
                </a:solidFill>
                <a:latin typeface="ChollaSlabRegular" pitchFamily="2" charset="0"/>
                <a:cs typeface="Arial"/>
              </a:rPr>
              <a:t>Trabajo iterativo</a:t>
            </a:r>
            <a:endParaRPr lang="es-ES_tradnl" sz="1600" b="1" dirty="0">
              <a:solidFill>
                <a:srgbClr val="000000"/>
              </a:solidFill>
              <a:latin typeface="ChollaSlabRegular" pitchFamily="2" charset="0"/>
              <a:cs typeface="Arial"/>
            </a:endParaRPr>
          </a:p>
        </p:txBody>
      </p:sp>
      <p:graphicFrame>
        <p:nvGraphicFramePr>
          <p:cNvPr id="11" name="Diagrama 10"/>
          <p:cNvGraphicFramePr/>
          <p:nvPr>
            <p:extLst/>
          </p:nvPr>
        </p:nvGraphicFramePr>
        <p:xfrm>
          <a:off x="4397400" y="3118685"/>
          <a:ext cx="3519340" cy="3673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Abrir llave 1"/>
          <p:cNvSpPr/>
          <p:nvPr/>
        </p:nvSpPr>
        <p:spPr>
          <a:xfrm>
            <a:off x="3266388" y="3576273"/>
            <a:ext cx="707010" cy="3097217"/>
          </a:xfrm>
          <a:prstGeom prst="leftBrace">
            <a:avLst>
              <a:gd name="adj1" fmla="val 8333"/>
              <a:gd name="adj2" fmla="val 50304"/>
            </a:avLst>
          </a:prstGeom>
          <a:ln>
            <a:solidFill>
              <a:srgbClr val="00328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R"/>
          </a:p>
        </p:txBody>
      </p:sp>
      <p:pic>
        <p:nvPicPr>
          <p:cNvPr id="12" name="Imagen 11"/>
          <p:cNvPicPr>
            <a:picLocks noChangeAspect="1"/>
          </p:cNvPicPr>
          <p:nvPr/>
        </p:nvPicPr>
        <p:blipFill>
          <a:blip r:embed="rId9"/>
          <a:stretch>
            <a:fillRect/>
          </a:stretch>
        </p:blipFill>
        <p:spPr>
          <a:xfrm>
            <a:off x="5678581" y="1375006"/>
            <a:ext cx="3028950" cy="857250"/>
          </a:xfrm>
          <a:prstGeom prst="rect">
            <a:avLst/>
          </a:prstGeom>
        </p:spPr>
      </p:pic>
      <p:sp>
        <p:nvSpPr>
          <p:cNvPr id="13" name="CuadroTexto 12"/>
          <p:cNvSpPr txBox="1"/>
          <p:nvPr/>
        </p:nvSpPr>
        <p:spPr>
          <a:xfrm>
            <a:off x="175151" y="160421"/>
            <a:ext cx="2885726" cy="584775"/>
          </a:xfrm>
          <a:prstGeom prst="rect">
            <a:avLst/>
          </a:prstGeom>
          <a:noFill/>
        </p:spPr>
        <p:txBody>
          <a:bodyPr wrap="none" rtlCol="0">
            <a:spAutoFit/>
          </a:bodyPr>
          <a:lstStyle/>
          <a:p>
            <a:r>
              <a:rPr lang="es-ES_tradnl" sz="3200" dirty="0" smtClean="0">
                <a:solidFill>
                  <a:schemeClr val="bg1"/>
                </a:solidFill>
                <a:latin typeface="ChollaSansBold" pitchFamily="2" charset="0"/>
                <a:cs typeface="Times New Roman"/>
              </a:rPr>
              <a:t>Modelos de </a:t>
            </a:r>
            <a:r>
              <a:rPr lang="es-ES_tradnl" sz="3200" dirty="0" err="1" smtClean="0">
                <a:solidFill>
                  <a:schemeClr val="bg1"/>
                </a:solidFill>
                <a:latin typeface="ChollaSansBold" pitchFamily="2" charset="0"/>
                <a:cs typeface="Times New Roman"/>
              </a:rPr>
              <a:t>Rasch</a:t>
            </a:r>
            <a:endParaRPr lang="es-ES_tradnl" sz="3200" dirty="0" smtClean="0">
              <a:solidFill>
                <a:srgbClr val="FFFFFF"/>
              </a:solidFill>
              <a:latin typeface="ChollaSansBold" pitchFamily="2" charset="0"/>
              <a:cs typeface="Times New Roman"/>
            </a:endParaRPr>
          </a:p>
        </p:txBody>
      </p:sp>
      <p:pic>
        <p:nvPicPr>
          <p:cNvPr id="1026" name="Picture 2" descr="Resultado de imagen para logo de R studi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2121" y="5687330"/>
            <a:ext cx="1571786" cy="55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185344"/>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29" y="139281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6" name="CuadroTexto 5"/>
          <p:cNvSpPr txBox="1"/>
          <p:nvPr/>
        </p:nvSpPr>
        <p:spPr>
          <a:xfrm>
            <a:off x="370852" y="1014816"/>
            <a:ext cx="7887369" cy="369332"/>
          </a:xfrm>
          <a:prstGeom prst="rect">
            <a:avLst/>
          </a:prstGeom>
          <a:noFill/>
        </p:spPr>
        <p:txBody>
          <a:bodyPr wrap="square" rtlCol="0">
            <a:spAutoFit/>
          </a:bodyPr>
          <a:lstStyle/>
          <a:p>
            <a:pPr algn="just">
              <a:spcAft>
                <a:spcPts val="600"/>
              </a:spcAft>
            </a:pPr>
            <a:r>
              <a:rPr lang="es-ES_tradnl" dirty="0" smtClean="0">
                <a:solidFill>
                  <a:srgbClr val="000000"/>
                </a:solidFill>
                <a:latin typeface="ChollaSlabRegular" pitchFamily="2" charset="0"/>
                <a:cs typeface="Arial"/>
              </a:rPr>
              <a:t>Resultado esperado</a:t>
            </a:r>
            <a:endParaRPr lang="es-ES_tradnl" dirty="0">
              <a:solidFill>
                <a:srgbClr val="000000"/>
              </a:solidFill>
              <a:latin typeface="ChollaSlabRegular" pitchFamily="2" charset="0"/>
              <a:cs typeface="Arial"/>
            </a:endParaRPr>
          </a:p>
        </p:txBody>
      </p:sp>
      <p:sp>
        <p:nvSpPr>
          <p:cNvPr id="7" name="CuadroTexto 6"/>
          <p:cNvSpPr txBox="1"/>
          <p:nvPr/>
        </p:nvSpPr>
        <p:spPr>
          <a:xfrm>
            <a:off x="175151" y="160421"/>
            <a:ext cx="4228658" cy="584775"/>
          </a:xfrm>
          <a:prstGeom prst="rect">
            <a:avLst/>
          </a:prstGeom>
          <a:noFill/>
        </p:spPr>
        <p:txBody>
          <a:bodyPr wrap="none" rtlCol="0">
            <a:spAutoFit/>
          </a:bodyPr>
          <a:lstStyle/>
          <a:p>
            <a:r>
              <a:rPr lang="es-ES_tradnl" sz="3200" dirty="0" smtClean="0">
                <a:solidFill>
                  <a:schemeClr val="bg1"/>
                </a:solidFill>
                <a:latin typeface="ChollaSansBold" pitchFamily="2" charset="0"/>
                <a:cs typeface="Times New Roman"/>
              </a:rPr>
              <a:t>Modelos de Crédito Parcial</a:t>
            </a:r>
            <a:endParaRPr lang="es-ES_tradnl" sz="3200" dirty="0" smtClean="0">
              <a:solidFill>
                <a:srgbClr val="FFFFFF"/>
              </a:solidFill>
              <a:latin typeface="ChollaSansBold" pitchFamily="2" charset="0"/>
              <a:cs typeface="Times New Roman"/>
            </a:endParaRPr>
          </a:p>
        </p:txBody>
      </p:sp>
      <p:pic>
        <p:nvPicPr>
          <p:cNvPr id="5" name="Imagen 4"/>
          <p:cNvPicPr>
            <a:picLocks noChangeAspect="1"/>
          </p:cNvPicPr>
          <p:nvPr/>
        </p:nvPicPr>
        <p:blipFill>
          <a:blip r:embed="rId4"/>
          <a:stretch>
            <a:fillRect/>
          </a:stretch>
        </p:blipFill>
        <p:spPr>
          <a:xfrm>
            <a:off x="1709736" y="1542841"/>
            <a:ext cx="5724525" cy="4305300"/>
          </a:xfrm>
          <a:prstGeom prst="rect">
            <a:avLst/>
          </a:prstGeom>
        </p:spPr>
      </p:pic>
      <p:sp>
        <p:nvSpPr>
          <p:cNvPr id="8" name="CuadroTexto 7"/>
          <p:cNvSpPr txBox="1"/>
          <p:nvPr/>
        </p:nvSpPr>
        <p:spPr>
          <a:xfrm>
            <a:off x="641056" y="6006834"/>
            <a:ext cx="7887369" cy="369332"/>
          </a:xfrm>
          <a:prstGeom prst="rect">
            <a:avLst/>
          </a:prstGeom>
          <a:noFill/>
        </p:spPr>
        <p:txBody>
          <a:bodyPr wrap="square" rtlCol="0">
            <a:spAutoFit/>
          </a:bodyPr>
          <a:lstStyle/>
          <a:p>
            <a:pPr marL="285750" indent="-285750" algn="just">
              <a:spcAft>
                <a:spcPts val="600"/>
              </a:spcAft>
              <a:buClr>
                <a:srgbClr val="960021"/>
              </a:buClr>
              <a:buFont typeface="Wingdings" panose="05000000000000000000" pitchFamily="2" charset="2"/>
              <a:buChar char="v"/>
            </a:pPr>
            <a:r>
              <a:rPr lang="es-ES_tradnl" dirty="0" smtClean="0">
                <a:solidFill>
                  <a:srgbClr val="000000"/>
                </a:solidFill>
                <a:latin typeface="ChollaSlabRegular" pitchFamily="2" charset="0"/>
                <a:cs typeface="Arial"/>
              </a:rPr>
              <a:t>Se usa una transformación lineal para obtener puntajes de 0 a 100</a:t>
            </a:r>
            <a:endParaRPr lang="es-ES_tradnl" dirty="0">
              <a:solidFill>
                <a:srgbClr val="000000"/>
              </a:solidFill>
              <a:latin typeface="ChollaSlabRegular" pitchFamily="2" charset="0"/>
              <a:cs typeface="Arial"/>
            </a:endParaRPr>
          </a:p>
        </p:txBody>
      </p:sp>
    </p:spTree>
    <p:extLst>
      <p:ext uri="{BB962C8B-B14F-4D97-AF65-F5344CB8AC3E}">
        <p14:creationId xmlns:p14="http://schemas.microsoft.com/office/powerpoint/2010/main" val="1776870515"/>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80" y="1392816"/>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6" name="CuadroTexto 5"/>
          <p:cNvSpPr txBox="1"/>
          <p:nvPr/>
        </p:nvSpPr>
        <p:spPr>
          <a:xfrm>
            <a:off x="701490" y="1056834"/>
            <a:ext cx="4275864" cy="338554"/>
          </a:xfrm>
          <a:prstGeom prst="rect">
            <a:avLst/>
          </a:prstGeom>
          <a:noFill/>
        </p:spPr>
        <p:txBody>
          <a:bodyPr wrap="square" rtlCol="0">
            <a:spAutoFit/>
          </a:bodyPr>
          <a:lstStyle/>
          <a:p>
            <a:pPr algn="just">
              <a:spcAft>
                <a:spcPts val="600"/>
              </a:spcAft>
            </a:pPr>
            <a:r>
              <a:rPr lang="es-ES_tradnl" sz="1600" b="1" dirty="0" smtClean="0">
                <a:solidFill>
                  <a:srgbClr val="000000"/>
                </a:solidFill>
                <a:effectLst>
                  <a:outerShdw blurRad="38100" dist="38100" dir="2700000" algn="tl">
                    <a:srgbClr val="000000">
                      <a:alpha val="43137"/>
                    </a:srgbClr>
                  </a:outerShdw>
                </a:effectLst>
                <a:latin typeface="ChollaSlabRegular" pitchFamily="2" charset="0"/>
                <a:cs typeface="Arial"/>
              </a:rPr>
              <a:t>Independencia</a:t>
            </a:r>
            <a:r>
              <a:rPr lang="es-ES_tradnl" sz="1600" b="1" dirty="0" smtClean="0">
                <a:solidFill>
                  <a:srgbClr val="000000"/>
                </a:solidFill>
                <a:effectLst>
                  <a:outerShdw blurRad="38100" dist="38100" dir="2700000" algn="tl">
                    <a:srgbClr val="000000">
                      <a:alpha val="43137"/>
                    </a:srgbClr>
                  </a:outerShdw>
                </a:effectLst>
                <a:latin typeface="ChollaSlabBold" pitchFamily="2" charset="0"/>
                <a:cs typeface="Arial"/>
              </a:rPr>
              <a:t> local de los ítems</a:t>
            </a:r>
            <a:endParaRPr lang="es-ES_tradnl" sz="1600" b="1" dirty="0">
              <a:solidFill>
                <a:srgbClr val="000000"/>
              </a:solidFill>
              <a:effectLst>
                <a:outerShdw blurRad="38100" dist="38100" dir="2700000" algn="tl">
                  <a:srgbClr val="000000">
                    <a:alpha val="43137"/>
                  </a:srgbClr>
                </a:outerShdw>
              </a:effectLst>
              <a:latin typeface="ChollaSlabBold" pitchFamily="2" charset="0"/>
              <a:cs typeface="Arial"/>
            </a:endParaRPr>
          </a:p>
        </p:txBody>
      </p:sp>
      <p:sp>
        <p:nvSpPr>
          <p:cNvPr id="10" name="CuadroTexto 9"/>
          <p:cNvSpPr txBox="1"/>
          <p:nvPr/>
        </p:nvSpPr>
        <p:spPr>
          <a:xfrm>
            <a:off x="501465" y="1471588"/>
            <a:ext cx="7887369" cy="1477328"/>
          </a:xfrm>
          <a:prstGeom prst="rect">
            <a:avLst/>
          </a:prstGeom>
          <a:noFill/>
        </p:spPr>
        <p:txBody>
          <a:bodyPr wrap="square" rtlCol="0">
            <a:spAutoFit/>
          </a:bodyPr>
          <a:lstStyle/>
          <a:p>
            <a:pPr marL="342900" indent="-342900" algn="just">
              <a:spcAft>
                <a:spcPts val="600"/>
              </a:spcAft>
              <a:buClr>
                <a:srgbClr val="960021"/>
              </a:buClr>
              <a:buFont typeface="Wingdings" panose="05000000000000000000" pitchFamily="2" charset="2"/>
              <a:buChar char="v"/>
            </a:pPr>
            <a:r>
              <a:rPr lang="es-ES" sz="1600" dirty="0" smtClean="0">
                <a:solidFill>
                  <a:srgbClr val="000000"/>
                </a:solidFill>
                <a:latin typeface="ChollaSlabRegular" pitchFamily="2" charset="0"/>
                <a:cs typeface="Arial"/>
              </a:rPr>
              <a:t>Se comprueba que la probabilidad de que una persona responda a un ítem determinado no esté condicionada a la respuesta que da a otro ítem.</a:t>
            </a:r>
          </a:p>
          <a:p>
            <a:pPr marL="342900" indent="-342900" algn="just">
              <a:spcAft>
                <a:spcPts val="600"/>
              </a:spcAft>
              <a:buClr>
                <a:srgbClr val="960021"/>
              </a:buClr>
              <a:buFont typeface="Wingdings" panose="05000000000000000000" pitchFamily="2" charset="2"/>
              <a:buChar char="v"/>
            </a:pPr>
            <a:endParaRPr lang="es-ES" sz="1600" dirty="0" smtClean="0">
              <a:solidFill>
                <a:srgbClr val="000000"/>
              </a:solidFill>
              <a:latin typeface="ChollaSlabRegular" pitchFamily="2" charset="0"/>
              <a:cs typeface="Arial"/>
            </a:endParaRPr>
          </a:p>
          <a:p>
            <a:pPr marL="342900" indent="-342900" algn="just">
              <a:spcAft>
                <a:spcPts val="600"/>
              </a:spcAft>
              <a:buClr>
                <a:srgbClr val="960021"/>
              </a:buClr>
              <a:buFont typeface="Wingdings" panose="05000000000000000000" pitchFamily="2" charset="2"/>
              <a:buChar char="v"/>
            </a:pPr>
            <a:r>
              <a:rPr lang="es-ES" sz="1600" dirty="0" smtClean="0">
                <a:solidFill>
                  <a:srgbClr val="000000"/>
                </a:solidFill>
                <a:latin typeface="ChollaSlabRegular" pitchFamily="2" charset="0"/>
                <a:cs typeface="Arial"/>
              </a:rPr>
              <a:t>La </a:t>
            </a:r>
            <a:r>
              <a:rPr lang="es-ES" sz="1600" dirty="0">
                <a:solidFill>
                  <a:srgbClr val="000000"/>
                </a:solidFill>
                <a:latin typeface="ChollaSlabRegular" pitchFamily="2" charset="0"/>
                <a:cs typeface="Arial"/>
              </a:rPr>
              <a:t>correlación ocurre cuando los ítems están vinculados por atributos, contenido, estructuras o temas comunes</a:t>
            </a:r>
            <a:r>
              <a:rPr lang="es-ES" sz="1600" dirty="0" smtClean="0">
                <a:solidFill>
                  <a:srgbClr val="000000"/>
                </a:solidFill>
                <a:latin typeface="ChollaSlabRegular" pitchFamily="2" charset="0"/>
                <a:cs typeface="Arial"/>
              </a:rPr>
              <a:t>.</a:t>
            </a:r>
            <a:endParaRPr lang="es-ES" sz="1600" dirty="0">
              <a:solidFill>
                <a:srgbClr val="000000"/>
              </a:solidFill>
              <a:latin typeface="ChollaSlabRegular" pitchFamily="2" charset="0"/>
              <a:cs typeface="Arial"/>
            </a:endParaRPr>
          </a:p>
        </p:txBody>
      </p:sp>
      <p:sp>
        <p:nvSpPr>
          <p:cNvPr id="13" name="CuadroTexto 12"/>
          <p:cNvSpPr txBox="1"/>
          <p:nvPr/>
        </p:nvSpPr>
        <p:spPr>
          <a:xfrm>
            <a:off x="175151" y="160421"/>
            <a:ext cx="4931158" cy="584775"/>
          </a:xfrm>
          <a:prstGeom prst="rect">
            <a:avLst/>
          </a:prstGeom>
          <a:noFill/>
        </p:spPr>
        <p:txBody>
          <a:bodyPr wrap="none" rtlCol="0">
            <a:spAutoFit/>
          </a:bodyPr>
          <a:lstStyle/>
          <a:p>
            <a:r>
              <a:rPr lang="es-ES_tradnl" sz="3200" dirty="0">
                <a:solidFill>
                  <a:schemeClr val="bg1"/>
                </a:solidFill>
                <a:latin typeface="ChollaSansBold" pitchFamily="2" charset="0"/>
                <a:cs typeface="Times New Roman"/>
              </a:rPr>
              <a:t>Modelos de Crédito(Supuestos</a:t>
            </a:r>
            <a:r>
              <a:rPr lang="es-ES_tradnl" sz="3200" dirty="0" smtClean="0">
                <a:solidFill>
                  <a:schemeClr val="bg1"/>
                </a:solidFill>
                <a:latin typeface="ChollaSansBold" pitchFamily="2" charset="0"/>
                <a:cs typeface="Times New Roman"/>
              </a:rPr>
              <a:t>)</a:t>
            </a:r>
            <a:endParaRPr lang="es-ES_tradnl" sz="3200" dirty="0" smtClean="0">
              <a:solidFill>
                <a:srgbClr val="FFFFFF"/>
              </a:solidFill>
              <a:latin typeface="ChollaSansBold" pitchFamily="2" charset="0"/>
              <a:cs typeface="Times New Roman"/>
            </a:endParaRPr>
          </a:p>
        </p:txBody>
      </p:sp>
      <p:sp>
        <p:nvSpPr>
          <p:cNvPr id="3" name="CuadroTexto 2"/>
          <p:cNvSpPr txBox="1"/>
          <p:nvPr/>
        </p:nvSpPr>
        <p:spPr>
          <a:xfrm>
            <a:off x="299760" y="6152701"/>
            <a:ext cx="4975410" cy="338554"/>
          </a:xfrm>
          <a:prstGeom prst="rect">
            <a:avLst/>
          </a:prstGeom>
          <a:noFill/>
        </p:spPr>
        <p:txBody>
          <a:bodyPr wrap="square" rtlCol="0">
            <a:spAutoFit/>
          </a:bodyPr>
          <a:lstStyle/>
          <a:p>
            <a:r>
              <a:rPr lang="es-ES" sz="1600" b="1" dirty="0">
                <a:solidFill>
                  <a:srgbClr val="000000"/>
                </a:solidFill>
                <a:latin typeface="ChollaSlabRegular" pitchFamily="2" charset="0"/>
                <a:cs typeface="Arial"/>
              </a:rPr>
              <a:t>Solución </a:t>
            </a:r>
            <a:r>
              <a:rPr lang="es-ES" sz="1600" b="1" dirty="0" smtClean="0">
                <a:solidFill>
                  <a:srgbClr val="000000"/>
                </a:solidFill>
                <a:latin typeface="ChollaSlabRegular" pitchFamily="2" charset="0"/>
                <a:cs typeface="Arial"/>
              </a:rPr>
              <a:t>final OMS</a:t>
            </a:r>
            <a:r>
              <a:rPr lang="es-ES" sz="1600" dirty="0" smtClean="0">
                <a:solidFill>
                  <a:srgbClr val="000000"/>
                </a:solidFill>
                <a:latin typeface="ChollaSlabRegular" pitchFamily="2" charset="0"/>
                <a:cs typeface="Arial"/>
              </a:rPr>
              <a:t>: Aplicar </a:t>
            </a:r>
            <a:r>
              <a:rPr lang="es-ES" sz="1600" dirty="0">
                <a:solidFill>
                  <a:srgbClr val="000000"/>
                </a:solidFill>
                <a:latin typeface="ChollaSlabRegular" pitchFamily="2" charset="0"/>
                <a:cs typeface="Arial"/>
              </a:rPr>
              <a:t>una estrategia de </a:t>
            </a:r>
            <a:r>
              <a:rPr lang="es-ES" sz="1600" dirty="0" err="1">
                <a:solidFill>
                  <a:srgbClr val="000000"/>
                </a:solidFill>
                <a:latin typeface="ChollaSlabRegular" pitchFamily="2" charset="0"/>
                <a:cs typeface="Arial"/>
              </a:rPr>
              <a:t>Testlet</a:t>
            </a:r>
            <a:endParaRPr lang="es-CR" sz="1600" dirty="0">
              <a:solidFill>
                <a:srgbClr val="000000"/>
              </a:solidFill>
              <a:latin typeface="ChollaSlabRegular" pitchFamily="2" charset="0"/>
              <a:cs typeface="Arial"/>
            </a:endParaRPr>
          </a:p>
        </p:txBody>
      </p:sp>
      <p:pic>
        <p:nvPicPr>
          <p:cNvPr id="4" name="Imagen 3"/>
          <p:cNvPicPr>
            <a:picLocks noChangeAspect="1"/>
          </p:cNvPicPr>
          <p:nvPr/>
        </p:nvPicPr>
        <p:blipFill>
          <a:blip r:embed="rId5"/>
          <a:stretch>
            <a:fillRect/>
          </a:stretch>
        </p:blipFill>
        <p:spPr>
          <a:xfrm>
            <a:off x="5362576" y="2875628"/>
            <a:ext cx="3776662" cy="3966854"/>
          </a:xfrm>
          <a:prstGeom prst="rect">
            <a:avLst/>
          </a:prstGeom>
        </p:spPr>
      </p:pic>
      <p:sp>
        <p:nvSpPr>
          <p:cNvPr id="5" name="Rectángulo 4"/>
          <p:cNvSpPr/>
          <p:nvPr/>
        </p:nvSpPr>
        <p:spPr>
          <a:xfrm>
            <a:off x="501465" y="3518302"/>
            <a:ext cx="4572000" cy="2077492"/>
          </a:xfrm>
          <a:prstGeom prst="rect">
            <a:avLst/>
          </a:prstGeom>
          <a:solidFill>
            <a:schemeClr val="accent5">
              <a:lumMod val="20000"/>
              <a:lumOff val="80000"/>
            </a:schemeClr>
          </a:solidFill>
        </p:spPr>
        <p:txBody>
          <a:bodyPr>
            <a:spAutoFit/>
          </a:bodyPr>
          <a:lstStyle/>
          <a:p>
            <a:pPr algn="just">
              <a:spcAft>
                <a:spcPts val="600"/>
              </a:spcAft>
              <a:buClr>
                <a:srgbClr val="FFC000"/>
              </a:buClr>
            </a:pPr>
            <a:r>
              <a:rPr lang="es-ES" b="1" u="sng" dirty="0">
                <a:solidFill>
                  <a:srgbClr val="000000"/>
                </a:solidFill>
                <a:latin typeface="ChollaSlabRegular" pitchFamily="2" charset="0"/>
                <a:cs typeface="Arial" panose="020B0604020202020204" pitchFamily="34" charset="0"/>
              </a:rPr>
              <a:t>Criterios para su evaluación</a:t>
            </a:r>
            <a:endParaRPr lang="es-ES" b="1" dirty="0">
              <a:solidFill>
                <a:srgbClr val="000000"/>
              </a:solidFill>
              <a:latin typeface="ChollaSlabRegular" pitchFamily="2" charset="0"/>
              <a:cs typeface="Arial" panose="020B0604020202020204" pitchFamily="34" charset="0"/>
            </a:endParaRPr>
          </a:p>
          <a:p>
            <a:pPr marL="285750" indent="-285750" algn="just">
              <a:spcAft>
                <a:spcPts val="600"/>
              </a:spcAft>
              <a:buClr>
                <a:srgbClr val="AF005F"/>
              </a:buClr>
              <a:buFont typeface="Wingdings" panose="05000000000000000000" pitchFamily="2" charset="2"/>
              <a:buChar char="v"/>
            </a:pPr>
            <a:r>
              <a:rPr lang="es-ES" sz="1600" dirty="0">
                <a:solidFill>
                  <a:srgbClr val="000000"/>
                </a:solidFill>
                <a:latin typeface="ChollaSlabRegular" pitchFamily="2" charset="0"/>
                <a:cs typeface="Arial"/>
              </a:rPr>
              <a:t>Se calculan las correlaciones </a:t>
            </a:r>
            <a:r>
              <a:rPr lang="es-ES" sz="1600" dirty="0" smtClean="0">
                <a:solidFill>
                  <a:srgbClr val="000000"/>
                </a:solidFill>
                <a:latin typeface="ChollaSlabRegular" pitchFamily="2" charset="0"/>
                <a:cs typeface="Arial"/>
              </a:rPr>
              <a:t>residuales después de calcular el MCP.</a:t>
            </a:r>
          </a:p>
          <a:p>
            <a:pPr marL="285750" indent="-285750" algn="just">
              <a:spcAft>
                <a:spcPts val="600"/>
              </a:spcAft>
              <a:buClr>
                <a:srgbClr val="AF005F"/>
              </a:buClr>
              <a:buFont typeface="Wingdings" panose="05000000000000000000" pitchFamily="2" charset="2"/>
              <a:buChar char="v"/>
            </a:pPr>
            <a:r>
              <a:rPr lang="es-ES" sz="1600" dirty="0" smtClean="0">
                <a:solidFill>
                  <a:srgbClr val="000000"/>
                </a:solidFill>
                <a:latin typeface="ChollaSlabRegular" pitchFamily="2" charset="0"/>
                <a:cs typeface="Arial"/>
              </a:rPr>
              <a:t>Se usa un gráfico de relaciones basado en la matriz de correlaciones.</a:t>
            </a:r>
          </a:p>
          <a:p>
            <a:pPr marL="285750" indent="-285750" algn="just">
              <a:spcAft>
                <a:spcPts val="600"/>
              </a:spcAft>
              <a:buClr>
                <a:srgbClr val="AF005F"/>
              </a:buClr>
              <a:buFont typeface="Wingdings" panose="05000000000000000000" pitchFamily="2" charset="2"/>
              <a:buChar char="v"/>
            </a:pPr>
            <a:r>
              <a:rPr lang="es-ES" sz="1600" dirty="0" smtClean="0">
                <a:solidFill>
                  <a:srgbClr val="000000"/>
                </a:solidFill>
                <a:latin typeface="ChollaSlabRegular" pitchFamily="2" charset="0"/>
                <a:cs typeface="Arial"/>
              </a:rPr>
              <a:t>Correlaciones mayores a </a:t>
            </a:r>
            <a:r>
              <a:rPr lang="es-ES" sz="1600" b="1" dirty="0">
                <a:solidFill>
                  <a:srgbClr val="000000"/>
                </a:solidFill>
                <a:latin typeface="ChollaSlabRegular" pitchFamily="2" charset="0"/>
                <a:cs typeface="Arial"/>
              </a:rPr>
              <a:t>0,2</a:t>
            </a:r>
            <a:r>
              <a:rPr lang="es-ES" sz="1600" dirty="0">
                <a:solidFill>
                  <a:srgbClr val="000000"/>
                </a:solidFill>
                <a:latin typeface="ChollaSlabRegular" pitchFamily="2" charset="0"/>
                <a:cs typeface="Arial"/>
              </a:rPr>
              <a:t> </a:t>
            </a:r>
            <a:r>
              <a:rPr lang="es-ES" sz="1600" dirty="0" err="1">
                <a:solidFill>
                  <a:srgbClr val="000000"/>
                </a:solidFill>
                <a:latin typeface="ChollaSlabRegular" pitchFamily="2" charset="0"/>
                <a:cs typeface="Arial"/>
              </a:rPr>
              <a:t>ó</a:t>
            </a:r>
            <a:r>
              <a:rPr lang="es-ES" sz="1600" dirty="0">
                <a:solidFill>
                  <a:srgbClr val="000000"/>
                </a:solidFill>
                <a:latin typeface="ChollaSlabRegular" pitchFamily="2" charset="0"/>
                <a:cs typeface="Arial"/>
              </a:rPr>
              <a:t> </a:t>
            </a:r>
            <a:r>
              <a:rPr lang="es-ES" sz="1600" b="1" dirty="0" smtClean="0">
                <a:solidFill>
                  <a:srgbClr val="000000"/>
                </a:solidFill>
                <a:latin typeface="ChollaSlabRegular" pitchFamily="2" charset="0"/>
                <a:cs typeface="Arial"/>
              </a:rPr>
              <a:t>0,25 </a:t>
            </a:r>
            <a:r>
              <a:rPr lang="es-ES" sz="1600" dirty="0" smtClean="0">
                <a:solidFill>
                  <a:srgbClr val="000000"/>
                </a:solidFill>
                <a:latin typeface="ChollaSlabRegular" pitchFamily="2" charset="0"/>
                <a:cs typeface="Arial"/>
              </a:rPr>
              <a:t>dan problemas</a:t>
            </a:r>
            <a:r>
              <a:rPr lang="es-ES" sz="1600" b="1" dirty="0" smtClean="0">
                <a:solidFill>
                  <a:srgbClr val="000000"/>
                </a:solidFill>
                <a:latin typeface="ChollaSlabRegular" pitchFamily="2" charset="0"/>
                <a:cs typeface="Arial"/>
              </a:rPr>
              <a:t>.</a:t>
            </a:r>
            <a:endParaRPr lang="es-ES" sz="1600" b="1" dirty="0">
              <a:solidFill>
                <a:srgbClr val="000000"/>
              </a:solidFill>
              <a:latin typeface="ChollaSlabRegular" pitchFamily="2" charset="0"/>
              <a:cs typeface="Arial"/>
            </a:endParaRPr>
          </a:p>
        </p:txBody>
      </p:sp>
    </p:spTree>
    <p:extLst>
      <p:ext uri="{BB962C8B-B14F-4D97-AF65-F5344CB8AC3E}">
        <p14:creationId xmlns:p14="http://schemas.microsoft.com/office/powerpoint/2010/main" val="3842223544"/>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80" y="139281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6" name="CuadroTexto 5"/>
          <p:cNvSpPr txBox="1"/>
          <p:nvPr/>
        </p:nvSpPr>
        <p:spPr>
          <a:xfrm>
            <a:off x="701490" y="1399734"/>
            <a:ext cx="4275864" cy="338554"/>
          </a:xfrm>
          <a:prstGeom prst="rect">
            <a:avLst/>
          </a:prstGeom>
          <a:noFill/>
        </p:spPr>
        <p:txBody>
          <a:bodyPr wrap="square" rtlCol="0">
            <a:spAutoFit/>
          </a:bodyPr>
          <a:lstStyle/>
          <a:p>
            <a:pPr algn="just">
              <a:spcAft>
                <a:spcPts val="600"/>
              </a:spcAft>
            </a:pPr>
            <a:r>
              <a:rPr lang="es-ES_tradnl" sz="1600" b="1" dirty="0" err="1" smtClean="0">
                <a:solidFill>
                  <a:srgbClr val="000000"/>
                </a:solidFill>
                <a:effectLst>
                  <a:outerShdw blurRad="38100" dist="38100" dir="2700000" algn="tl">
                    <a:srgbClr val="000000">
                      <a:alpha val="43137"/>
                    </a:srgbClr>
                  </a:outerShdw>
                </a:effectLst>
                <a:latin typeface="ChollaSlabBold" pitchFamily="2" charset="0"/>
                <a:cs typeface="Arial"/>
              </a:rPr>
              <a:t>Unidimensionalidad</a:t>
            </a:r>
            <a:endParaRPr lang="es-ES_tradnl" sz="1600" b="1" dirty="0">
              <a:solidFill>
                <a:srgbClr val="000000"/>
              </a:solidFill>
              <a:effectLst>
                <a:outerShdw blurRad="38100" dist="38100" dir="2700000" algn="tl">
                  <a:srgbClr val="000000">
                    <a:alpha val="43137"/>
                  </a:srgbClr>
                </a:outerShdw>
              </a:effectLst>
              <a:latin typeface="ChollaSlabBold" pitchFamily="2" charset="0"/>
              <a:cs typeface="Arial"/>
            </a:endParaRPr>
          </a:p>
        </p:txBody>
      </p:sp>
      <p:sp>
        <p:nvSpPr>
          <p:cNvPr id="10" name="CuadroTexto 9"/>
          <p:cNvSpPr txBox="1"/>
          <p:nvPr/>
        </p:nvSpPr>
        <p:spPr>
          <a:xfrm>
            <a:off x="428626" y="1954948"/>
            <a:ext cx="3810000" cy="1554272"/>
          </a:xfrm>
          <a:prstGeom prst="rect">
            <a:avLst/>
          </a:prstGeom>
          <a:noFill/>
        </p:spPr>
        <p:txBody>
          <a:bodyPr wrap="square" rtlCol="0">
            <a:spAutoFit/>
          </a:bodyPr>
          <a:lstStyle/>
          <a:p>
            <a:pPr marL="342900" indent="-342900" algn="just">
              <a:spcAft>
                <a:spcPts val="600"/>
              </a:spcAft>
              <a:buClr>
                <a:srgbClr val="960021"/>
              </a:buClr>
              <a:buFont typeface="Wingdings" panose="05000000000000000000" pitchFamily="2" charset="2"/>
              <a:buChar char="v"/>
            </a:pPr>
            <a:r>
              <a:rPr lang="es-ES" sz="1600" dirty="0" smtClean="0">
                <a:solidFill>
                  <a:srgbClr val="000000"/>
                </a:solidFill>
                <a:latin typeface="ChollaSlabRegular" pitchFamily="2" charset="0"/>
                <a:cs typeface="Arial"/>
              </a:rPr>
              <a:t>Medir solo un constructo</a:t>
            </a:r>
            <a:r>
              <a:rPr lang="es-ES" sz="1600" dirty="0">
                <a:solidFill>
                  <a:srgbClr val="000000"/>
                </a:solidFill>
                <a:latin typeface="ChollaSlabRegular" pitchFamily="2" charset="0"/>
                <a:cs typeface="Arial"/>
              </a:rPr>
              <a:t> </a:t>
            </a:r>
            <a:r>
              <a:rPr lang="es-ES" sz="1600" dirty="0" smtClean="0">
                <a:solidFill>
                  <a:srgbClr val="000000"/>
                </a:solidFill>
                <a:latin typeface="ChollaSlabRegular" pitchFamily="2" charset="0"/>
                <a:cs typeface="Arial"/>
              </a:rPr>
              <a:t>o concepto.</a:t>
            </a:r>
          </a:p>
          <a:p>
            <a:pPr marL="342900" indent="-342900" algn="just">
              <a:spcAft>
                <a:spcPts val="600"/>
              </a:spcAft>
              <a:buClr>
                <a:srgbClr val="FFC000"/>
              </a:buClr>
              <a:buFont typeface="Wingdings" panose="05000000000000000000" pitchFamily="2" charset="2"/>
              <a:buChar char="v"/>
            </a:pPr>
            <a:endParaRPr lang="es-ES" sz="1600" dirty="0">
              <a:solidFill>
                <a:srgbClr val="000000"/>
              </a:solidFill>
              <a:latin typeface="ChollaWideOldStyle" pitchFamily="2" charset="0"/>
              <a:cs typeface="Arial" panose="020B0604020202020204" pitchFamily="34" charset="0"/>
            </a:endParaRPr>
          </a:p>
          <a:p>
            <a:pPr algn="just">
              <a:spcAft>
                <a:spcPts val="600"/>
              </a:spcAft>
              <a:buClr>
                <a:srgbClr val="FFC000"/>
              </a:buClr>
            </a:pPr>
            <a:endParaRPr lang="es-ES_tradnl" sz="1600" dirty="0" smtClean="0">
              <a:solidFill>
                <a:srgbClr val="000000"/>
              </a:solidFill>
              <a:latin typeface="ChollaWideOldStyle" pitchFamily="2" charset="0"/>
              <a:cs typeface="Arial" panose="020B0604020202020204" pitchFamily="34" charset="0"/>
            </a:endParaRPr>
          </a:p>
          <a:p>
            <a:pPr algn="just">
              <a:spcAft>
                <a:spcPts val="600"/>
              </a:spcAft>
            </a:pPr>
            <a:endParaRPr lang="es-ES_tradnl" sz="1600" dirty="0" smtClean="0">
              <a:solidFill>
                <a:srgbClr val="000000"/>
              </a:solidFill>
              <a:latin typeface="ChollaWideOldStyle" pitchFamily="2" charset="0"/>
              <a:cs typeface="Arial"/>
            </a:endParaRPr>
          </a:p>
        </p:txBody>
      </p:sp>
      <p:sp>
        <p:nvSpPr>
          <p:cNvPr id="13" name="CuadroTexto 12"/>
          <p:cNvSpPr txBox="1"/>
          <p:nvPr/>
        </p:nvSpPr>
        <p:spPr>
          <a:xfrm>
            <a:off x="175151" y="160421"/>
            <a:ext cx="4931158" cy="584775"/>
          </a:xfrm>
          <a:prstGeom prst="rect">
            <a:avLst/>
          </a:prstGeom>
          <a:noFill/>
        </p:spPr>
        <p:txBody>
          <a:bodyPr wrap="none" rtlCol="0">
            <a:spAutoFit/>
          </a:bodyPr>
          <a:lstStyle/>
          <a:p>
            <a:r>
              <a:rPr lang="es-ES_tradnl" sz="3200" dirty="0">
                <a:solidFill>
                  <a:schemeClr val="bg1"/>
                </a:solidFill>
                <a:latin typeface="ChollaSansBold" pitchFamily="2" charset="0"/>
                <a:cs typeface="Times New Roman"/>
              </a:rPr>
              <a:t>Modelos de Crédito(Supuestos</a:t>
            </a:r>
            <a:r>
              <a:rPr lang="es-ES_tradnl" sz="3200" dirty="0" smtClean="0">
                <a:solidFill>
                  <a:schemeClr val="bg1"/>
                </a:solidFill>
                <a:latin typeface="ChollaSansBold" pitchFamily="2" charset="0"/>
                <a:cs typeface="Times New Roman"/>
              </a:rPr>
              <a:t>)</a:t>
            </a:r>
            <a:endParaRPr lang="es-ES_tradnl" sz="3200" dirty="0" smtClean="0">
              <a:solidFill>
                <a:srgbClr val="FFFFFF"/>
              </a:solidFill>
              <a:latin typeface="ChollaSansBold" pitchFamily="2" charset="0"/>
              <a:cs typeface="Times New Roman"/>
            </a:endParaRPr>
          </a:p>
        </p:txBody>
      </p:sp>
      <p:pic>
        <p:nvPicPr>
          <p:cNvPr id="3" name="Imagen 2"/>
          <p:cNvPicPr>
            <a:picLocks noChangeAspect="1"/>
          </p:cNvPicPr>
          <p:nvPr/>
        </p:nvPicPr>
        <p:blipFill>
          <a:blip r:embed="rId4"/>
          <a:stretch>
            <a:fillRect/>
          </a:stretch>
        </p:blipFill>
        <p:spPr>
          <a:xfrm>
            <a:off x="4339187" y="1392816"/>
            <a:ext cx="4423574" cy="5160836"/>
          </a:xfrm>
          <a:prstGeom prst="rect">
            <a:avLst/>
          </a:prstGeom>
        </p:spPr>
      </p:pic>
      <p:sp>
        <p:nvSpPr>
          <p:cNvPr id="14" name="CuadroTexto 13"/>
          <p:cNvSpPr txBox="1"/>
          <p:nvPr/>
        </p:nvSpPr>
        <p:spPr>
          <a:xfrm>
            <a:off x="478907" y="2963139"/>
            <a:ext cx="3810000" cy="1908215"/>
          </a:xfrm>
          <a:prstGeom prst="rect">
            <a:avLst/>
          </a:prstGeom>
          <a:solidFill>
            <a:schemeClr val="accent5">
              <a:lumMod val="20000"/>
              <a:lumOff val="80000"/>
            </a:schemeClr>
          </a:solidFill>
        </p:spPr>
        <p:txBody>
          <a:bodyPr wrap="square" rtlCol="0">
            <a:spAutoFit/>
          </a:bodyPr>
          <a:lstStyle/>
          <a:p>
            <a:pPr algn="just">
              <a:spcAft>
                <a:spcPts val="600"/>
              </a:spcAft>
              <a:buClr>
                <a:srgbClr val="FFC000"/>
              </a:buClr>
            </a:pPr>
            <a:r>
              <a:rPr lang="es-ES" b="1" u="sng" dirty="0" smtClean="0">
                <a:solidFill>
                  <a:srgbClr val="000000"/>
                </a:solidFill>
                <a:latin typeface="ChollaSlabRegular" pitchFamily="2" charset="0"/>
                <a:cs typeface="Arial" panose="020B0604020202020204" pitchFamily="34" charset="0"/>
              </a:rPr>
              <a:t>Criterios para su evaluación</a:t>
            </a:r>
            <a:endParaRPr lang="es-ES" b="1" dirty="0" smtClean="0">
              <a:solidFill>
                <a:srgbClr val="000000"/>
              </a:solidFill>
              <a:latin typeface="ChollaSlabRegular" pitchFamily="2" charset="0"/>
              <a:cs typeface="Arial" panose="020B0604020202020204" pitchFamily="34" charset="0"/>
            </a:endParaRPr>
          </a:p>
          <a:p>
            <a:pPr marL="285750" indent="-285750" algn="just">
              <a:spcAft>
                <a:spcPts val="600"/>
              </a:spcAft>
              <a:buClr>
                <a:srgbClr val="AF005F"/>
              </a:buClr>
              <a:buFont typeface="Wingdings" panose="05000000000000000000" pitchFamily="2" charset="2"/>
              <a:buChar char="v"/>
            </a:pPr>
            <a:r>
              <a:rPr lang="es-ES" sz="1600" dirty="0" smtClean="0">
                <a:solidFill>
                  <a:srgbClr val="000000"/>
                </a:solidFill>
                <a:latin typeface="ChollaSlabRegular" pitchFamily="2" charset="0"/>
                <a:cs typeface="Arial" panose="020B0604020202020204" pitchFamily="34" charset="0"/>
              </a:rPr>
              <a:t>Análisis paralelo.</a:t>
            </a:r>
          </a:p>
          <a:p>
            <a:pPr marL="285750" indent="-285750" algn="just">
              <a:spcAft>
                <a:spcPts val="600"/>
              </a:spcAft>
              <a:buClr>
                <a:srgbClr val="AF005F"/>
              </a:buClr>
              <a:buFont typeface="Wingdings" panose="05000000000000000000" pitchFamily="2" charset="2"/>
              <a:buChar char="v"/>
            </a:pPr>
            <a:r>
              <a:rPr lang="es-ES" sz="1600" dirty="0" smtClean="0">
                <a:solidFill>
                  <a:srgbClr val="000000"/>
                </a:solidFill>
                <a:latin typeface="ChollaSlabRegular" pitchFamily="2" charset="0"/>
                <a:cs typeface="Arial" panose="020B0604020202020204" pitchFamily="34" charset="0"/>
              </a:rPr>
              <a:t>Gráfico de sedimentación</a:t>
            </a:r>
          </a:p>
          <a:p>
            <a:pPr marL="285750" indent="-285750" algn="just">
              <a:spcAft>
                <a:spcPts val="600"/>
              </a:spcAft>
              <a:buClr>
                <a:srgbClr val="AF005F"/>
              </a:buClr>
              <a:buFont typeface="Wingdings" panose="05000000000000000000" pitchFamily="2" charset="2"/>
              <a:buChar char="v"/>
            </a:pPr>
            <a:r>
              <a:rPr lang="es-ES" sz="1600" dirty="0" smtClean="0">
                <a:solidFill>
                  <a:srgbClr val="000000"/>
                </a:solidFill>
                <a:latin typeface="ChollaSlabRegular" pitchFamily="2" charset="0"/>
                <a:cs typeface="Arial" panose="020B0604020202020204" pitchFamily="34" charset="0"/>
              </a:rPr>
              <a:t>Razón entre valores propios (puede usarse el factor de aceleración)</a:t>
            </a:r>
          </a:p>
          <a:p>
            <a:pPr marL="285750" indent="-285750" algn="just">
              <a:spcAft>
                <a:spcPts val="600"/>
              </a:spcAft>
              <a:buClr>
                <a:srgbClr val="AF005F"/>
              </a:buClr>
              <a:buFont typeface="Wingdings" panose="05000000000000000000" pitchFamily="2" charset="2"/>
              <a:buChar char="v"/>
            </a:pPr>
            <a:r>
              <a:rPr lang="es-ES" sz="1600" dirty="0" smtClean="0">
                <a:solidFill>
                  <a:srgbClr val="000000"/>
                </a:solidFill>
                <a:latin typeface="ChollaSlabRegular" pitchFamily="2" charset="0"/>
                <a:cs typeface="Arial" panose="020B0604020202020204" pitchFamily="34" charset="0"/>
              </a:rPr>
              <a:t>Valores propios mayores a 1.</a:t>
            </a:r>
          </a:p>
        </p:txBody>
      </p:sp>
      <p:sp>
        <p:nvSpPr>
          <p:cNvPr id="9" name="Rectángulo 8"/>
          <p:cNvSpPr/>
          <p:nvPr/>
        </p:nvSpPr>
        <p:spPr>
          <a:xfrm>
            <a:off x="4497210" y="1414046"/>
            <a:ext cx="886408" cy="1492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11" name="Rectángulo 10"/>
          <p:cNvSpPr/>
          <p:nvPr/>
        </p:nvSpPr>
        <p:spPr>
          <a:xfrm>
            <a:off x="7497425" y="6382139"/>
            <a:ext cx="1315616" cy="3359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Página 78</a:t>
            </a:r>
            <a:endParaRPr lang="es-CR" dirty="0"/>
          </a:p>
        </p:txBody>
      </p:sp>
    </p:spTree>
    <p:extLst>
      <p:ext uri="{BB962C8B-B14F-4D97-AF65-F5344CB8AC3E}">
        <p14:creationId xmlns:p14="http://schemas.microsoft.com/office/powerpoint/2010/main" val="4193266715"/>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4637232" y="2724150"/>
            <a:ext cx="4440093" cy="4000409"/>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6" name="CuadroTexto 5"/>
          <p:cNvSpPr txBox="1"/>
          <p:nvPr/>
        </p:nvSpPr>
        <p:spPr>
          <a:xfrm>
            <a:off x="275741" y="1203228"/>
            <a:ext cx="4275864" cy="338554"/>
          </a:xfrm>
          <a:prstGeom prst="rect">
            <a:avLst/>
          </a:prstGeom>
          <a:noFill/>
        </p:spPr>
        <p:txBody>
          <a:bodyPr wrap="square" rtlCol="0">
            <a:spAutoFit/>
          </a:bodyPr>
          <a:lstStyle/>
          <a:p>
            <a:pPr algn="just">
              <a:spcAft>
                <a:spcPts val="600"/>
              </a:spcAft>
            </a:pPr>
            <a:r>
              <a:rPr lang="es-ES_tradnl" sz="1600" b="1" dirty="0">
                <a:solidFill>
                  <a:srgbClr val="000000"/>
                </a:solidFill>
                <a:latin typeface="ChollaSlabRegular" pitchFamily="2" charset="0"/>
                <a:cs typeface="Arial"/>
              </a:rPr>
              <a:t>Ordenamiento </a:t>
            </a:r>
            <a:r>
              <a:rPr lang="es-ES_tradnl" sz="1600" b="1" dirty="0" smtClean="0">
                <a:solidFill>
                  <a:srgbClr val="000000"/>
                </a:solidFill>
                <a:latin typeface="ChollaSlabRegular" pitchFamily="2" charset="0"/>
                <a:cs typeface="Arial"/>
              </a:rPr>
              <a:t>estocástico</a:t>
            </a:r>
            <a:endParaRPr lang="es-ES_tradnl" sz="1600" b="1" dirty="0">
              <a:solidFill>
                <a:srgbClr val="000000"/>
              </a:solidFill>
              <a:latin typeface="ChollaSlabRegular" pitchFamily="2" charset="0"/>
              <a:cs typeface="Arial"/>
            </a:endParaRPr>
          </a:p>
        </p:txBody>
      </p:sp>
      <p:sp>
        <p:nvSpPr>
          <p:cNvPr id="10" name="CuadroTexto 9"/>
          <p:cNvSpPr txBox="1"/>
          <p:nvPr/>
        </p:nvSpPr>
        <p:spPr>
          <a:xfrm>
            <a:off x="275741" y="1659861"/>
            <a:ext cx="8459455" cy="584775"/>
          </a:xfrm>
          <a:prstGeom prst="rect">
            <a:avLst/>
          </a:prstGeom>
          <a:noFill/>
          <a:ln>
            <a:solidFill>
              <a:srgbClr val="3D7FCF"/>
            </a:solidFill>
          </a:ln>
        </p:spPr>
        <p:txBody>
          <a:bodyPr wrap="square" rtlCol="0">
            <a:spAutoFit/>
          </a:bodyPr>
          <a:lstStyle/>
          <a:p>
            <a:r>
              <a:rPr lang="es-ES" sz="1600" dirty="0">
                <a:solidFill>
                  <a:srgbClr val="000000"/>
                </a:solidFill>
                <a:latin typeface="ChollaSlabRegular" pitchFamily="2" charset="0"/>
                <a:cs typeface="Arial" panose="020B0604020202020204" pitchFamily="34" charset="0"/>
              </a:rPr>
              <a:t>Esperamos que la probabilidad de que </a:t>
            </a:r>
            <a:r>
              <a:rPr lang="es-ES" sz="1600" dirty="0" smtClean="0">
                <a:solidFill>
                  <a:srgbClr val="000000"/>
                </a:solidFill>
                <a:latin typeface="ChollaSlabRegular" pitchFamily="2" charset="0"/>
                <a:cs typeface="Arial" panose="020B0604020202020204" pitchFamily="34" charset="0"/>
              </a:rPr>
              <a:t>una persona </a:t>
            </a:r>
            <a:r>
              <a:rPr lang="es-ES" sz="1600" dirty="0">
                <a:solidFill>
                  <a:srgbClr val="000000"/>
                </a:solidFill>
                <a:latin typeface="ChollaSlabRegular" pitchFamily="2" charset="0"/>
                <a:cs typeface="Arial" panose="020B0604020202020204" pitchFamily="34" charset="0"/>
              </a:rPr>
              <a:t>cruce el primer umbral </a:t>
            </a:r>
            <a:r>
              <a:rPr lang="es-ES" sz="1600" dirty="0" smtClean="0">
                <a:solidFill>
                  <a:srgbClr val="000000"/>
                </a:solidFill>
                <a:latin typeface="ChollaSlabRegular" pitchFamily="2" charset="0"/>
                <a:cs typeface="Arial" panose="020B0604020202020204" pitchFamily="34" charset="0"/>
              </a:rPr>
              <a:t>sea mayor </a:t>
            </a:r>
            <a:r>
              <a:rPr lang="es-ES" sz="1600" dirty="0">
                <a:solidFill>
                  <a:srgbClr val="000000"/>
                </a:solidFill>
                <a:latin typeface="ChollaSlabRegular" pitchFamily="2" charset="0"/>
                <a:cs typeface="Arial" panose="020B0604020202020204" pitchFamily="34" charset="0"/>
              </a:rPr>
              <a:t>que la probabilidad de que pase el segundo, </a:t>
            </a:r>
            <a:r>
              <a:rPr lang="es-ES" sz="1600" dirty="0" smtClean="0">
                <a:solidFill>
                  <a:srgbClr val="000000"/>
                </a:solidFill>
                <a:latin typeface="ChollaSlabRegular" pitchFamily="2" charset="0"/>
                <a:cs typeface="Arial" panose="020B0604020202020204" pitchFamily="34" charset="0"/>
              </a:rPr>
              <a:t>…, y así sucesivamente</a:t>
            </a:r>
            <a:endParaRPr lang="es-ES" sz="1600" dirty="0">
              <a:solidFill>
                <a:srgbClr val="000000"/>
              </a:solidFill>
              <a:latin typeface="ChollaSlabRegular" pitchFamily="2" charset="0"/>
              <a:cs typeface="Arial" panose="020B0604020202020204" pitchFamily="34" charset="0"/>
            </a:endParaRPr>
          </a:p>
        </p:txBody>
      </p:sp>
      <p:sp>
        <p:nvSpPr>
          <p:cNvPr id="13" name="CuadroTexto 12"/>
          <p:cNvSpPr txBox="1"/>
          <p:nvPr/>
        </p:nvSpPr>
        <p:spPr>
          <a:xfrm>
            <a:off x="175151" y="160421"/>
            <a:ext cx="4931158" cy="584775"/>
          </a:xfrm>
          <a:prstGeom prst="rect">
            <a:avLst/>
          </a:prstGeom>
          <a:noFill/>
        </p:spPr>
        <p:txBody>
          <a:bodyPr wrap="none" rtlCol="0">
            <a:spAutoFit/>
          </a:bodyPr>
          <a:lstStyle/>
          <a:p>
            <a:r>
              <a:rPr lang="es-ES_tradnl" sz="3200" dirty="0">
                <a:solidFill>
                  <a:schemeClr val="bg1"/>
                </a:solidFill>
                <a:latin typeface="ChollaSansBold" pitchFamily="2" charset="0"/>
                <a:cs typeface="Times New Roman"/>
              </a:rPr>
              <a:t>Modelos de Crédito(Supuestos</a:t>
            </a:r>
            <a:r>
              <a:rPr lang="es-ES_tradnl" sz="3200" dirty="0" smtClean="0">
                <a:solidFill>
                  <a:schemeClr val="bg1"/>
                </a:solidFill>
                <a:latin typeface="ChollaSansBold" pitchFamily="2" charset="0"/>
                <a:cs typeface="Times New Roman"/>
              </a:rPr>
              <a:t>)</a:t>
            </a:r>
            <a:endParaRPr lang="es-ES_tradnl" sz="3200" dirty="0" smtClean="0">
              <a:solidFill>
                <a:srgbClr val="FFFFFF"/>
              </a:solidFill>
              <a:latin typeface="ChollaSansBold" pitchFamily="2" charset="0"/>
              <a:cs typeface="Times New Roman"/>
            </a:endParaRPr>
          </a:p>
        </p:txBody>
      </p:sp>
      <p:sp>
        <p:nvSpPr>
          <p:cNvPr id="14" name="CuadroTexto 13"/>
          <p:cNvSpPr txBox="1"/>
          <p:nvPr/>
        </p:nvSpPr>
        <p:spPr>
          <a:xfrm>
            <a:off x="275740" y="3300421"/>
            <a:ext cx="4296259" cy="1831271"/>
          </a:xfrm>
          <a:prstGeom prst="rect">
            <a:avLst/>
          </a:prstGeom>
          <a:solidFill>
            <a:schemeClr val="accent5">
              <a:lumMod val="20000"/>
              <a:lumOff val="80000"/>
            </a:schemeClr>
          </a:solidFill>
          <a:ln>
            <a:noFill/>
          </a:ln>
        </p:spPr>
        <p:txBody>
          <a:bodyPr wrap="square" rtlCol="0">
            <a:spAutoFit/>
          </a:bodyPr>
          <a:lstStyle/>
          <a:p>
            <a:pPr algn="just">
              <a:spcAft>
                <a:spcPts val="600"/>
              </a:spcAft>
              <a:buClr>
                <a:srgbClr val="FFC000"/>
              </a:buClr>
            </a:pPr>
            <a:r>
              <a:rPr lang="es-ES" b="1" u="sng" dirty="0" smtClean="0">
                <a:solidFill>
                  <a:srgbClr val="000000"/>
                </a:solidFill>
                <a:latin typeface="ChollaSlabRegular" pitchFamily="2" charset="0"/>
                <a:cs typeface="Arial" panose="020B0604020202020204" pitchFamily="34" charset="0"/>
              </a:rPr>
              <a:t>Criterios para su evaluación</a:t>
            </a:r>
            <a:endParaRPr lang="es-ES" b="1" dirty="0" smtClean="0">
              <a:solidFill>
                <a:srgbClr val="000000"/>
              </a:solidFill>
              <a:latin typeface="ChollaSlabRegular" pitchFamily="2" charset="0"/>
              <a:cs typeface="Arial" panose="020B0604020202020204" pitchFamily="34" charset="0"/>
            </a:endParaRPr>
          </a:p>
          <a:p>
            <a:pPr marL="285750" indent="-285750" algn="just">
              <a:spcAft>
                <a:spcPts val="600"/>
              </a:spcAft>
              <a:buClr>
                <a:srgbClr val="AF005F"/>
              </a:buClr>
              <a:buFont typeface="Wingdings" panose="05000000000000000000" pitchFamily="2" charset="2"/>
              <a:buChar char="v"/>
            </a:pPr>
            <a:r>
              <a:rPr lang="es-ES" sz="1600" dirty="0" smtClean="0">
                <a:solidFill>
                  <a:srgbClr val="000000"/>
                </a:solidFill>
                <a:latin typeface="ChollaSlabRegular" pitchFamily="2" charset="0"/>
                <a:cs typeface="Arial" panose="020B0604020202020204" pitchFamily="34" charset="0"/>
              </a:rPr>
              <a:t>Se usan las Curvas Características de Respuesta (CCR)</a:t>
            </a:r>
          </a:p>
          <a:p>
            <a:pPr marL="285750" indent="-285750" algn="just">
              <a:spcAft>
                <a:spcPts val="600"/>
              </a:spcAft>
              <a:buClr>
                <a:srgbClr val="AF005F"/>
              </a:buClr>
              <a:buFont typeface="Wingdings" panose="05000000000000000000" pitchFamily="2" charset="2"/>
              <a:buChar char="v"/>
            </a:pPr>
            <a:r>
              <a:rPr lang="es-ES" sz="1600" dirty="0" smtClean="0">
                <a:solidFill>
                  <a:srgbClr val="000000"/>
                </a:solidFill>
                <a:latin typeface="ChollaSlabRegular" pitchFamily="2" charset="0"/>
                <a:cs typeface="Arial" panose="020B0604020202020204" pitchFamily="34" charset="0"/>
              </a:rPr>
              <a:t>También se usa el mapa ítem-persona.</a:t>
            </a:r>
          </a:p>
          <a:p>
            <a:pPr marL="285750" indent="-285750" algn="just">
              <a:spcAft>
                <a:spcPts val="600"/>
              </a:spcAft>
              <a:buClr>
                <a:srgbClr val="AF005F"/>
              </a:buClr>
              <a:buFont typeface="Wingdings" panose="05000000000000000000" pitchFamily="2" charset="2"/>
              <a:buChar char="v"/>
            </a:pPr>
            <a:r>
              <a:rPr lang="es-ES" sz="1600" dirty="0">
                <a:solidFill>
                  <a:srgbClr val="000000"/>
                </a:solidFill>
                <a:latin typeface="ChollaSlabRegular" pitchFamily="2" charset="0"/>
                <a:cs typeface="Arial" panose="020B0604020202020204" pitchFamily="34" charset="0"/>
              </a:rPr>
              <a:t>En ambos gráficos se buscan umbrales ordenados (betas</a:t>
            </a:r>
            <a:r>
              <a:rPr lang="es-ES" sz="1600" dirty="0" smtClean="0">
                <a:solidFill>
                  <a:srgbClr val="000000"/>
                </a:solidFill>
                <a:latin typeface="ChollaSlabRegular" pitchFamily="2" charset="0"/>
                <a:cs typeface="Arial" panose="020B0604020202020204" pitchFamily="34" charset="0"/>
              </a:rPr>
              <a:t>).</a:t>
            </a:r>
            <a:endParaRPr lang="es-CR" sz="1600" dirty="0"/>
          </a:p>
        </p:txBody>
      </p:sp>
      <p:pic>
        <p:nvPicPr>
          <p:cNvPr id="15" name="Imagen 14" descr="Colores-3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55" y="1486806"/>
            <a:ext cx="93846" cy="4858335"/>
          </a:xfrm>
          <a:prstGeom prst="rect">
            <a:avLst/>
          </a:prstGeom>
        </p:spPr>
      </p:pic>
      <p:sp>
        <p:nvSpPr>
          <p:cNvPr id="9" name="Rectángulo 8"/>
          <p:cNvSpPr/>
          <p:nvPr/>
        </p:nvSpPr>
        <p:spPr>
          <a:xfrm>
            <a:off x="4663105" y="2697883"/>
            <a:ext cx="886408" cy="1492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11" name="Rectángulo 10"/>
          <p:cNvSpPr/>
          <p:nvPr/>
        </p:nvSpPr>
        <p:spPr>
          <a:xfrm>
            <a:off x="7865705" y="6424255"/>
            <a:ext cx="1211619" cy="3359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Página 74</a:t>
            </a:r>
            <a:endParaRPr lang="es-CR" dirty="0"/>
          </a:p>
        </p:txBody>
      </p:sp>
    </p:spTree>
    <p:extLst>
      <p:ext uri="{BB962C8B-B14F-4D97-AF65-F5344CB8AC3E}">
        <p14:creationId xmlns:p14="http://schemas.microsoft.com/office/powerpoint/2010/main" val="3296673752"/>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80" y="139281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6" name="CuadroTexto 5"/>
          <p:cNvSpPr txBox="1"/>
          <p:nvPr/>
        </p:nvSpPr>
        <p:spPr>
          <a:xfrm>
            <a:off x="502798" y="1223539"/>
            <a:ext cx="4275864" cy="338554"/>
          </a:xfrm>
          <a:prstGeom prst="rect">
            <a:avLst/>
          </a:prstGeom>
          <a:noFill/>
        </p:spPr>
        <p:txBody>
          <a:bodyPr wrap="square" rtlCol="0">
            <a:spAutoFit/>
          </a:bodyPr>
          <a:lstStyle/>
          <a:p>
            <a:pPr algn="just">
              <a:spcAft>
                <a:spcPts val="600"/>
              </a:spcAft>
            </a:pPr>
            <a:r>
              <a:rPr lang="es-ES_tradnl" sz="1600" b="1" dirty="0" smtClean="0">
                <a:solidFill>
                  <a:srgbClr val="000000"/>
                </a:solidFill>
                <a:latin typeface="ChollaSlabRegular" pitchFamily="2" charset="0"/>
                <a:cs typeface="Arial"/>
              </a:rPr>
              <a:t>Ordenamiento estocástico</a:t>
            </a:r>
            <a:endParaRPr lang="es-ES_tradnl" sz="1600" b="1" dirty="0">
              <a:solidFill>
                <a:srgbClr val="000000"/>
              </a:solidFill>
              <a:latin typeface="ChollaSlabRegular" pitchFamily="2" charset="0"/>
              <a:cs typeface="Arial"/>
            </a:endParaRPr>
          </a:p>
        </p:txBody>
      </p:sp>
      <p:sp>
        <p:nvSpPr>
          <p:cNvPr id="10" name="CuadroTexto 9"/>
          <p:cNvSpPr txBox="1"/>
          <p:nvPr/>
        </p:nvSpPr>
        <p:spPr>
          <a:xfrm>
            <a:off x="502798" y="2095252"/>
            <a:ext cx="4031101" cy="2123658"/>
          </a:xfrm>
          <a:prstGeom prst="rect">
            <a:avLst/>
          </a:prstGeom>
          <a:solidFill>
            <a:schemeClr val="accent5">
              <a:lumMod val="20000"/>
              <a:lumOff val="80000"/>
            </a:schemeClr>
          </a:solidFill>
        </p:spPr>
        <p:txBody>
          <a:bodyPr wrap="square" rtlCol="0">
            <a:spAutoFit/>
          </a:bodyPr>
          <a:lstStyle/>
          <a:p>
            <a:pPr algn="just">
              <a:spcAft>
                <a:spcPts val="600"/>
              </a:spcAft>
              <a:buClr>
                <a:srgbClr val="960021"/>
              </a:buClr>
            </a:pPr>
            <a:r>
              <a:rPr lang="es-ES" sz="1600" b="1" u="sng" dirty="0" smtClean="0">
                <a:solidFill>
                  <a:srgbClr val="000000"/>
                </a:solidFill>
                <a:latin typeface="ChollaWideOldStyle" pitchFamily="2" charset="0"/>
                <a:cs typeface="Arial"/>
              </a:rPr>
              <a:t>Mapa Ítem-persona</a:t>
            </a:r>
          </a:p>
          <a:p>
            <a:pPr marL="342900" indent="-342900" algn="just">
              <a:spcAft>
                <a:spcPts val="600"/>
              </a:spcAft>
              <a:buClr>
                <a:srgbClr val="960021"/>
              </a:buClr>
              <a:buFont typeface="Wingdings" panose="05000000000000000000" pitchFamily="2" charset="2"/>
              <a:buChar char="v"/>
            </a:pPr>
            <a:r>
              <a:rPr lang="es-ES" sz="1600" dirty="0" smtClean="0">
                <a:solidFill>
                  <a:srgbClr val="000000"/>
                </a:solidFill>
                <a:latin typeface="ChollaWideOldStyle" pitchFamily="2" charset="0"/>
                <a:cs typeface="Arial"/>
              </a:rPr>
              <a:t>Permite ver la distribución de las personas y los ítems en el continuo latente.</a:t>
            </a:r>
          </a:p>
          <a:p>
            <a:pPr marL="342900" indent="-342900" algn="just">
              <a:spcAft>
                <a:spcPts val="600"/>
              </a:spcAft>
              <a:buClr>
                <a:srgbClr val="960021"/>
              </a:buClr>
              <a:buFont typeface="Wingdings" panose="05000000000000000000" pitchFamily="2" charset="2"/>
              <a:buChar char="v"/>
            </a:pPr>
            <a:endParaRPr lang="es-ES" sz="1600" dirty="0">
              <a:solidFill>
                <a:srgbClr val="000000"/>
              </a:solidFill>
              <a:latin typeface="ChollaWideOldStyle" pitchFamily="2" charset="0"/>
              <a:cs typeface="Arial"/>
            </a:endParaRPr>
          </a:p>
          <a:p>
            <a:pPr marL="342900" indent="-342900" algn="just">
              <a:spcAft>
                <a:spcPts val="600"/>
              </a:spcAft>
              <a:buClr>
                <a:srgbClr val="960021"/>
              </a:buClr>
              <a:buFont typeface="Wingdings" panose="05000000000000000000" pitchFamily="2" charset="2"/>
              <a:buChar char="v"/>
            </a:pPr>
            <a:r>
              <a:rPr lang="es-ES" sz="1600" dirty="0" smtClean="0">
                <a:solidFill>
                  <a:srgbClr val="000000"/>
                </a:solidFill>
                <a:latin typeface="ChollaWideOldStyle" pitchFamily="2" charset="0"/>
                <a:cs typeface="Arial"/>
              </a:rPr>
              <a:t>Orden de los umbrales de los ítems.</a:t>
            </a:r>
            <a:endParaRPr lang="es-ES" sz="1600" dirty="0">
              <a:solidFill>
                <a:srgbClr val="000000"/>
              </a:solidFill>
              <a:latin typeface="ChollaWideOldStyle" pitchFamily="2" charset="0"/>
              <a:cs typeface="Arial" panose="020B0604020202020204" pitchFamily="34" charset="0"/>
            </a:endParaRPr>
          </a:p>
          <a:p>
            <a:pPr algn="just">
              <a:spcAft>
                <a:spcPts val="600"/>
              </a:spcAft>
              <a:buClr>
                <a:srgbClr val="FFC000"/>
              </a:buClr>
            </a:pPr>
            <a:endParaRPr lang="es-ES_tradnl" sz="1600" dirty="0" smtClean="0">
              <a:solidFill>
                <a:srgbClr val="000000"/>
              </a:solidFill>
              <a:latin typeface="ChollaWideOldStyle" pitchFamily="2" charset="0"/>
              <a:cs typeface="Arial" panose="020B0604020202020204" pitchFamily="34" charset="0"/>
            </a:endParaRPr>
          </a:p>
        </p:txBody>
      </p:sp>
      <p:sp>
        <p:nvSpPr>
          <p:cNvPr id="13" name="CuadroTexto 12"/>
          <p:cNvSpPr txBox="1"/>
          <p:nvPr/>
        </p:nvSpPr>
        <p:spPr>
          <a:xfrm>
            <a:off x="175151" y="160421"/>
            <a:ext cx="4931158" cy="584775"/>
          </a:xfrm>
          <a:prstGeom prst="rect">
            <a:avLst/>
          </a:prstGeom>
          <a:noFill/>
        </p:spPr>
        <p:txBody>
          <a:bodyPr wrap="none" rtlCol="0">
            <a:spAutoFit/>
          </a:bodyPr>
          <a:lstStyle/>
          <a:p>
            <a:r>
              <a:rPr lang="es-ES_tradnl" sz="3200" dirty="0">
                <a:solidFill>
                  <a:schemeClr val="bg1"/>
                </a:solidFill>
                <a:latin typeface="ChollaSansBold" pitchFamily="2" charset="0"/>
                <a:cs typeface="Times New Roman"/>
              </a:rPr>
              <a:t>Modelos de Crédito(Supuestos</a:t>
            </a:r>
            <a:r>
              <a:rPr lang="es-ES_tradnl" sz="3200" dirty="0" smtClean="0">
                <a:solidFill>
                  <a:schemeClr val="bg1"/>
                </a:solidFill>
                <a:latin typeface="ChollaSansBold" pitchFamily="2" charset="0"/>
                <a:cs typeface="Times New Roman"/>
              </a:rPr>
              <a:t>)</a:t>
            </a:r>
            <a:endParaRPr lang="es-ES_tradnl" sz="3200" dirty="0" smtClean="0">
              <a:solidFill>
                <a:srgbClr val="FFFFFF"/>
              </a:solidFill>
              <a:latin typeface="ChollaSansBold" pitchFamily="2" charset="0"/>
              <a:cs typeface="Times New Roman"/>
            </a:endParaRPr>
          </a:p>
        </p:txBody>
      </p:sp>
      <p:pic>
        <p:nvPicPr>
          <p:cNvPr id="14" name="Imagen 13"/>
          <p:cNvPicPr>
            <a:picLocks noChangeAspect="1"/>
          </p:cNvPicPr>
          <p:nvPr/>
        </p:nvPicPr>
        <p:blipFill>
          <a:blip r:embed="rId4"/>
          <a:stretch>
            <a:fillRect/>
          </a:stretch>
        </p:blipFill>
        <p:spPr>
          <a:xfrm>
            <a:off x="4779720" y="942680"/>
            <a:ext cx="4354755" cy="5933047"/>
          </a:xfrm>
          <a:prstGeom prst="rect">
            <a:avLst/>
          </a:prstGeom>
        </p:spPr>
      </p:pic>
      <p:sp>
        <p:nvSpPr>
          <p:cNvPr id="8" name="Rectángulo 7"/>
          <p:cNvSpPr/>
          <p:nvPr/>
        </p:nvSpPr>
        <p:spPr>
          <a:xfrm>
            <a:off x="4663105" y="1050152"/>
            <a:ext cx="886408" cy="1492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9" name="Rectángulo 8"/>
          <p:cNvSpPr/>
          <p:nvPr/>
        </p:nvSpPr>
        <p:spPr>
          <a:xfrm>
            <a:off x="7865705" y="6424255"/>
            <a:ext cx="1211619" cy="3359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Página 80</a:t>
            </a:r>
            <a:endParaRPr lang="es-CR" dirty="0"/>
          </a:p>
        </p:txBody>
      </p:sp>
    </p:spTree>
    <p:extLst>
      <p:ext uri="{BB962C8B-B14F-4D97-AF65-F5344CB8AC3E}">
        <p14:creationId xmlns:p14="http://schemas.microsoft.com/office/powerpoint/2010/main" val="1052766670"/>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80" y="1392816"/>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6" name="CuadroTexto 5"/>
          <p:cNvSpPr txBox="1"/>
          <p:nvPr/>
        </p:nvSpPr>
        <p:spPr>
          <a:xfrm>
            <a:off x="701490" y="1399734"/>
            <a:ext cx="2527485" cy="338554"/>
          </a:xfrm>
          <a:prstGeom prst="rect">
            <a:avLst/>
          </a:prstGeom>
          <a:noFill/>
          <a:ln>
            <a:solidFill>
              <a:schemeClr val="accent1"/>
            </a:solidFill>
          </a:ln>
        </p:spPr>
        <p:txBody>
          <a:bodyPr wrap="square" rtlCol="0">
            <a:spAutoFit/>
          </a:bodyPr>
          <a:lstStyle/>
          <a:p>
            <a:pPr algn="just">
              <a:spcAft>
                <a:spcPts val="600"/>
              </a:spcAft>
            </a:pPr>
            <a:r>
              <a:rPr lang="es-ES_tradnl" sz="1600" b="1" dirty="0" smtClean="0">
                <a:solidFill>
                  <a:srgbClr val="000000"/>
                </a:solidFill>
                <a:latin typeface="ChollaSlabBold" pitchFamily="2" charset="0"/>
                <a:cs typeface="Arial"/>
              </a:rPr>
              <a:t>Ajuste del modelo (PSI)</a:t>
            </a:r>
            <a:endParaRPr lang="es-ES_tradnl" sz="1600" b="1" dirty="0">
              <a:solidFill>
                <a:srgbClr val="000000"/>
              </a:solidFill>
              <a:latin typeface="ChollaSlabBold" pitchFamily="2" charset="0"/>
              <a:cs typeface="Arial"/>
            </a:endParaRPr>
          </a:p>
        </p:txBody>
      </p:sp>
      <p:sp>
        <p:nvSpPr>
          <p:cNvPr id="10" name="CuadroTexto 9"/>
          <p:cNvSpPr txBox="1"/>
          <p:nvPr/>
        </p:nvSpPr>
        <p:spPr>
          <a:xfrm>
            <a:off x="628315" y="1829109"/>
            <a:ext cx="7887369" cy="830997"/>
          </a:xfrm>
          <a:prstGeom prst="rect">
            <a:avLst/>
          </a:prstGeom>
          <a:noFill/>
        </p:spPr>
        <p:txBody>
          <a:bodyPr wrap="square" rtlCol="0">
            <a:spAutoFit/>
          </a:bodyPr>
          <a:lstStyle/>
          <a:p>
            <a:pPr marL="342900" indent="-342900" algn="just">
              <a:spcAft>
                <a:spcPts val="600"/>
              </a:spcAft>
              <a:buClr>
                <a:srgbClr val="960021"/>
              </a:buClr>
              <a:buFont typeface="Wingdings" panose="05000000000000000000" pitchFamily="2" charset="2"/>
              <a:buChar char="v"/>
            </a:pPr>
            <a:r>
              <a:rPr lang="es-ES" sz="1600" dirty="0" smtClean="0">
                <a:solidFill>
                  <a:srgbClr val="000000"/>
                </a:solidFill>
                <a:latin typeface="ChollaSlabRegular" pitchFamily="2" charset="0"/>
                <a:cs typeface="Arial"/>
              </a:rPr>
              <a:t>Se usa el Índice </a:t>
            </a:r>
            <a:r>
              <a:rPr lang="es-ES" sz="1600" dirty="0">
                <a:solidFill>
                  <a:srgbClr val="000000"/>
                </a:solidFill>
                <a:latin typeface="ChollaSlabRegular" pitchFamily="2" charset="0"/>
                <a:cs typeface="Arial"/>
              </a:rPr>
              <a:t>de Separación de las Personas </a:t>
            </a:r>
            <a:r>
              <a:rPr lang="es-ES" sz="1600" dirty="0" smtClean="0">
                <a:solidFill>
                  <a:srgbClr val="000000"/>
                </a:solidFill>
                <a:latin typeface="ChollaSlabRegular" pitchFamily="2" charset="0"/>
                <a:cs typeface="Arial"/>
              </a:rPr>
              <a:t>(PSI), este debe ser mayor a 0,70 para ser aceptable, y mayor o igual a 0,8 se considera bueno. Similar Alfa de </a:t>
            </a:r>
            <a:r>
              <a:rPr lang="es-ES" sz="1600" dirty="0" err="1" smtClean="0">
                <a:solidFill>
                  <a:srgbClr val="000000"/>
                </a:solidFill>
                <a:latin typeface="ChollaSlabRegular" pitchFamily="2" charset="0"/>
                <a:cs typeface="Arial"/>
              </a:rPr>
              <a:t>Cronbach</a:t>
            </a:r>
            <a:r>
              <a:rPr lang="es-ES" sz="1600" dirty="0">
                <a:solidFill>
                  <a:srgbClr val="000000"/>
                </a:solidFill>
                <a:latin typeface="ChollaSlabRegular" pitchFamily="2" charset="0"/>
                <a:cs typeface="Arial"/>
              </a:rPr>
              <a:t>.</a:t>
            </a:r>
            <a:endParaRPr lang="es-ES" sz="1600" dirty="0">
              <a:solidFill>
                <a:srgbClr val="000000"/>
              </a:solidFill>
              <a:latin typeface="ChollaWideOldStyle" pitchFamily="2" charset="0"/>
              <a:cs typeface="Arial" panose="020B0604020202020204" pitchFamily="34" charset="0"/>
            </a:endParaRPr>
          </a:p>
        </p:txBody>
      </p:sp>
      <p:sp>
        <p:nvSpPr>
          <p:cNvPr id="13" name="CuadroTexto 12"/>
          <p:cNvSpPr txBox="1"/>
          <p:nvPr/>
        </p:nvSpPr>
        <p:spPr>
          <a:xfrm>
            <a:off x="175151" y="160421"/>
            <a:ext cx="4931158" cy="584775"/>
          </a:xfrm>
          <a:prstGeom prst="rect">
            <a:avLst/>
          </a:prstGeom>
          <a:noFill/>
        </p:spPr>
        <p:txBody>
          <a:bodyPr wrap="none" rtlCol="0">
            <a:spAutoFit/>
          </a:bodyPr>
          <a:lstStyle/>
          <a:p>
            <a:r>
              <a:rPr lang="es-ES_tradnl" sz="3200" dirty="0">
                <a:solidFill>
                  <a:schemeClr val="bg1"/>
                </a:solidFill>
                <a:latin typeface="ChollaSansBold" pitchFamily="2" charset="0"/>
                <a:cs typeface="Times New Roman"/>
              </a:rPr>
              <a:t>Modelos de Crédito(Supuestos</a:t>
            </a:r>
            <a:r>
              <a:rPr lang="es-ES_tradnl" sz="3200" dirty="0" smtClean="0">
                <a:solidFill>
                  <a:schemeClr val="bg1"/>
                </a:solidFill>
                <a:latin typeface="ChollaSansBold" pitchFamily="2" charset="0"/>
                <a:cs typeface="Times New Roman"/>
              </a:rPr>
              <a:t>)</a:t>
            </a:r>
            <a:endParaRPr lang="es-ES_tradnl" sz="3200" dirty="0" smtClean="0">
              <a:solidFill>
                <a:srgbClr val="FFFFFF"/>
              </a:solidFill>
              <a:latin typeface="ChollaSansBold" pitchFamily="2" charset="0"/>
              <a:cs typeface="Times New Roman"/>
            </a:endParaRPr>
          </a:p>
        </p:txBody>
      </p:sp>
      <p:sp>
        <p:nvSpPr>
          <p:cNvPr id="14" name="CuadroTexto 13"/>
          <p:cNvSpPr txBox="1"/>
          <p:nvPr/>
        </p:nvSpPr>
        <p:spPr>
          <a:xfrm>
            <a:off x="628316" y="3437265"/>
            <a:ext cx="2600660" cy="338554"/>
          </a:xfrm>
          <a:prstGeom prst="rect">
            <a:avLst/>
          </a:prstGeom>
          <a:noFill/>
          <a:ln>
            <a:solidFill>
              <a:schemeClr val="accent1"/>
            </a:solidFill>
          </a:ln>
        </p:spPr>
        <p:txBody>
          <a:bodyPr wrap="square" rtlCol="0">
            <a:spAutoFit/>
          </a:bodyPr>
          <a:lstStyle/>
          <a:p>
            <a:pPr algn="just">
              <a:spcAft>
                <a:spcPts val="600"/>
              </a:spcAft>
            </a:pPr>
            <a:r>
              <a:rPr lang="es-ES_tradnl" sz="1600" b="1" dirty="0" smtClean="0">
                <a:solidFill>
                  <a:srgbClr val="000000"/>
                </a:solidFill>
                <a:latin typeface="ChollaSlabBold" pitchFamily="2" charset="0"/>
                <a:cs typeface="Arial"/>
              </a:rPr>
              <a:t>Ajuste de los ítems</a:t>
            </a:r>
            <a:endParaRPr lang="es-ES_tradnl" sz="1600" b="1" dirty="0">
              <a:solidFill>
                <a:srgbClr val="000000"/>
              </a:solidFill>
              <a:latin typeface="ChollaSlabBold" pitchFamily="2" charset="0"/>
              <a:cs typeface="Arial"/>
            </a:endParaRPr>
          </a:p>
        </p:txBody>
      </p:sp>
      <p:sp>
        <p:nvSpPr>
          <p:cNvPr id="15" name="CuadroTexto 14"/>
          <p:cNvSpPr txBox="1"/>
          <p:nvPr/>
        </p:nvSpPr>
        <p:spPr>
          <a:xfrm>
            <a:off x="628315" y="3831212"/>
            <a:ext cx="7887369" cy="661720"/>
          </a:xfrm>
          <a:prstGeom prst="rect">
            <a:avLst/>
          </a:prstGeom>
          <a:noFill/>
        </p:spPr>
        <p:txBody>
          <a:bodyPr wrap="square" rtlCol="0">
            <a:spAutoFit/>
          </a:bodyPr>
          <a:lstStyle/>
          <a:p>
            <a:pPr marL="342900" indent="-342900" algn="just">
              <a:spcAft>
                <a:spcPts val="600"/>
              </a:spcAft>
              <a:buClr>
                <a:srgbClr val="960021"/>
              </a:buClr>
              <a:buFont typeface="Wingdings" panose="05000000000000000000" pitchFamily="2" charset="2"/>
              <a:buChar char="v"/>
            </a:pPr>
            <a:r>
              <a:rPr lang="es-ES" sz="1600" dirty="0" smtClean="0">
                <a:solidFill>
                  <a:srgbClr val="000000"/>
                </a:solidFill>
                <a:latin typeface="ChollaSlabRegular" pitchFamily="2" charset="0"/>
                <a:cs typeface="Arial"/>
              </a:rPr>
              <a:t>Se usan los indicadores de </a:t>
            </a:r>
            <a:r>
              <a:rPr lang="es-ES" sz="1600" dirty="0" err="1" smtClean="0">
                <a:solidFill>
                  <a:srgbClr val="000000"/>
                </a:solidFill>
                <a:latin typeface="ChollaSlabRegular" pitchFamily="2" charset="0"/>
                <a:cs typeface="Arial"/>
              </a:rPr>
              <a:t>Outfit</a:t>
            </a:r>
            <a:r>
              <a:rPr lang="es-ES" sz="1600" dirty="0" smtClean="0">
                <a:solidFill>
                  <a:srgbClr val="000000"/>
                </a:solidFill>
                <a:latin typeface="ChollaSlabRegular" pitchFamily="2" charset="0"/>
                <a:cs typeface="Arial"/>
              </a:rPr>
              <a:t> e </a:t>
            </a:r>
            <a:r>
              <a:rPr lang="es-ES" sz="1600" dirty="0" err="1" smtClean="0">
                <a:solidFill>
                  <a:srgbClr val="000000"/>
                </a:solidFill>
                <a:latin typeface="ChollaSlabRegular" pitchFamily="2" charset="0"/>
                <a:cs typeface="Arial"/>
              </a:rPr>
              <a:t>Infit</a:t>
            </a:r>
            <a:r>
              <a:rPr lang="es-ES" sz="1600" dirty="0" smtClean="0">
                <a:solidFill>
                  <a:srgbClr val="000000"/>
                </a:solidFill>
                <a:latin typeface="ChollaSlabRegular" pitchFamily="2" charset="0"/>
                <a:cs typeface="Arial"/>
              </a:rPr>
              <a:t>.</a:t>
            </a:r>
          </a:p>
          <a:p>
            <a:pPr marL="342900" indent="-342900" algn="just">
              <a:spcAft>
                <a:spcPts val="600"/>
              </a:spcAft>
              <a:buClr>
                <a:srgbClr val="960021"/>
              </a:buClr>
              <a:buFont typeface="Wingdings" panose="05000000000000000000" pitchFamily="2" charset="2"/>
              <a:buChar char="v"/>
            </a:pPr>
            <a:r>
              <a:rPr lang="es-ES" sz="1600" dirty="0" smtClean="0">
                <a:solidFill>
                  <a:srgbClr val="000000"/>
                </a:solidFill>
                <a:latin typeface="ChollaSlabRegular" pitchFamily="2" charset="0"/>
                <a:cs typeface="Arial"/>
              </a:rPr>
              <a:t>Tienen que dar mayores a 0,5 y menor a 1,5</a:t>
            </a:r>
            <a:endParaRPr lang="es-ES" sz="1600" dirty="0">
              <a:solidFill>
                <a:srgbClr val="000000"/>
              </a:solidFill>
              <a:latin typeface="ChollaWideOldStyle" pitchFamily="2" charset="0"/>
              <a:cs typeface="Arial" panose="020B0604020202020204" pitchFamily="34" charset="0"/>
            </a:endParaRPr>
          </a:p>
        </p:txBody>
      </p:sp>
      <p:sp>
        <p:nvSpPr>
          <p:cNvPr id="16" name="CuadroTexto 15"/>
          <p:cNvSpPr txBox="1"/>
          <p:nvPr/>
        </p:nvSpPr>
        <p:spPr>
          <a:xfrm>
            <a:off x="628315" y="5259401"/>
            <a:ext cx="5782010" cy="1015663"/>
          </a:xfrm>
          <a:prstGeom prst="rect">
            <a:avLst/>
          </a:prstGeom>
          <a:solidFill>
            <a:schemeClr val="accent5">
              <a:lumMod val="20000"/>
              <a:lumOff val="80000"/>
            </a:schemeClr>
          </a:solidFill>
        </p:spPr>
        <p:txBody>
          <a:bodyPr wrap="square" rtlCol="0">
            <a:spAutoFit/>
          </a:bodyPr>
          <a:lstStyle/>
          <a:p>
            <a:pPr algn="just">
              <a:spcAft>
                <a:spcPts val="600"/>
              </a:spcAft>
              <a:buClr>
                <a:srgbClr val="960021"/>
              </a:buClr>
            </a:pPr>
            <a:r>
              <a:rPr lang="es-ES" b="1" u="sng" dirty="0" smtClean="0">
                <a:solidFill>
                  <a:srgbClr val="000000"/>
                </a:solidFill>
                <a:latin typeface="ChollaSlabRegular" pitchFamily="2" charset="0"/>
                <a:cs typeface="Arial"/>
              </a:rPr>
              <a:t>Nota</a:t>
            </a:r>
          </a:p>
          <a:p>
            <a:pPr marL="342900" indent="-342900" algn="just">
              <a:spcAft>
                <a:spcPts val="600"/>
              </a:spcAft>
              <a:buClr>
                <a:srgbClr val="960021"/>
              </a:buClr>
              <a:buFont typeface="Wingdings" panose="05000000000000000000" pitchFamily="2" charset="2"/>
              <a:buChar char="v"/>
            </a:pPr>
            <a:r>
              <a:rPr lang="es-ES" sz="1600" dirty="0" err="1" smtClean="0">
                <a:solidFill>
                  <a:srgbClr val="000000"/>
                </a:solidFill>
                <a:latin typeface="ChollaSlabRegular" pitchFamily="2" charset="0"/>
                <a:cs typeface="Arial"/>
              </a:rPr>
              <a:t>Infit</a:t>
            </a:r>
            <a:r>
              <a:rPr lang="es-ES" sz="1600" dirty="0" smtClean="0">
                <a:solidFill>
                  <a:srgbClr val="000000"/>
                </a:solidFill>
                <a:latin typeface="ChollaSlabRegular" pitchFamily="2" charset="0"/>
                <a:cs typeface="Arial"/>
              </a:rPr>
              <a:t>: sensible a patrones de respuesta irregulares </a:t>
            </a:r>
          </a:p>
          <a:p>
            <a:pPr marL="342900" indent="-342900" algn="just">
              <a:spcAft>
                <a:spcPts val="600"/>
              </a:spcAft>
              <a:buClr>
                <a:srgbClr val="960021"/>
              </a:buClr>
              <a:buFont typeface="Wingdings" panose="05000000000000000000" pitchFamily="2" charset="2"/>
              <a:buChar char="v"/>
            </a:pPr>
            <a:r>
              <a:rPr lang="es-ES" sz="1600" dirty="0" err="1" smtClean="0">
                <a:solidFill>
                  <a:srgbClr val="000000"/>
                </a:solidFill>
                <a:latin typeface="ChollaSlabRegular" pitchFamily="2" charset="0"/>
                <a:cs typeface="Arial"/>
              </a:rPr>
              <a:t>Outfit</a:t>
            </a:r>
            <a:r>
              <a:rPr lang="es-ES" sz="1600" dirty="0" smtClean="0">
                <a:solidFill>
                  <a:srgbClr val="000000"/>
                </a:solidFill>
                <a:latin typeface="ChollaSlabRegular" pitchFamily="2" charset="0"/>
                <a:cs typeface="Arial"/>
              </a:rPr>
              <a:t>: sensible a respuestas inesperadas de las personas</a:t>
            </a:r>
          </a:p>
        </p:txBody>
      </p:sp>
    </p:spTree>
    <p:extLst>
      <p:ext uri="{BB962C8B-B14F-4D97-AF65-F5344CB8AC3E}">
        <p14:creationId xmlns:p14="http://schemas.microsoft.com/office/powerpoint/2010/main" val="4233664172"/>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80" y="1392816"/>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6" name="CuadroTexto 5"/>
          <p:cNvSpPr txBox="1"/>
          <p:nvPr/>
        </p:nvSpPr>
        <p:spPr>
          <a:xfrm>
            <a:off x="532597" y="1575295"/>
            <a:ext cx="4275864" cy="338554"/>
          </a:xfrm>
          <a:prstGeom prst="rect">
            <a:avLst/>
          </a:prstGeom>
          <a:noFill/>
        </p:spPr>
        <p:txBody>
          <a:bodyPr wrap="square" rtlCol="0">
            <a:spAutoFit/>
          </a:bodyPr>
          <a:lstStyle/>
          <a:p>
            <a:pPr algn="just">
              <a:spcAft>
                <a:spcPts val="600"/>
              </a:spcAft>
            </a:pPr>
            <a:r>
              <a:rPr lang="es-ES_tradnl" sz="1600" b="1" dirty="0" err="1" smtClean="0">
                <a:solidFill>
                  <a:srgbClr val="000000"/>
                </a:solidFill>
                <a:latin typeface="ChollaSlabBold" pitchFamily="2" charset="0"/>
                <a:cs typeface="Arial"/>
              </a:rPr>
              <a:t>Invarianza</a:t>
            </a:r>
            <a:r>
              <a:rPr lang="es-ES_tradnl" sz="1600" b="1" dirty="0" smtClean="0">
                <a:solidFill>
                  <a:srgbClr val="000000"/>
                </a:solidFill>
                <a:latin typeface="ChollaSlabBold" pitchFamily="2" charset="0"/>
                <a:cs typeface="Arial"/>
              </a:rPr>
              <a:t> de grupo</a:t>
            </a:r>
            <a:endParaRPr lang="es-ES_tradnl" sz="1600" b="1" dirty="0">
              <a:solidFill>
                <a:srgbClr val="000000"/>
              </a:solidFill>
              <a:latin typeface="ChollaSlabBold" pitchFamily="2" charset="0"/>
              <a:cs typeface="Arial"/>
            </a:endParaRPr>
          </a:p>
        </p:txBody>
      </p:sp>
      <p:sp>
        <p:nvSpPr>
          <p:cNvPr id="13" name="CuadroTexto 12"/>
          <p:cNvSpPr txBox="1"/>
          <p:nvPr/>
        </p:nvSpPr>
        <p:spPr>
          <a:xfrm>
            <a:off x="175151" y="160421"/>
            <a:ext cx="4931158" cy="584775"/>
          </a:xfrm>
          <a:prstGeom prst="rect">
            <a:avLst/>
          </a:prstGeom>
          <a:noFill/>
        </p:spPr>
        <p:txBody>
          <a:bodyPr wrap="none" rtlCol="0">
            <a:spAutoFit/>
          </a:bodyPr>
          <a:lstStyle/>
          <a:p>
            <a:r>
              <a:rPr lang="es-ES_tradnl" sz="3200" dirty="0">
                <a:solidFill>
                  <a:schemeClr val="bg1"/>
                </a:solidFill>
                <a:latin typeface="ChollaSansBold" pitchFamily="2" charset="0"/>
                <a:cs typeface="Times New Roman"/>
              </a:rPr>
              <a:t>Modelos de Crédito(Supuestos</a:t>
            </a:r>
            <a:r>
              <a:rPr lang="es-ES_tradnl" sz="3200" dirty="0" smtClean="0">
                <a:solidFill>
                  <a:schemeClr val="bg1"/>
                </a:solidFill>
                <a:latin typeface="ChollaSansBold" pitchFamily="2" charset="0"/>
                <a:cs typeface="Times New Roman"/>
              </a:rPr>
              <a:t>)</a:t>
            </a:r>
            <a:endParaRPr lang="es-ES_tradnl" sz="3200" dirty="0" smtClean="0">
              <a:solidFill>
                <a:srgbClr val="FFFFFF"/>
              </a:solidFill>
              <a:latin typeface="ChollaSansBold" pitchFamily="2" charset="0"/>
              <a:cs typeface="Times New Roman"/>
            </a:endParaRPr>
          </a:p>
        </p:txBody>
      </p:sp>
      <p:sp>
        <p:nvSpPr>
          <p:cNvPr id="14" name="CuadroTexto 13"/>
          <p:cNvSpPr txBox="1"/>
          <p:nvPr/>
        </p:nvSpPr>
        <p:spPr>
          <a:xfrm>
            <a:off x="532597" y="4026636"/>
            <a:ext cx="4724935" cy="1800493"/>
          </a:xfrm>
          <a:prstGeom prst="rect">
            <a:avLst/>
          </a:prstGeom>
          <a:solidFill>
            <a:schemeClr val="accent5">
              <a:lumMod val="20000"/>
              <a:lumOff val="80000"/>
            </a:schemeClr>
          </a:solidFill>
          <a:ln w="28575">
            <a:solidFill>
              <a:schemeClr val="bg1"/>
            </a:solidFill>
          </a:ln>
        </p:spPr>
        <p:txBody>
          <a:bodyPr wrap="square" rtlCol="0">
            <a:spAutoFit/>
          </a:bodyPr>
          <a:lstStyle/>
          <a:p>
            <a:pPr algn="just">
              <a:spcAft>
                <a:spcPts val="600"/>
              </a:spcAft>
              <a:buClr>
                <a:srgbClr val="FFC000"/>
              </a:buClr>
            </a:pPr>
            <a:r>
              <a:rPr lang="es-ES" sz="1600" u="sng" dirty="0" smtClean="0">
                <a:solidFill>
                  <a:srgbClr val="000000"/>
                </a:solidFill>
                <a:latin typeface="ChollaSlabRegular" pitchFamily="2" charset="0"/>
                <a:cs typeface="Arial" panose="020B0604020202020204" pitchFamily="34" charset="0"/>
              </a:rPr>
              <a:t>Criterios para su evaluación</a:t>
            </a:r>
            <a:endParaRPr lang="es-ES" sz="1600" dirty="0" smtClean="0">
              <a:solidFill>
                <a:srgbClr val="000000"/>
              </a:solidFill>
              <a:latin typeface="ChollaSlabRegular" pitchFamily="2" charset="0"/>
              <a:cs typeface="Arial" panose="020B0604020202020204" pitchFamily="34" charset="0"/>
            </a:endParaRPr>
          </a:p>
          <a:p>
            <a:pPr marL="285750" indent="-285750" algn="just">
              <a:spcAft>
                <a:spcPts val="600"/>
              </a:spcAft>
              <a:buClr>
                <a:srgbClr val="AF005F"/>
              </a:buClr>
              <a:buFont typeface="Wingdings" panose="05000000000000000000" pitchFamily="2" charset="2"/>
              <a:buChar char="v"/>
            </a:pPr>
            <a:r>
              <a:rPr lang="es-ES" sz="1600" dirty="0" smtClean="0">
                <a:solidFill>
                  <a:srgbClr val="000000"/>
                </a:solidFill>
                <a:latin typeface="ChollaSlabRegular" pitchFamily="2" charset="0"/>
                <a:cs typeface="Arial" panose="020B0604020202020204" pitchFamily="34" charset="0"/>
              </a:rPr>
              <a:t>Se realiza un </a:t>
            </a:r>
            <a:r>
              <a:rPr lang="es-CR" sz="1600" dirty="0">
                <a:solidFill>
                  <a:srgbClr val="000000"/>
                </a:solidFill>
                <a:latin typeface="ChollaSlabRegular" pitchFamily="2" charset="0"/>
                <a:cs typeface="Arial" panose="020B0604020202020204" pitchFamily="34" charset="0"/>
              </a:rPr>
              <a:t>Análisis de </a:t>
            </a:r>
            <a:r>
              <a:rPr lang="es-CR" sz="1600" dirty="0" smtClean="0">
                <a:solidFill>
                  <a:srgbClr val="000000"/>
                </a:solidFill>
                <a:latin typeface="ChollaSlabRegular" pitchFamily="2" charset="0"/>
                <a:cs typeface="Arial" panose="020B0604020202020204" pitchFamily="34" charset="0"/>
              </a:rPr>
              <a:t>Varianza con corrección de </a:t>
            </a:r>
            <a:r>
              <a:rPr lang="es-CR" sz="1600" dirty="0" err="1" smtClean="0">
                <a:solidFill>
                  <a:srgbClr val="000000"/>
                </a:solidFill>
                <a:latin typeface="ChollaSlabRegular" pitchFamily="2" charset="0"/>
                <a:cs typeface="Arial" panose="020B0604020202020204" pitchFamily="34" charset="0"/>
              </a:rPr>
              <a:t>bonferroni</a:t>
            </a:r>
            <a:r>
              <a:rPr lang="es-CR" sz="1600" dirty="0" smtClean="0">
                <a:solidFill>
                  <a:srgbClr val="000000"/>
                </a:solidFill>
                <a:latin typeface="ChollaSlabRegular" pitchFamily="2" charset="0"/>
                <a:cs typeface="Arial" panose="020B0604020202020204" pitchFamily="34" charset="0"/>
              </a:rPr>
              <a:t>.</a:t>
            </a:r>
          </a:p>
          <a:p>
            <a:pPr marL="285750" indent="-285750" algn="just">
              <a:spcAft>
                <a:spcPts val="600"/>
              </a:spcAft>
              <a:buClr>
                <a:srgbClr val="AF005F"/>
              </a:buClr>
              <a:buFont typeface="Wingdings" panose="05000000000000000000" pitchFamily="2" charset="2"/>
              <a:buChar char="v"/>
            </a:pPr>
            <a:r>
              <a:rPr lang="es-CR" sz="1600" dirty="0" smtClean="0">
                <a:solidFill>
                  <a:srgbClr val="000000"/>
                </a:solidFill>
                <a:latin typeface="ChollaSlabRegular" pitchFamily="2" charset="0"/>
                <a:cs typeface="Arial" panose="020B0604020202020204" pitchFamily="34" charset="0"/>
              </a:rPr>
              <a:t>Se esperan diferencias por sexo y edad (alfa = 0,05).</a:t>
            </a:r>
            <a:endParaRPr lang="es-ES_tradnl" sz="1600" dirty="0">
              <a:solidFill>
                <a:srgbClr val="000000"/>
              </a:solidFill>
              <a:latin typeface="ChollaSlabRegular" pitchFamily="2" charset="0"/>
              <a:cs typeface="Arial" panose="020B0604020202020204" pitchFamily="34" charset="0"/>
            </a:endParaRPr>
          </a:p>
          <a:p>
            <a:pPr algn="just">
              <a:spcAft>
                <a:spcPts val="600"/>
              </a:spcAft>
            </a:pPr>
            <a:endParaRPr lang="es-ES_tradnl" sz="1600" dirty="0">
              <a:solidFill>
                <a:srgbClr val="000000"/>
              </a:solidFill>
              <a:latin typeface="ChollaSlabRegular" pitchFamily="2" charset="0"/>
              <a:cs typeface="Arial" panose="020B0604020202020204" pitchFamily="34" charset="0"/>
            </a:endParaRPr>
          </a:p>
        </p:txBody>
      </p:sp>
      <p:sp>
        <p:nvSpPr>
          <p:cNvPr id="2" name="CuadroTexto 1"/>
          <p:cNvSpPr txBox="1"/>
          <p:nvPr/>
        </p:nvSpPr>
        <p:spPr>
          <a:xfrm>
            <a:off x="532597" y="2508578"/>
            <a:ext cx="6791325" cy="584775"/>
          </a:xfrm>
          <a:prstGeom prst="rect">
            <a:avLst/>
          </a:prstGeom>
          <a:noFill/>
          <a:ln w="28575">
            <a:solidFill>
              <a:schemeClr val="accent1"/>
            </a:solidFill>
          </a:ln>
        </p:spPr>
        <p:txBody>
          <a:bodyPr wrap="square" rtlCol="0">
            <a:spAutoFit/>
          </a:bodyPr>
          <a:lstStyle/>
          <a:p>
            <a:r>
              <a:rPr lang="es-ES" sz="1600" dirty="0">
                <a:solidFill>
                  <a:srgbClr val="000000"/>
                </a:solidFill>
                <a:latin typeface="ChollaSlabRegular" pitchFamily="2" charset="0"/>
                <a:cs typeface="Arial" panose="020B0604020202020204" pitchFamily="34" charset="0"/>
              </a:rPr>
              <a:t>La invariancia de grupo se refiere a ítems que se comportan de manera similar para personas con diferentes </a:t>
            </a:r>
            <a:r>
              <a:rPr lang="es-ES" sz="1600" dirty="0" smtClean="0">
                <a:solidFill>
                  <a:srgbClr val="000000"/>
                </a:solidFill>
                <a:latin typeface="ChollaSlabRegular" pitchFamily="2" charset="0"/>
                <a:cs typeface="Arial" panose="020B0604020202020204" pitchFamily="34" charset="0"/>
              </a:rPr>
              <a:t>características.</a:t>
            </a:r>
          </a:p>
        </p:txBody>
      </p:sp>
      <p:pic>
        <p:nvPicPr>
          <p:cNvPr id="4" name="Imagen 3"/>
          <p:cNvPicPr>
            <a:picLocks noChangeAspect="1"/>
          </p:cNvPicPr>
          <p:nvPr/>
        </p:nvPicPr>
        <p:blipFill>
          <a:blip r:embed="rId5"/>
          <a:stretch>
            <a:fillRect/>
          </a:stretch>
        </p:blipFill>
        <p:spPr>
          <a:xfrm>
            <a:off x="5576091" y="3829051"/>
            <a:ext cx="3567909" cy="3028950"/>
          </a:xfrm>
          <a:prstGeom prst="rect">
            <a:avLst/>
          </a:prstGeom>
        </p:spPr>
      </p:pic>
    </p:spTree>
    <p:extLst>
      <p:ext uri="{BB962C8B-B14F-4D97-AF65-F5344CB8AC3E}">
        <p14:creationId xmlns:p14="http://schemas.microsoft.com/office/powerpoint/2010/main" val="2734459811"/>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643775" y="1046852"/>
            <a:ext cx="4019458" cy="5731020"/>
          </a:xfrm>
          <a:prstGeom prst="rect">
            <a:avLst/>
          </a:prstGeom>
        </p:spPr>
      </p:pic>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14" y="1600207"/>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414085" y="178952"/>
            <a:ext cx="3379451" cy="584775"/>
          </a:xfrm>
          <a:prstGeom prst="rect">
            <a:avLst/>
          </a:prstGeom>
          <a:noFill/>
        </p:spPr>
        <p:txBody>
          <a:bodyPr wrap="none" rtlCol="0">
            <a:spAutoFit/>
          </a:bodyPr>
          <a:lstStyle/>
          <a:p>
            <a:r>
              <a:rPr lang="es-ES_tradnl" sz="3200" dirty="0" smtClean="0">
                <a:solidFill>
                  <a:schemeClr val="bg1"/>
                </a:solidFill>
                <a:latin typeface="ChollaSansBold" pitchFamily="2" charset="0"/>
                <a:cs typeface="Times New Roman"/>
              </a:rPr>
              <a:t>Modelo de Capacidad</a:t>
            </a:r>
            <a:endParaRPr lang="es-ES_tradnl" sz="3200" dirty="0" smtClean="0">
              <a:solidFill>
                <a:srgbClr val="FFFFFF"/>
              </a:solidFill>
              <a:latin typeface="ChollaSansBold" pitchFamily="2" charset="0"/>
              <a:cs typeface="Times New Roman"/>
            </a:endParaRPr>
          </a:p>
        </p:txBody>
      </p:sp>
      <p:pic>
        <p:nvPicPr>
          <p:cNvPr id="8" name="Picture 6" descr="En la imagen, una atleta se quita las prótesis para correr."/>
          <p:cNvPicPr>
            <a:picLocks noChangeAspect="1"/>
          </p:cNvPicPr>
          <p:nvPr/>
        </p:nvPicPr>
        <p:blipFill>
          <a:blip r:embed="rId5">
            <a:extLst/>
          </a:blip>
          <a:stretch>
            <a:fillRect/>
          </a:stretch>
        </p:blipFill>
        <p:spPr>
          <a:xfrm>
            <a:off x="923170" y="2693938"/>
            <a:ext cx="2944093" cy="1962728"/>
          </a:xfrm>
          <a:prstGeom prst="rect">
            <a:avLst/>
          </a:prstGeom>
          <a:effectLst>
            <a:outerShdw blurRad="50800" dist="38100" dir="2700000" algn="tl" rotWithShape="0">
              <a:prstClr val="black">
                <a:alpha val="40000"/>
              </a:prstClr>
            </a:outerShdw>
            <a:softEdge rad="63500"/>
          </a:effectLst>
        </p:spPr>
      </p:pic>
      <p:sp>
        <p:nvSpPr>
          <p:cNvPr id="9" name="Rectángulo 8"/>
          <p:cNvSpPr/>
          <p:nvPr/>
        </p:nvSpPr>
        <p:spPr>
          <a:xfrm>
            <a:off x="8044349" y="6549144"/>
            <a:ext cx="1099651" cy="228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Página 91</a:t>
            </a:r>
            <a:endParaRPr lang="es-CR" dirty="0"/>
          </a:p>
        </p:txBody>
      </p:sp>
    </p:spTree>
    <p:extLst>
      <p:ext uri="{BB962C8B-B14F-4D97-AF65-F5344CB8AC3E}">
        <p14:creationId xmlns:p14="http://schemas.microsoft.com/office/powerpoint/2010/main" val="117376317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2" name="CuadroTexto 1"/>
          <p:cNvSpPr txBox="1"/>
          <p:nvPr/>
        </p:nvSpPr>
        <p:spPr>
          <a:xfrm>
            <a:off x="609688" y="196553"/>
            <a:ext cx="2953908"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Antecedentes</a:t>
            </a:r>
            <a:endParaRPr lang="es-CR" sz="3200" b="1" dirty="0">
              <a:solidFill>
                <a:schemeClr val="bg1"/>
              </a:solidFill>
              <a:latin typeface="ChollaSansBold" pitchFamily="2"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3746078749"/>
              </p:ext>
            </p:extLst>
          </p:nvPr>
        </p:nvGraphicFramePr>
        <p:xfrm>
          <a:off x="789308" y="1133330"/>
          <a:ext cx="7320897" cy="52858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1550301"/>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18" y="1600205"/>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354264" y="160421"/>
            <a:ext cx="3610284" cy="584775"/>
          </a:xfrm>
          <a:prstGeom prst="rect">
            <a:avLst/>
          </a:prstGeom>
          <a:noFill/>
        </p:spPr>
        <p:txBody>
          <a:bodyPr wrap="none" rtlCol="0">
            <a:spAutoFit/>
          </a:bodyPr>
          <a:lstStyle/>
          <a:p>
            <a:r>
              <a:rPr lang="es-ES_tradnl" sz="3200" dirty="0">
                <a:solidFill>
                  <a:schemeClr val="bg1"/>
                </a:solidFill>
                <a:latin typeface="ChollaSansBold" pitchFamily="2" charset="0"/>
                <a:cs typeface="Times New Roman"/>
              </a:rPr>
              <a:t>Modelo de Desempeño</a:t>
            </a:r>
            <a:endParaRPr lang="es-ES_tradnl" sz="3200" dirty="0" smtClean="0">
              <a:solidFill>
                <a:srgbClr val="FFFFFF"/>
              </a:solidFill>
              <a:latin typeface="ChollaSansBold" pitchFamily="2" charset="0"/>
              <a:cs typeface="Times New Roman"/>
            </a:endParaRPr>
          </a:p>
        </p:txBody>
      </p:sp>
      <p:pic>
        <p:nvPicPr>
          <p:cNvPr id="4" name="Imagen 3"/>
          <p:cNvPicPr>
            <a:picLocks noChangeAspect="1"/>
          </p:cNvPicPr>
          <p:nvPr/>
        </p:nvPicPr>
        <p:blipFill>
          <a:blip r:embed="rId4"/>
          <a:stretch>
            <a:fillRect/>
          </a:stretch>
        </p:blipFill>
        <p:spPr>
          <a:xfrm>
            <a:off x="4457700" y="965398"/>
            <a:ext cx="4456720" cy="5775749"/>
          </a:xfrm>
          <a:prstGeom prst="rect">
            <a:avLst/>
          </a:prstGeom>
        </p:spPr>
      </p:pic>
      <p:sp>
        <p:nvSpPr>
          <p:cNvPr id="5" name="CuadroTexto 4"/>
          <p:cNvSpPr txBox="1"/>
          <p:nvPr/>
        </p:nvSpPr>
        <p:spPr>
          <a:xfrm rot="16200000">
            <a:off x="3878244" y="3676480"/>
            <a:ext cx="1158912" cy="276999"/>
          </a:xfrm>
          <a:prstGeom prst="rect">
            <a:avLst/>
          </a:prstGeom>
          <a:solidFill>
            <a:schemeClr val="bg1"/>
          </a:solidFill>
        </p:spPr>
        <p:txBody>
          <a:bodyPr wrap="square" rtlCol="0">
            <a:spAutoFit/>
          </a:bodyPr>
          <a:lstStyle/>
          <a:p>
            <a:r>
              <a:rPr lang="es-ES" sz="1200" b="1" dirty="0" smtClean="0"/>
              <a:t>Frecuencias</a:t>
            </a:r>
            <a:endParaRPr lang="es-CR" sz="1200" b="1" dirty="0"/>
          </a:p>
        </p:txBody>
      </p:sp>
      <p:pic>
        <p:nvPicPr>
          <p:cNvPr id="8" name="Picture 7" descr="En la imagen una atleta corre con sus prótesis.&#10;"/>
          <p:cNvPicPr>
            <a:picLocks noChangeAspect="1"/>
          </p:cNvPicPr>
          <p:nvPr/>
        </p:nvPicPr>
        <p:blipFill>
          <a:blip r:embed="rId5">
            <a:extLst/>
          </a:blip>
          <a:stretch>
            <a:fillRect/>
          </a:stretch>
        </p:blipFill>
        <p:spPr>
          <a:xfrm>
            <a:off x="1346001" y="2273847"/>
            <a:ext cx="2190032" cy="3082267"/>
          </a:xfrm>
          <a:prstGeom prst="rect">
            <a:avLst/>
          </a:prstGeom>
          <a:effectLst>
            <a:outerShdw blurRad="50800" dist="38100" dir="2700000" algn="tl" rotWithShape="0">
              <a:prstClr val="black">
                <a:alpha val="40000"/>
              </a:prstClr>
            </a:outerShdw>
            <a:softEdge rad="63500"/>
          </a:effectLst>
        </p:spPr>
      </p:pic>
      <p:sp>
        <p:nvSpPr>
          <p:cNvPr id="9" name="CuadroTexto 8"/>
          <p:cNvSpPr txBox="1"/>
          <p:nvPr/>
        </p:nvSpPr>
        <p:spPr>
          <a:xfrm>
            <a:off x="5876924" y="6524966"/>
            <a:ext cx="1952626" cy="276999"/>
          </a:xfrm>
          <a:prstGeom prst="rect">
            <a:avLst/>
          </a:prstGeom>
          <a:solidFill>
            <a:schemeClr val="bg1"/>
          </a:solidFill>
        </p:spPr>
        <p:txBody>
          <a:bodyPr wrap="square" rtlCol="0">
            <a:spAutoFit/>
          </a:bodyPr>
          <a:lstStyle/>
          <a:p>
            <a:r>
              <a:rPr lang="es-ES" sz="1200" b="1" dirty="0" smtClean="0"/>
              <a:t>Puntaje de desempeño</a:t>
            </a:r>
            <a:endParaRPr lang="es-CR" sz="1200" b="1" dirty="0"/>
          </a:p>
        </p:txBody>
      </p:sp>
    </p:spTree>
    <p:extLst>
      <p:ext uri="{BB962C8B-B14F-4D97-AF65-F5344CB8AC3E}">
        <p14:creationId xmlns:p14="http://schemas.microsoft.com/office/powerpoint/2010/main" val="189636918"/>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0" y="1600207"/>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6" name="CuadroTexto 5"/>
          <p:cNvSpPr txBox="1"/>
          <p:nvPr/>
        </p:nvSpPr>
        <p:spPr>
          <a:xfrm>
            <a:off x="140721" y="1191740"/>
            <a:ext cx="7887369" cy="5247590"/>
          </a:xfrm>
          <a:prstGeom prst="rect">
            <a:avLst/>
          </a:prstGeom>
          <a:noFill/>
        </p:spPr>
        <p:txBody>
          <a:bodyPr wrap="square" rtlCol="0">
            <a:spAutoFit/>
          </a:bodyPr>
          <a:lstStyle/>
          <a:p>
            <a:pPr algn="just">
              <a:spcAft>
                <a:spcPts val="600"/>
              </a:spcAft>
            </a:pPr>
            <a:r>
              <a:rPr lang="es-ES_tradnl" dirty="0" smtClean="0">
                <a:solidFill>
                  <a:srgbClr val="000000"/>
                </a:solidFill>
                <a:latin typeface="ChollaWideOldStyle" pitchFamily="2" charset="0"/>
                <a:cs typeface="Arial"/>
              </a:rPr>
              <a:t>Se utiliza un modelo probabilístico denominado Bosques </a:t>
            </a:r>
            <a:r>
              <a:rPr lang="es-ES_tradnl" dirty="0">
                <a:solidFill>
                  <a:srgbClr val="000000"/>
                </a:solidFill>
                <a:latin typeface="ChollaWideOldStyle" pitchFamily="2" charset="0"/>
                <a:cs typeface="Arial"/>
              </a:rPr>
              <a:t>A</a:t>
            </a:r>
            <a:r>
              <a:rPr lang="es-ES_tradnl" dirty="0" smtClean="0">
                <a:solidFill>
                  <a:srgbClr val="000000"/>
                </a:solidFill>
                <a:latin typeface="ChollaWideOldStyle" pitchFamily="2" charset="0"/>
                <a:cs typeface="Arial"/>
              </a:rPr>
              <a:t>leatorios (</a:t>
            </a:r>
            <a:r>
              <a:rPr lang="es-ES_tradnl" dirty="0" err="1" smtClean="0">
                <a:solidFill>
                  <a:srgbClr val="000000"/>
                </a:solidFill>
                <a:latin typeface="ChollaWideOldStyle" pitchFamily="2" charset="0"/>
                <a:cs typeface="Arial"/>
              </a:rPr>
              <a:t>Random</a:t>
            </a:r>
            <a:r>
              <a:rPr lang="es-ES_tradnl" dirty="0" smtClean="0">
                <a:solidFill>
                  <a:srgbClr val="000000"/>
                </a:solidFill>
                <a:latin typeface="ChollaWideOldStyle" pitchFamily="2" charset="0"/>
                <a:cs typeface="Arial"/>
              </a:rPr>
              <a:t> </a:t>
            </a:r>
            <a:r>
              <a:rPr lang="es-ES_tradnl" dirty="0" err="1" smtClean="0">
                <a:solidFill>
                  <a:srgbClr val="000000"/>
                </a:solidFill>
                <a:latin typeface="ChollaWideOldStyle" pitchFamily="2" charset="0"/>
                <a:cs typeface="Arial"/>
              </a:rPr>
              <a:t>Forest</a:t>
            </a:r>
            <a:r>
              <a:rPr lang="es-ES_tradnl" dirty="0" smtClean="0">
                <a:solidFill>
                  <a:srgbClr val="000000"/>
                </a:solidFill>
                <a:latin typeface="ChollaWideOldStyle" pitchFamily="2" charset="0"/>
                <a:cs typeface="Arial"/>
              </a:rPr>
              <a:t>).</a:t>
            </a:r>
            <a:endParaRPr lang="es-ES_tradnl" b="1" u="sng" dirty="0" smtClean="0">
              <a:solidFill>
                <a:srgbClr val="000000"/>
              </a:solidFill>
              <a:latin typeface="ChollaWideOldStyle" pitchFamily="2" charset="0"/>
              <a:cs typeface="Arial"/>
            </a:endParaRPr>
          </a:p>
          <a:p>
            <a:pPr algn="just">
              <a:spcAft>
                <a:spcPts val="600"/>
              </a:spcAft>
            </a:pPr>
            <a:r>
              <a:rPr lang="es-ES_tradnl" b="1" u="sng" dirty="0" smtClean="0">
                <a:solidFill>
                  <a:srgbClr val="000000"/>
                </a:solidFill>
                <a:latin typeface="ChollaWideOldStyle" pitchFamily="2" charset="0"/>
                <a:cs typeface="Arial"/>
              </a:rPr>
              <a:t>Variable respuesta</a:t>
            </a:r>
            <a:r>
              <a:rPr lang="es-ES_tradnl" dirty="0" smtClean="0">
                <a:solidFill>
                  <a:srgbClr val="000000"/>
                </a:solidFill>
                <a:latin typeface="ChollaWideOldStyle" pitchFamily="2" charset="0"/>
                <a:cs typeface="Arial"/>
              </a:rPr>
              <a:t>: Puntaje desempeño</a:t>
            </a:r>
          </a:p>
          <a:p>
            <a:pPr algn="just">
              <a:spcAft>
                <a:spcPts val="600"/>
              </a:spcAft>
            </a:pPr>
            <a:r>
              <a:rPr lang="es-ES_tradnl" b="1" u="sng" dirty="0" smtClean="0">
                <a:solidFill>
                  <a:srgbClr val="000000"/>
                </a:solidFill>
                <a:latin typeface="ChollaWideOldStyle" pitchFamily="2" charset="0"/>
                <a:cs typeface="Arial"/>
              </a:rPr>
              <a:t>Variables </a:t>
            </a:r>
            <a:r>
              <a:rPr lang="es-ES_tradnl" b="1" u="sng" dirty="0" err="1" smtClean="0">
                <a:solidFill>
                  <a:srgbClr val="000000"/>
                </a:solidFill>
                <a:latin typeface="ChollaWideOldStyle" pitchFamily="2" charset="0"/>
                <a:cs typeface="Arial"/>
              </a:rPr>
              <a:t>predictoras</a:t>
            </a:r>
            <a:r>
              <a:rPr lang="es-ES_tradnl" dirty="0" smtClean="0">
                <a:solidFill>
                  <a:srgbClr val="000000"/>
                </a:solidFill>
                <a:latin typeface="ChollaWideOldStyle" pitchFamily="2" charset="0"/>
                <a:cs typeface="Arial"/>
              </a:rPr>
              <a:t>:</a:t>
            </a:r>
            <a:endParaRPr lang="es-ES_tradnl" dirty="0">
              <a:solidFill>
                <a:srgbClr val="000000"/>
              </a:solidFill>
              <a:latin typeface="ChollaWideOldStyle" pitchFamily="2" charset="0"/>
              <a:cs typeface="Arial"/>
            </a:endParaRPr>
          </a:p>
          <a:p>
            <a:pPr marL="285750" indent="-285750" algn="just">
              <a:spcAft>
                <a:spcPts val="600"/>
              </a:spcAft>
              <a:buFont typeface="Arial" panose="020B0604020202020204" pitchFamily="34" charset="0"/>
              <a:buChar char="•"/>
            </a:pPr>
            <a:r>
              <a:rPr lang="es-ES_tradnl" dirty="0" smtClean="0">
                <a:solidFill>
                  <a:srgbClr val="000000"/>
                </a:solidFill>
                <a:latin typeface="ChollaWideOldStyle" pitchFamily="2" charset="0"/>
                <a:cs typeface="Arial"/>
              </a:rPr>
              <a:t>Puntaje de capacidad.</a:t>
            </a:r>
          </a:p>
          <a:p>
            <a:pPr marL="285750" indent="-285750" algn="just">
              <a:spcAft>
                <a:spcPts val="600"/>
              </a:spcAft>
              <a:buFont typeface="Arial" panose="020B0604020202020204" pitchFamily="34" charset="0"/>
              <a:buChar char="•"/>
            </a:pPr>
            <a:r>
              <a:rPr lang="es-ES_tradnl" dirty="0" smtClean="0">
                <a:solidFill>
                  <a:srgbClr val="000000"/>
                </a:solidFill>
                <a:latin typeface="ChollaWideOldStyle" pitchFamily="2" charset="0"/>
                <a:cs typeface="Arial"/>
              </a:rPr>
              <a:t>Sexo.</a:t>
            </a:r>
          </a:p>
          <a:p>
            <a:pPr marL="285750" indent="-285750" algn="just">
              <a:spcAft>
                <a:spcPts val="600"/>
              </a:spcAft>
              <a:buFont typeface="Arial" panose="020B0604020202020204" pitchFamily="34" charset="0"/>
              <a:buChar char="•"/>
            </a:pPr>
            <a:r>
              <a:rPr lang="es-ES_tradnl" dirty="0" smtClean="0">
                <a:solidFill>
                  <a:srgbClr val="000000"/>
                </a:solidFill>
                <a:latin typeface="ChollaWideOldStyle" pitchFamily="2" charset="0"/>
                <a:cs typeface="Arial"/>
              </a:rPr>
              <a:t>Grupos de edad (tres grupos).</a:t>
            </a:r>
          </a:p>
          <a:p>
            <a:pPr marL="285750" indent="-285750" algn="just">
              <a:spcAft>
                <a:spcPts val="600"/>
              </a:spcAft>
              <a:buFont typeface="Arial" panose="020B0604020202020204" pitchFamily="34" charset="0"/>
              <a:buChar char="•"/>
            </a:pPr>
            <a:r>
              <a:rPr lang="es-ES_tradnl" dirty="0" smtClean="0">
                <a:solidFill>
                  <a:srgbClr val="000000"/>
                </a:solidFill>
                <a:latin typeface="ChollaWideOldStyle" pitchFamily="2" charset="0"/>
                <a:cs typeface="Arial"/>
              </a:rPr>
              <a:t>Condición de actividad.</a:t>
            </a:r>
          </a:p>
          <a:p>
            <a:pPr marL="285750" indent="-285750" algn="just">
              <a:spcAft>
                <a:spcPts val="600"/>
              </a:spcAft>
              <a:buFont typeface="Arial" panose="020B0604020202020204" pitchFamily="34" charset="0"/>
              <a:buChar char="•"/>
            </a:pPr>
            <a:r>
              <a:rPr lang="es-ES_tradnl" dirty="0" smtClean="0">
                <a:solidFill>
                  <a:srgbClr val="000000"/>
                </a:solidFill>
                <a:latin typeface="ChollaWideOldStyle" pitchFamily="2" charset="0"/>
                <a:cs typeface="Arial"/>
              </a:rPr>
              <a:t>Actitudes de otras personas (I1 – I10).</a:t>
            </a:r>
          </a:p>
          <a:p>
            <a:pPr marL="285750" indent="-285750" algn="just">
              <a:spcAft>
                <a:spcPts val="600"/>
              </a:spcAft>
              <a:buFont typeface="Arial" panose="020B0604020202020204" pitchFamily="34" charset="0"/>
              <a:buChar char="•"/>
            </a:pPr>
            <a:r>
              <a:rPr lang="es-ES_tradnl" dirty="0">
                <a:solidFill>
                  <a:srgbClr val="000000"/>
                </a:solidFill>
                <a:latin typeface="ChollaWideOldStyle" pitchFamily="2" charset="0"/>
                <a:cs typeface="Arial"/>
              </a:rPr>
              <a:t>Asistencia </a:t>
            </a:r>
            <a:r>
              <a:rPr lang="es-ES_tradnl" dirty="0" smtClean="0">
                <a:solidFill>
                  <a:srgbClr val="000000"/>
                </a:solidFill>
                <a:latin typeface="ChollaWideOldStyle" pitchFamily="2" charset="0"/>
                <a:cs typeface="Arial"/>
              </a:rPr>
              <a:t>personal (H1 – H11).</a:t>
            </a:r>
          </a:p>
          <a:p>
            <a:pPr marL="285750" indent="-285750" algn="just">
              <a:spcAft>
                <a:spcPts val="600"/>
              </a:spcAft>
              <a:buFont typeface="Arial" panose="020B0604020202020204" pitchFamily="34" charset="0"/>
              <a:buChar char="•"/>
            </a:pPr>
            <a:r>
              <a:rPr lang="es-ES_tradnl" dirty="0" smtClean="0">
                <a:solidFill>
                  <a:srgbClr val="000000"/>
                </a:solidFill>
                <a:latin typeface="ChollaWideOldStyle" pitchFamily="2" charset="0"/>
                <a:cs typeface="Arial"/>
              </a:rPr>
              <a:t>Condición de salud diagnosticada </a:t>
            </a:r>
          </a:p>
          <a:p>
            <a:pPr algn="just">
              <a:spcAft>
                <a:spcPts val="600"/>
              </a:spcAft>
            </a:pPr>
            <a:r>
              <a:rPr lang="es-ES_tradnl" dirty="0" smtClean="0">
                <a:solidFill>
                  <a:srgbClr val="000000"/>
                </a:solidFill>
                <a:latin typeface="ChollaWideOldStyle" pitchFamily="2" charset="0"/>
                <a:cs typeface="Arial"/>
              </a:rPr>
              <a:t>(F1 – F31).</a:t>
            </a:r>
          </a:p>
          <a:p>
            <a:pPr marL="285750" indent="-285750" algn="just">
              <a:spcAft>
                <a:spcPts val="600"/>
              </a:spcAft>
              <a:buFont typeface="Arial" panose="020B0604020202020204" pitchFamily="34" charset="0"/>
              <a:buChar char="•"/>
            </a:pPr>
            <a:r>
              <a:rPr lang="es-ES_tradnl" dirty="0" smtClean="0">
                <a:solidFill>
                  <a:srgbClr val="000000"/>
                </a:solidFill>
                <a:latin typeface="ChollaWideOldStyle" pitchFamily="2" charset="0"/>
                <a:cs typeface="Arial"/>
              </a:rPr>
              <a:t>Factores ambientales (C1-C11).</a:t>
            </a:r>
          </a:p>
          <a:p>
            <a:pPr marL="285750" indent="-285750" algn="just">
              <a:spcAft>
                <a:spcPts val="600"/>
              </a:spcAft>
              <a:buFont typeface="Arial" panose="020B0604020202020204" pitchFamily="34" charset="0"/>
              <a:buChar char="•"/>
            </a:pPr>
            <a:r>
              <a:rPr lang="es-ES_tradnl" dirty="0" smtClean="0">
                <a:solidFill>
                  <a:srgbClr val="000000"/>
                </a:solidFill>
                <a:latin typeface="ChollaWideOldStyle" pitchFamily="2" charset="0"/>
                <a:cs typeface="Arial"/>
              </a:rPr>
              <a:t>Uso de dispositivos de apoyo.</a:t>
            </a:r>
            <a:endParaRPr lang="es-ES_tradnl" dirty="0">
              <a:solidFill>
                <a:srgbClr val="000000"/>
              </a:solidFill>
              <a:latin typeface="ChollaWideOldStyle" pitchFamily="2" charset="0"/>
              <a:cs typeface="Arial"/>
            </a:endParaRPr>
          </a:p>
          <a:p>
            <a:pPr algn="just">
              <a:spcAft>
                <a:spcPts val="600"/>
              </a:spcAft>
            </a:pPr>
            <a:r>
              <a:rPr lang="es-ES_tradnl" b="1" dirty="0" smtClean="0">
                <a:solidFill>
                  <a:srgbClr val="000000"/>
                </a:solidFill>
                <a:latin typeface="ChollaWideOldStyle" pitchFamily="2" charset="0"/>
                <a:cs typeface="Arial"/>
              </a:rPr>
              <a:t>Total: más de 28 variables</a:t>
            </a:r>
            <a:endParaRPr lang="es-ES_tradnl" b="1" dirty="0">
              <a:solidFill>
                <a:srgbClr val="000000"/>
              </a:solidFill>
              <a:latin typeface="ChollaWideOldStyle" pitchFamily="2" charset="0"/>
              <a:cs typeface="Arial"/>
            </a:endParaRPr>
          </a:p>
        </p:txBody>
      </p:sp>
      <p:sp>
        <p:nvSpPr>
          <p:cNvPr id="7" name="CuadroTexto 6"/>
          <p:cNvSpPr txBox="1"/>
          <p:nvPr/>
        </p:nvSpPr>
        <p:spPr>
          <a:xfrm>
            <a:off x="354264" y="160421"/>
            <a:ext cx="2925801" cy="584775"/>
          </a:xfrm>
          <a:prstGeom prst="rect">
            <a:avLst/>
          </a:prstGeom>
          <a:noFill/>
        </p:spPr>
        <p:txBody>
          <a:bodyPr wrap="none" rtlCol="0">
            <a:spAutoFit/>
          </a:bodyPr>
          <a:lstStyle/>
          <a:p>
            <a:r>
              <a:rPr lang="es-ES_tradnl" sz="3200" dirty="0" smtClean="0">
                <a:solidFill>
                  <a:schemeClr val="bg1"/>
                </a:solidFill>
                <a:latin typeface="ChollaSansBold" pitchFamily="2" charset="0"/>
                <a:cs typeface="Times New Roman"/>
              </a:rPr>
              <a:t>Modelo predictivo</a:t>
            </a:r>
            <a:endParaRPr lang="es-ES_tradnl" sz="3200" dirty="0" smtClean="0">
              <a:solidFill>
                <a:srgbClr val="FFFFFF"/>
              </a:solidFill>
              <a:latin typeface="ChollaSansBold" pitchFamily="2" charset="0"/>
              <a:cs typeface="Times New Roman"/>
            </a:endParaRPr>
          </a:p>
        </p:txBody>
      </p:sp>
      <p:pic>
        <p:nvPicPr>
          <p:cNvPr id="8" name="Imagen 7"/>
          <p:cNvPicPr>
            <a:picLocks noChangeAspect="1"/>
          </p:cNvPicPr>
          <p:nvPr/>
        </p:nvPicPr>
        <p:blipFill>
          <a:blip r:embed="rId5"/>
          <a:stretch>
            <a:fillRect/>
          </a:stretch>
        </p:blipFill>
        <p:spPr>
          <a:xfrm>
            <a:off x="4429125" y="1600207"/>
            <a:ext cx="4714675" cy="5257793"/>
          </a:xfrm>
          <a:prstGeom prst="rect">
            <a:avLst/>
          </a:prstGeom>
        </p:spPr>
      </p:pic>
      <p:sp>
        <p:nvSpPr>
          <p:cNvPr id="2" name="CuadroTexto 1"/>
          <p:cNvSpPr txBox="1"/>
          <p:nvPr/>
        </p:nvSpPr>
        <p:spPr>
          <a:xfrm>
            <a:off x="5954170" y="6411391"/>
            <a:ext cx="2686639" cy="276999"/>
          </a:xfrm>
          <a:prstGeom prst="rect">
            <a:avLst/>
          </a:prstGeom>
          <a:solidFill>
            <a:schemeClr val="bg1"/>
          </a:solidFill>
        </p:spPr>
        <p:txBody>
          <a:bodyPr wrap="square" rtlCol="0">
            <a:spAutoFit/>
          </a:bodyPr>
          <a:lstStyle/>
          <a:p>
            <a:r>
              <a:rPr lang="es-ES" sz="1200" b="1" dirty="0" smtClean="0"/>
              <a:t>Puntaje desempeño predicho</a:t>
            </a:r>
            <a:endParaRPr lang="es-CR" sz="1200" b="1" dirty="0"/>
          </a:p>
        </p:txBody>
      </p:sp>
      <p:sp>
        <p:nvSpPr>
          <p:cNvPr id="9" name="CuadroTexto 8"/>
          <p:cNvSpPr txBox="1"/>
          <p:nvPr/>
        </p:nvSpPr>
        <p:spPr>
          <a:xfrm rot="16200000">
            <a:off x="3988169" y="3890874"/>
            <a:ext cx="1158912" cy="276999"/>
          </a:xfrm>
          <a:prstGeom prst="rect">
            <a:avLst/>
          </a:prstGeom>
          <a:solidFill>
            <a:schemeClr val="bg1"/>
          </a:solidFill>
        </p:spPr>
        <p:txBody>
          <a:bodyPr wrap="square" rtlCol="0">
            <a:spAutoFit/>
          </a:bodyPr>
          <a:lstStyle/>
          <a:p>
            <a:r>
              <a:rPr lang="es-ES" sz="1200" b="1" dirty="0" smtClean="0"/>
              <a:t>Frecuencias</a:t>
            </a:r>
            <a:endParaRPr lang="es-CR" sz="1200" b="1" dirty="0"/>
          </a:p>
        </p:txBody>
      </p:sp>
      <p:pic>
        <p:nvPicPr>
          <p:cNvPr id="10" name="Picture 2" descr="Resultado de imagen para logo de R stud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5296" y="353536"/>
            <a:ext cx="1571786" cy="55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556070"/>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descr="Colores-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354264" y="160421"/>
            <a:ext cx="2925801" cy="584775"/>
          </a:xfrm>
          <a:prstGeom prst="rect">
            <a:avLst/>
          </a:prstGeom>
          <a:noFill/>
        </p:spPr>
        <p:txBody>
          <a:bodyPr wrap="none" rtlCol="0">
            <a:spAutoFit/>
          </a:bodyPr>
          <a:lstStyle/>
          <a:p>
            <a:r>
              <a:rPr lang="es-ES_tradnl" sz="3200" dirty="0" smtClean="0">
                <a:solidFill>
                  <a:schemeClr val="bg1"/>
                </a:solidFill>
                <a:latin typeface="ChollaSansBold" pitchFamily="2" charset="0"/>
                <a:cs typeface="Times New Roman"/>
              </a:rPr>
              <a:t>Modelo predictivo</a:t>
            </a:r>
            <a:endParaRPr lang="es-ES_tradnl" sz="3200" dirty="0" smtClean="0">
              <a:solidFill>
                <a:srgbClr val="FFFFFF"/>
              </a:solidFill>
              <a:latin typeface="ChollaSansBold" pitchFamily="2" charset="0"/>
              <a:cs typeface="Times New Roman"/>
            </a:endParaRPr>
          </a:p>
        </p:txBody>
      </p:sp>
      <p:pic>
        <p:nvPicPr>
          <p:cNvPr id="22" name="Imagen 21"/>
          <p:cNvPicPr>
            <a:picLocks noChangeAspect="1"/>
          </p:cNvPicPr>
          <p:nvPr/>
        </p:nvPicPr>
        <p:blipFill>
          <a:blip r:embed="rId3"/>
          <a:stretch>
            <a:fillRect/>
          </a:stretch>
        </p:blipFill>
        <p:spPr>
          <a:xfrm>
            <a:off x="2075986" y="951784"/>
            <a:ext cx="5142857" cy="5906216"/>
          </a:xfrm>
          <a:prstGeom prst="rect">
            <a:avLst/>
          </a:prstGeom>
        </p:spPr>
      </p:pic>
      <p:sp>
        <p:nvSpPr>
          <p:cNvPr id="2" name="Rectángulo 1"/>
          <p:cNvSpPr/>
          <p:nvPr/>
        </p:nvSpPr>
        <p:spPr>
          <a:xfrm>
            <a:off x="2075986" y="1026367"/>
            <a:ext cx="853826" cy="21460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084537412"/>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77" y="1429291"/>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6" name="CuadroTexto 5"/>
          <p:cNvSpPr txBox="1"/>
          <p:nvPr/>
        </p:nvSpPr>
        <p:spPr>
          <a:xfrm>
            <a:off x="776293" y="1396686"/>
            <a:ext cx="7887369" cy="2693045"/>
          </a:xfrm>
          <a:prstGeom prst="rect">
            <a:avLst/>
          </a:prstGeom>
          <a:noFill/>
        </p:spPr>
        <p:txBody>
          <a:bodyPr wrap="square" rtlCol="0">
            <a:spAutoFit/>
          </a:bodyPr>
          <a:lstStyle/>
          <a:p>
            <a:pPr algn="just">
              <a:spcAft>
                <a:spcPts val="600"/>
              </a:spcAft>
            </a:pPr>
            <a:r>
              <a:rPr lang="es-ES_tradnl" dirty="0" smtClean="0">
                <a:solidFill>
                  <a:srgbClr val="000000"/>
                </a:solidFill>
                <a:latin typeface="ChollaWideOldStyle" pitchFamily="2" charset="0"/>
                <a:cs typeface="Arial"/>
              </a:rPr>
              <a:t>1- Se obtiene los puntajes obtenidos con las transformaciones lineales de capacidad y desempeño predicho.</a:t>
            </a:r>
          </a:p>
          <a:p>
            <a:pPr algn="just">
              <a:spcAft>
                <a:spcPts val="600"/>
              </a:spcAft>
            </a:pPr>
            <a:endParaRPr lang="es-ES_tradnl" dirty="0" smtClean="0">
              <a:solidFill>
                <a:srgbClr val="000000"/>
              </a:solidFill>
              <a:latin typeface="ChollaWideOldStyle" pitchFamily="2" charset="0"/>
              <a:cs typeface="Arial"/>
            </a:endParaRPr>
          </a:p>
          <a:p>
            <a:pPr algn="just">
              <a:spcAft>
                <a:spcPts val="600"/>
              </a:spcAft>
            </a:pPr>
            <a:r>
              <a:rPr lang="es-ES_tradnl" dirty="0" smtClean="0">
                <a:solidFill>
                  <a:srgbClr val="000000"/>
                </a:solidFill>
                <a:latin typeface="ChollaWideOldStyle" pitchFamily="2" charset="0"/>
                <a:cs typeface="Arial"/>
              </a:rPr>
              <a:t>2- Se estima el promedio y la desviación estándar de acuerdo a las distribuciones de los puntajes de capacidad y desempeño.</a:t>
            </a:r>
          </a:p>
          <a:p>
            <a:pPr algn="just">
              <a:spcAft>
                <a:spcPts val="600"/>
              </a:spcAft>
            </a:pPr>
            <a:endParaRPr lang="es-ES_tradnl" dirty="0">
              <a:solidFill>
                <a:srgbClr val="000000"/>
              </a:solidFill>
              <a:latin typeface="ChollaWideOldStyle" pitchFamily="2" charset="0"/>
              <a:cs typeface="Arial"/>
            </a:endParaRPr>
          </a:p>
          <a:p>
            <a:pPr algn="just">
              <a:spcAft>
                <a:spcPts val="600"/>
              </a:spcAft>
            </a:pPr>
            <a:r>
              <a:rPr lang="es-ES_tradnl" dirty="0" smtClean="0">
                <a:solidFill>
                  <a:srgbClr val="000000"/>
                </a:solidFill>
                <a:latin typeface="ChollaWideOldStyle" pitchFamily="2" charset="0"/>
                <a:cs typeface="Arial"/>
              </a:rPr>
              <a:t>3- Se estiman los puntajes de cortes con los estadísticos antes mencionados</a:t>
            </a:r>
          </a:p>
          <a:p>
            <a:pPr algn="just">
              <a:spcAft>
                <a:spcPts val="600"/>
              </a:spcAft>
            </a:pPr>
            <a:endParaRPr lang="es-ES_tradnl" dirty="0">
              <a:solidFill>
                <a:srgbClr val="000000"/>
              </a:solidFill>
              <a:latin typeface="ChollaWideOldStyle" pitchFamily="2" charset="0"/>
              <a:cs typeface="Arial"/>
            </a:endParaRPr>
          </a:p>
        </p:txBody>
      </p:sp>
      <p:sp>
        <p:nvSpPr>
          <p:cNvPr id="7" name="CuadroTexto 6"/>
          <p:cNvSpPr txBox="1"/>
          <p:nvPr/>
        </p:nvSpPr>
        <p:spPr>
          <a:xfrm>
            <a:off x="293746" y="178952"/>
            <a:ext cx="2597186" cy="584775"/>
          </a:xfrm>
          <a:prstGeom prst="rect">
            <a:avLst/>
          </a:prstGeom>
          <a:noFill/>
        </p:spPr>
        <p:txBody>
          <a:bodyPr wrap="none" rtlCol="0">
            <a:spAutoFit/>
          </a:bodyPr>
          <a:lstStyle/>
          <a:p>
            <a:r>
              <a:rPr lang="es-ES_tradnl" sz="3200" dirty="0" smtClean="0">
                <a:solidFill>
                  <a:schemeClr val="bg1"/>
                </a:solidFill>
                <a:latin typeface="ChollaSansBold" pitchFamily="2" charset="0"/>
                <a:cs typeface="Times New Roman"/>
              </a:rPr>
              <a:t>Puntos de corte</a:t>
            </a:r>
            <a:endParaRPr lang="es-ES_tradnl" sz="3200" dirty="0" smtClean="0">
              <a:solidFill>
                <a:srgbClr val="FFFFFF"/>
              </a:solidFill>
              <a:latin typeface="ChollaSansBold" pitchFamily="2" charset="0"/>
              <a:cs typeface="Times New Roman"/>
            </a:endParaRPr>
          </a:p>
        </p:txBody>
      </p:sp>
      <p:pic>
        <p:nvPicPr>
          <p:cNvPr id="5" name="Imagen 4"/>
          <p:cNvPicPr>
            <a:picLocks noChangeAspect="1"/>
          </p:cNvPicPr>
          <p:nvPr/>
        </p:nvPicPr>
        <p:blipFill>
          <a:blip r:embed="rId5"/>
          <a:stretch>
            <a:fillRect/>
          </a:stretch>
        </p:blipFill>
        <p:spPr>
          <a:xfrm>
            <a:off x="776293" y="4286149"/>
            <a:ext cx="4191000" cy="1857375"/>
          </a:xfrm>
          <a:prstGeom prst="rect">
            <a:avLst/>
          </a:prstGeom>
        </p:spPr>
      </p:pic>
      <mc:AlternateContent xmlns:mc="http://schemas.openxmlformats.org/markup-compatibility/2006" xmlns:a14="http://schemas.microsoft.com/office/drawing/2010/main">
        <mc:Choice Requires="a14">
          <p:sp>
            <p:nvSpPr>
              <p:cNvPr id="2" name="CuadroTexto 1"/>
              <p:cNvSpPr txBox="1"/>
              <p:nvPr/>
            </p:nvSpPr>
            <p:spPr>
              <a:xfrm>
                <a:off x="5238937" y="4543737"/>
                <a:ext cx="10359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m:t>
                      </m:r>
                      <m:r>
                        <a:rPr lang="es-ES" b="0" i="1" smtClean="0">
                          <a:latin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𝜇</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𝑆</m:t>
                      </m:r>
                    </m:oMath>
                  </m:oMathPara>
                </a14:m>
                <a:endParaRPr lang="es-CR" dirty="0"/>
              </a:p>
            </p:txBody>
          </p:sp>
        </mc:Choice>
        <mc:Fallback xmlns="">
          <p:sp>
            <p:nvSpPr>
              <p:cNvPr id="2" name="CuadroTexto 1"/>
              <p:cNvSpPr txBox="1">
                <a:spLocks noRot="1" noChangeAspect="1" noMove="1" noResize="1" noEditPoints="1" noAdjustHandles="1" noChangeArrowheads="1" noChangeShapeType="1" noTextEdit="1"/>
              </p:cNvSpPr>
              <p:nvPr/>
            </p:nvSpPr>
            <p:spPr>
              <a:xfrm>
                <a:off x="5238937" y="4543737"/>
                <a:ext cx="1035925" cy="276999"/>
              </a:xfrm>
              <a:prstGeom prst="rect">
                <a:avLst/>
              </a:prstGeom>
              <a:blipFill>
                <a:blip r:embed="rId6"/>
                <a:stretch>
                  <a:fillRect l="-4706" r="-4706" b="-21739"/>
                </a:stretch>
              </a:blipFill>
            </p:spPr>
            <p:txBody>
              <a:bodyPr/>
              <a:lstStyle/>
              <a:p>
                <a:r>
                  <a:rPr lang="es-CR">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5238936" y="4820736"/>
                <a:ext cx="7220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𝐼𝐼</m:t>
                      </m:r>
                      <m:r>
                        <a:rPr lang="es-ES" b="0" i="1" smtClean="0">
                          <a:latin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𝜇</m:t>
                      </m:r>
                    </m:oMath>
                  </m:oMathPara>
                </a14:m>
                <a:endParaRPr lang="es-CR" dirty="0"/>
              </a:p>
            </p:txBody>
          </p:sp>
        </mc:Choice>
        <mc:Fallback xmlns="">
          <p:sp>
            <p:nvSpPr>
              <p:cNvPr id="8" name="CuadroTexto 7"/>
              <p:cNvSpPr txBox="1">
                <a:spLocks noRot="1" noChangeAspect="1" noMove="1" noResize="1" noEditPoints="1" noAdjustHandles="1" noChangeArrowheads="1" noChangeShapeType="1" noTextEdit="1"/>
              </p:cNvSpPr>
              <p:nvPr/>
            </p:nvSpPr>
            <p:spPr>
              <a:xfrm>
                <a:off x="5238936" y="4820736"/>
                <a:ext cx="722057" cy="276999"/>
              </a:xfrm>
              <a:prstGeom prst="rect">
                <a:avLst/>
              </a:prstGeom>
              <a:blipFill>
                <a:blip r:embed="rId7"/>
                <a:stretch>
                  <a:fillRect l="-6723" r="-6723" b="-22222"/>
                </a:stretch>
              </a:blipFill>
            </p:spPr>
            <p:txBody>
              <a:bodyPr/>
              <a:lstStyle/>
              <a:p>
                <a:r>
                  <a:rPr lang="es-CR">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5213486" y="5097735"/>
                <a:ext cx="12122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𝐼𝐼𝐼</m:t>
                      </m:r>
                      <m:r>
                        <a:rPr lang="es-ES" b="0" i="1" smtClean="0">
                          <a:latin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𝜇</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𝑆</m:t>
                      </m:r>
                    </m:oMath>
                  </m:oMathPara>
                </a14:m>
                <a:endParaRPr lang="es-CR" dirty="0"/>
              </a:p>
            </p:txBody>
          </p:sp>
        </mc:Choice>
        <mc:Fallback xmlns="">
          <p:sp>
            <p:nvSpPr>
              <p:cNvPr id="9" name="CuadroTexto 8"/>
              <p:cNvSpPr txBox="1">
                <a:spLocks noRot="1" noChangeAspect="1" noMove="1" noResize="1" noEditPoints="1" noAdjustHandles="1" noChangeArrowheads="1" noChangeShapeType="1" noTextEdit="1"/>
              </p:cNvSpPr>
              <p:nvPr/>
            </p:nvSpPr>
            <p:spPr>
              <a:xfrm>
                <a:off x="5213486" y="5097735"/>
                <a:ext cx="1212255" cy="276999"/>
              </a:xfrm>
              <a:prstGeom prst="rect">
                <a:avLst/>
              </a:prstGeom>
              <a:blipFill>
                <a:blip r:embed="rId8"/>
                <a:stretch>
                  <a:fillRect l="-4020" r="-4020" b="-21739"/>
                </a:stretch>
              </a:blipFill>
            </p:spPr>
            <p:txBody>
              <a:bodyPr/>
              <a:lstStyle/>
              <a:p>
                <a:r>
                  <a:rPr lang="es-CR">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5172163" y="5421104"/>
                <a:ext cx="2520883" cy="523220"/>
              </a:xfrm>
              <a:prstGeom prst="rect">
                <a:avLst/>
              </a:prstGeom>
            </p:spPr>
            <p:txBody>
              <a:bodyPr wrap="none">
                <a:spAutoFit/>
              </a:bodyPr>
              <a:lstStyle/>
              <a:p>
                <a14:m>
                  <m:oMath xmlns:m="http://schemas.openxmlformats.org/officeDocument/2006/math">
                    <m:r>
                      <a:rPr lang="es-ES" sz="1400" b="0" i="1">
                        <a:latin typeface="Cambria Math" panose="02040503050406030204" pitchFamily="18" charset="0"/>
                        <a:ea typeface="Cambria Math" panose="02040503050406030204" pitchFamily="18" charset="0"/>
                      </a:rPr>
                      <m:t>𝜇</m:t>
                    </m:r>
                  </m:oMath>
                </a14:m>
                <a:r>
                  <a:rPr lang="es-CR" sz="1400" dirty="0" smtClean="0"/>
                  <a:t>: media aritmética</a:t>
                </a:r>
              </a:p>
              <a:p>
                <a14:m>
                  <m:oMath xmlns:m="http://schemas.openxmlformats.org/officeDocument/2006/math">
                    <m:r>
                      <a:rPr lang="es-ES" sz="1400" b="0" i="1">
                        <a:latin typeface="Cambria Math" panose="02040503050406030204" pitchFamily="18" charset="0"/>
                        <a:ea typeface="Cambria Math" panose="02040503050406030204" pitchFamily="18" charset="0"/>
                      </a:rPr>
                      <m:t>𝑆</m:t>
                    </m:r>
                  </m:oMath>
                </a14:m>
                <a:r>
                  <a:rPr lang="es-ES" sz="1400" dirty="0" smtClean="0"/>
                  <a:t>: Desviación estándar muestral</a:t>
                </a:r>
                <a:endParaRPr lang="es-CR" sz="1400" dirty="0"/>
              </a:p>
            </p:txBody>
          </p:sp>
        </mc:Choice>
        <mc:Fallback xmlns="">
          <p:sp>
            <p:nvSpPr>
              <p:cNvPr id="3" name="Rectángulo 2"/>
              <p:cNvSpPr>
                <a:spLocks noRot="1" noChangeAspect="1" noMove="1" noResize="1" noEditPoints="1" noAdjustHandles="1" noChangeArrowheads="1" noChangeShapeType="1" noTextEdit="1"/>
              </p:cNvSpPr>
              <p:nvPr/>
            </p:nvSpPr>
            <p:spPr>
              <a:xfrm>
                <a:off x="5172163" y="5421104"/>
                <a:ext cx="2520883" cy="523220"/>
              </a:xfrm>
              <a:prstGeom prst="rect">
                <a:avLst/>
              </a:prstGeom>
              <a:blipFill>
                <a:blip r:embed="rId9"/>
                <a:stretch>
                  <a:fillRect t="-1163" b="-11628"/>
                </a:stretch>
              </a:blipFill>
            </p:spPr>
            <p:txBody>
              <a:bodyPr/>
              <a:lstStyle/>
              <a:p>
                <a:r>
                  <a:rPr lang="es-CR">
                    <a:noFill/>
                  </a:rPr>
                  <a:t> </a:t>
                </a:r>
              </a:p>
            </p:txBody>
          </p:sp>
        </mc:Fallback>
      </mc:AlternateContent>
    </p:spTree>
    <p:extLst>
      <p:ext uri="{BB962C8B-B14F-4D97-AF65-F5344CB8AC3E}">
        <p14:creationId xmlns:p14="http://schemas.microsoft.com/office/powerpoint/2010/main" val="3408025046"/>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90" y="1600207"/>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6" name="CuadroTexto 5"/>
          <p:cNvSpPr txBox="1"/>
          <p:nvPr/>
        </p:nvSpPr>
        <p:spPr>
          <a:xfrm>
            <a:off x="1109579" y="1600207"/>
            <a:ext cx="7887369" cy="369332"/>
          </a:xfrm>
          <a:prstGeom prst="rect">
            <a:avLst/>
          </a:prstGeom>
          <a:noFill/>
        </p:spPr>
        <p:txBody>
          <a:bodyPr wrap="square" rtlCol="0">
            <a:spAutoFit/>
          </a:bodyPr>
          <a:lstStyle/>
          <a:p>
            <a:pPr marL="285750" indent="-285750" algn="just">
              <a:spcAft>
                <a:spcPts val="600"/>
              </a:spcAft>
              <a:buClr>
                <a:srgbClr val="B2005D"/>
              </a:buClr>
              <a:buFont typeface="Wingdings" panose="05000000000000000000" pitchFamily="2" charset="2"/>
              <a:buChar char="v"/>
            </a:pPr>
            <a:r>
              <a:rPr lang="es-ES_tradnl" dirty="0" smtClean="0">
                <a:solidFill>
                  <a:srgbClr val="000000"/>
                </a:solidFill>
                <a:latin typeface="ChollaWideOldStyle" pitchFamily="2" charset="0"/>
                <a:cs typeface="Arial"/>
              </a:rPr>
              <a:t>Grupo </a:t>
            </a:r>
            <a:r>
              <a:rPr lang="es-ES_tradnl" dirty="0">
                <a:solidFill>
                  <a:srgbClr val="000000"/>
                </a:solidFill>
                <a:latin typeface="ChollaWideOldStyle" pitchFamily="2" charset="0"/>
                <a:cs typeface="Arial"/>
              </a:rPr>
              <a:t>de referencia </a:t>
            </a:r>
            <a:r>
              <a:rPr lang="es-ES_tradnl" dirty="0" smtClean="0">
                <a:solidFill>
                  <a:srgbClr val="000000"/>
                </a:solidFill>
                <a:latin typeface="ChollaWideOldStyle" pitchFamily="2" charset="0"/>
                <a:cs typeface="Arial"/>
              </a:rPr>
              <a:t>la severidad de Capacidad</a:t>
            </a:r>
            <a:endParaRPr lang="es-ES_tradnl" dirty="0">
              <a:solidFill>
                <a:srgbClr val="000000"/>
              </a:solidFill>
              <a:latin typeface="ChollaWideOldStyle" pitchFamily="2" charset="0"/>
              <a:cs typeface="Arial"/>
            </a:endParaRPr>
          </a:p>
        </p:txBody>
      </p:sp>
      <p:sp>
        <p:nvSpPr>
          <p:cNvPr id="7" name="CuadroTexto 6"/>
          <p:cNvSpPr txBox="1"/>
          <p:nvPr/>
        </p:nvSpPr>
        <p:spPr>
          <a:xfrm>
            <a:off x="109166" y="151160"/>
            <a:ext cx="4875053" cy="584775"/>
          </a:xfrm>
          <a:prstGeom prst="rect">
            <a:avLst/>
          </a:prstGeom>
          <a:noFill/>
        </p:spPr>
        <p:txBody>
          <a:bodyPr wrap="none" rtlCol="0">
            <a:spAutoFit/>
          </a:bodyPr>
          <a:lstStyle/>
          <a:p>
            <a:r>
              <a:rPr lang="es-ES_tradnl" sz="3200" dirty="0" smtClean="0">
                <a:solidFill>
                  <a:schemeClr val="bg1"/>
                </a:solidFill>
                <a:latin typeface="ChollaSansBold" pitchFamily="2" charset="0"/>
                <a:cs typeface="Times New Roman"/>
              </a:rPr>
              <a:t>Prevalencia de la discapacidad</a:t>
            </a:r>
            <a:endParaRPr lang="es-ES_tradnl" sz="3200" dirty="0" smtClean="0">
              <a:solidFill>
                <a:srgbClr val="FFFFFF"/>
              </a:solidFill>
              <a:latin typeface="ChollaSansBold" pitchFamily="2" charset="0"/>
              <a:cs typeface="Times New Roman"/>
            </a:endParaRPr>
          </a:p>
        </p:txBody>
      </p:sp>
      <p:sp>
        <p:nvSpPr>
          <p:cNvPr id="3" name="Rectángulo 2"/>
          <p:cNvSpPr/>
          <p:nvPr/>
        </p:nvSpPr>
        <p:spPr>
          <a:xfrm>
            <a:off x="3803715" y="4029374"/>
            <a:ext cx="1536569" cy="716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smtClean="0">
                <a:latin typeface="ChollaSansBold" pitchFamily="2" charset="0"/>
              </a:rPr>
              <a:t>2224</a:t>
            </a:r>
            <a:endParaRPr lang="es-CR" sz="2400" dirty="0">
              <a:latin typeface="ChollaSansBold" pitchFamily="2" charset="0"/>
            </a:endParaRPr>
          </a:p>
        </p:txBody>
      </p:sp>
      <p:sp>
        <p:nvSpPr>
          <p:cNvPr id="8" name="CuadroTexto 7"/>
          <p:cNvSpPr txBox="1"/>
          <p:nvPr/>
        </p:nvSpPr>
        <p:spPr>
          <a:xfrm>
            <a:off x="3157978" y="2334105"/>
            <a:ext cx="2828042" cy="923330"/>
          </a:xfrm>
          <a:prstGeom prst="rect">
            <a:avLst/>
          </a:prstGeom>
          <a:noFill/>
          <a:ln w="28575">
            <a:solidFill>
              <a:schemeClr val="accent1"/>
            </a:solidFill>
          </a:ln>
        </p:spPr>
        <p:txBody>
          <a:bodyPr wrap="square" rtlCol="0">
            <a:spAutoFit/>
          </a:bodyPr>
          <a:lstStyle/>
          <a:p>
            <a:pPr algn="just"/>
            <a:r>
              <a:rPr lang="es-ES" b="1" dirty="0" smtClean="0">
                <a:latin typeface="ChollaWideOldStyle" pitchFamily="2" charset="0"/>
              </a:rPr>
              <a:t>I Etapa</a:t>
            </a:r>
            <a:r>
              <a:rPr lang="es-ES" dirty="0" smtClean="0">
                <a:latin typeface="ChollaWideOldStyle" pitchFamily="2" charset="0"/>
              </a:rPr>
              <a:t>: Selección de personas con dificultad </a:t>
            </a:r>
            <a:r>
              <a:rPr lang="es-ES" u="sng" dirty="0" smtClean="0">
                <a:latin typeface="ChollaWideOldStyle" pitchFamily="2" charset="0"/>
              </a:rPr>
              <a:t>severa</a:t>
            </a:r>
            <a:r>
              <a:rPr lang="es-ES" dirty="0" smtClean="0">
                <a:latin typeface="ChollaWideOldStyle" pitchFamily="2" charset="0"/>
              </a:rPr>
              <a:t> en capacidad</a:t>
            </a:r>
            <a:endParaRPr lang="es-CR" dirty="0">
              <a:latin typeface="ChollaWideOldStyle" pitchFamily="2" charset="0"/>
            </a:endParaRPr>
          </a:p>
        </p:txBody>
      </p:sp>
    </p:spTree>
    <p:extLst>
      <p:ext uri="{BB962C8B-B14F-4D97-AF65-F5344CB8AC3E}">
        <p14:creationId xmlns:p14="http://schemas.microsoft.com/office/powerpoint/2010/main" val="3588460428"/>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37" y="1494956"/>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6" name="CuadroTexto 5"/>
          <p:cNvSpPr txBox="1"/>
          <p:nvPr/>
        </p:nvSpPr>
        <p:spPr>
          <a:xfrm>
            <a:off x="862531" y="1368655"/>
            <a:ext cx="7887369" cy="369332"/>
          </a:xfrm>
          <a:prstGeom prst="rect">
            <a:avLst/>
          </a:prstGeom>
          <a:noFill/>
        </p:spPr>
        <p:txBody>
          <a:bodyPr wrap="square" rtlCol="0">
            <a:spAutoFit/>
          </a:bodyPr>
          <a:lstStyle/>
          <a:p>
            <a:pPr marL="285750" indent="-285750" algn="just">
              <a:spcAft>
                <a:spcPts val="600"/>
              </a:spcAft>
              <a:buClr>
                <a:srgbClr val="B2005D"/>
              </a:buClr>
              <a:buFont typeface="Wingdings" panose="05000000000000000000" pitchFamily="2" charset="2"/>
              <a:buChar char="v"/>
            </a:pPr>
            <a:r>
              <a:rPr lang="es-ES_tradnl" dirty="0" smtClean="0">
                <a:solidFill>
                  <a:srgbClr val="000000"/>
                </a:solidFill>
                <a:latin typeface="ChollaWideOldStyle" pitchFamily="2" charset="0"/>
                <a:cs typeface="Arial"/>
              </a:rPr>
              <a:t>Grupo </a:t>
            </a:r>
            <a:r>
              <a:rPr lang="es-ES_tradnl" dirty="0">
                <a:solidFill>
                  <a:srgbClr val="000000"/>
                </a:solidFill>
                <a:latin typeface="ChollaWideOldStyle" pitchFamily="2" charset="0"/>
                <a:cs typeface="Arial"/>
              </a:rPr>
              <a:t>de referencia </a:t>
            </a:r>
            <a:r>
              <a:rPr lang="es-ES_tradnl" dirty="0" smtClean="0">
                <a:solidFill>
                  <a:srgbClr val="000000"/>
                </a:solidFill>
                <a:latin typeface="ChollaWideOldStyle" pitchFamily="2" charset="0"/>
                <a:cs typeface="Arial"/>
              </a:rPr>
              <a:t>la severidad de Capacidad</a:t>
            </a:r>
            <a:endParaRPr lang="es-ES_tradnl" dirty="0">
              <a:solidFill>
                <a:srgbClr val="000000"/>
              </a:solidFill>
              <a:latin typeface="ChollaWideOldStyle" pitchFamily="2" charset="0"/>
              <a:cs typeface="Arial"/>
            </a:endParaRPr>
          </a:p>
        </p:txBody>
      </p:sp>
      <p:sp>
        <p:nvSpPr>
          <p:cNvPr id="7" name="CuadroTexto 6"/>
          <p:cNvSpPr txBox="1"/>
          <p:nvPr/>
        </p:nvSpPr>
        <p:spPr>
          <a:xfrm>
            <a:off x="183499" y="203608"/>
            <a:ext cx="4875053" cy="584775"/>
          </a:xfrm>
          <a:prstGeom prst="rect">
            <a:avLst/>
          </a:prstGeom>
          <a:noFill/>
        </p:spPr>
        <p:txBody>
          <a:bodyPr wrap="none" rtlCol="0">
            <a:spAutoFit/>
          </a:bodyPr>
          <a:lstStyle/>
          <a:p>
            <a:r>
              <a:rPr lang="es-ES_tradnl" sz="3200" dirty="0" smtClean="0">
                <a:solidFill>
                  <a:schemeClr val="bg1"/>
                </a:solidFill>
                <a:latin typeface="ChollaSansBold" pitchFamily="2" charset="0"/>
                <a:cs typeface="Times New Roman"/>
              </a:rPr>
              <a:t>Prevalencia de la discapacidad</a:t>
            </a:r>
            <a:endParaRPr lang="es-ES_tradnl" sz="3200" dirty="0" smtClean="0">
              <a:solidFill>
                <a:srgbClr val="FFFFFF"/>
              </a:solidFill>
              <a:latin typeface="ChollaSansBold" pitchFamily="2" charset="0"/>
              <a:cs typeface="Times New Roman"/>
            </a:endParaRPr>
          </a:p>
        </p:txBody>
      </p:sp>
      <p:sp>
        <p:nvSpPr>
          <p:cNvPr id="3" name="Rectángulo 2"/>
          <p:cNvSpPr/>
          <p:nvPr/>
        </p:nvSpPr>
        <p:spPr>
          <a:xfrm>
            <a:off x="1622006" y="3930195"/>
            <a:ext cx="1536569" cy="716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smtClean="0">
                <a:latin typeface="ChollaSansBold" pitchFamily="2" charset="0"/>
              </a:rPr>
              <a:t>2224</a:t>
            </a:r>
            <a:endParaRPr lang="es-CR" sz="2400" dirty="0">
              <a:latin typeface="ChollaSansBold" pitchFamily="2" charset="0"/>
            </a:endParaRPr>
          </a:p>
        </p:txBody>
      </p:sp>
      <p:sp>
        <p:nvSpPr>
          <p:cNvPr id="8" name="CuadroTexto 7"/>
          <p:cNvSpPr txBox="1"/>
          <p:nvPr/>
        </p:nvSpPr>
        <p:spPr>
          <a:xfrm>
            <a:off x="674255" y="2057261"/>
            <a:ext cx="3257106" cy="923330"/>
          </a:xfrm>
          <a:prstGeom prst="rect">
            <a:avLst/>
          </a:prstGeom>
          <a:noFill/>
          <a:ln w="28575">
            <a:solidFill>
              <a:schemeClr val="accent1"/>
            </a:solidFill>
          </a:ln>
        </p:spPr>
        <p:txBody>
          <a:bodyPr wrap="square" rtlCol="0">
            <a:spAutoFit/>
          </a:bodyPr>
          <a:lstStyle/>
          <a:p>
            <a:pPr algn="just"/>
            <a:r>
              <a:rPr lang="es-ES" b="1" dirty="0" smtClean="0">
                <a:latin typeface="ChollaWideOldStyle" pitchFamily="2" charset="0"/>
              </a:rPr>
              <a:t>I Etapa</a:t>
            </a:r>
            <a:r>
              <a:rPr lang="es-ES" dirty="0" smtClean="0">
                <a:latin typeface="ChollaWideOldStyle" pitchFamily="2" charset="0"/>
              </a:rPr>
              <a:t>: Selección de personas con dificultad </a:t>
            </a:r>
            <a:r>
              <a:rPr lang="es-ES" u="sng" dirty="0" smtClean="0">
                <a:latin typeface="ChollaWideOldStyle" pitchFamily="2" charset="0"/>
              </a:rPr>
              <a:t>severa</a:t>
            </a:r>
            <a:r>
              <a:rPr lang="es-ES" dirty="0" smtClean="0">
                <a:latin typeface="ChollaWideOldStyle" pitchFamily="2" charset="0"/>
              </a:rPr>
              <a:t> en capacidad</a:t>
            </a:r>
            <a:endParaRPr lang="es-CR" dirty="0">
              <a:latin typeface="ChollaWideOldStyle" pitchFamily="2" charset="0"/>
            </a:endParaRPr>
          </a:p>
        </p:txBody>
      </p:sp>
      <p:sp>
        <p:nvSpPr>
          <p:cNvPr id="13" name="Rectángulo 12"/>
          <p:cNvSpPr/>
          <p:nvPr/>
        </p:nvSpPr>
        <p:spPr>
          <a:xfrm>
            <a:off x="4774916" y="3831879"/>
            <a:ext cx="1536569" cy="3664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smtClean="0">
                <a:latin typeface="ChollaSansBold" pitchFamily="2" charset="0"/>
              </a:rPr>
              <a:t>465</a:t>
            </a:r>
            <a:endParaRPr lang="es-CR" sz="2400" dirty="0">
              <a:latin typeface="ChollaSansBold" pitchFamily="2" charset="0"/>
            </a:endParaRPr>
          </a:p>
        </p:txBody>
      </p:sp>
      <p:sp>
        <p:nvSpPr>
          <p:cNvPr id="14" name="CuadroTexto 13"/>
          <p:cNvSpPr txBox="1"/>
          <p:nvPr/>
        </p:nvSpPr>
        <p:spPr>
          <a:xfrm>
            <a:off x="4581237" y="2063569"/>
            <a:ext cx="4168664" cy="923330"/>
          </a:xfrm>
          <a:prstGeom prst="rect">
            <a:avLst/>
          </a:prstGeom>
          <a:noFill/>
          <a:ln w="28575">
            <a:solidFill>
              <a:schemeClr val="accent1"/>
            </a:solidFill>
          </a:ln>
        </p:spPr>
        <p:txBody>
          <a:bodyPr wrap="square" rtlCol="0">
            <a:spAutoFit/>
          </a:bodyPr>
          <a:lstStyle/>
          <a:p>
            <a:pPr algn="just"/>
            <a:r>
              <a:rPr lang="es-ES" b="1" dirty="0" smtClean="0">
                <a:latin typeface="ChollaWideOldStyle" pitchFamily="2" charset="0"/>
              </a:rPr>
              <a:t>II Etapa</a:t>
            </a:r>
            <a:r>
              <a:rPr lang="es-ES" dirty="0" smtClean="0">
                <a:latin typeface="ChollaWideOldStyle" pitchFamily="2" charset="0"/>
              </a:rPr>
              <a:t>: Segmentación de las personas con dificultad severa en capacidad según </a:t>
            </a:r>
            <a:r>
              <a:rPr lang="es-ES" u="sng" dirty="0" smtClean="0">
                <a:latin typeface="ChollaWideOldStyle" pitchFamily="2" charset="0"/>
              </a:rPr>
              <a:t>grado de desempeño predicho</a:t>
            </a:r>
            <a:endParaRPr lang="es-CR" u="sng" dirty="0">
              <a:latin typeface="ChollaWideOldStyle" pitchFamily="2" charset="0"/>
            </a:endParaRPr>
          </a:p>
        </p:txBody>
      </p:sp>
      <p:sp>
        <p:nvSpPr>
          <p:cNvPr id="15" name="Rectángulo 14"/>
          <p:cNvSpPr/>
          <p:nvPr/>
        </p:nvSpPr>
        <p:spPr>
          <a:xfrm>
            <a:off x="4732511" y="4587102"/>
            <a:ext cx="1536569" cy="3664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smtClean="0">
                <a:latin typeface="ChollaSansBold" pitchFamily="2" charset="0"/>
              </a:rPr>
              <a:t>1759</a:t>
            </a:r>
            <a:endParaRPr lang="es-CR" sz="2400" dirty="0">
              <a:latin typeface="ChollaSansBold" pitchFamily="2" charset="0"/>
            </a:endParaRPr>
          </a:p>
        </p:txBody>
      </p:sp>
      <p:cxnSp>
        <p:nvCxnSpPr>
          <p:cNvPr id="11" name="Conector recto de flecha 10"/>
          <p:cNvCxnSpPr>
            <a:stCxn id="3" idx="3"/>
            <a:endCxn id="13" idx="1"/>
          </p:cNvCxnSpPr>
          <p:nvPr/>
        </p:nvCxnSpPr>
        <p:spPr>
          <a:xfrm flipV="1">
            <a:off x="3158575" y="4015102"/>
            <a:ext cx="1616341" cy="273312"/>
          </a:xfrm>
          <a:prstGeom prst="straightConnector1">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p:cNvCxnSpPr>
            <a:stCxn id="3" idx="3"/>
            <a:endCxn id="15" idx="1"/>
          </p:cNvCxnSpPr>
          <p:nvPr/>
        </p:nvCxnSpPr>
        <p:spPr>
          <a:xfrm>
            <a:off x="3158575" y="4288414"/>
            <a:ext cx="1573936" cy="481911"/>
          </a:xfrm>
          <a:prstGeom prst="straightConnector1">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sp>
        <p:nvSpPr>
          <p:cNvPr id="20" name="CuadroTexto 19"/>
          <p:cNvSpPr txBox="1"/>
          <p:nvPr/>
        </p:nvSpPr>
        <p:spPr>
          <a:xfrm>
            <a:off x="6775416" y="3811129"/>
            <a:ext cx="1791265" cy="338554"/>
          </a:xfrm>
          <a:prstGeom prst="rect">
            <a:avLst/>
          </a:prstGeom>
          <a:noFill/>
          <a:ln>
            <a:solidFill>
              <a:schemeClr val="accent1"/>
            </a:solidFill>
          </a:ln>
        </p:spPr>
        <p:txBody>
          <a:bodyPr wrap="square" rtlCol="0">
            <a:spAutoFit/>
          </a:bodyPr>
          <a:lstStyle/>
          <a:p>
            <a:r>
              <a:rPr lang="es-ES" sz="1600" dirty="0" smtClean="0">
                <a:latin typeface="ChollaWideOldStyle" pitchFamily="2" charset="0"/>
              </a:rPr>
              <a:t>Leve a moderado</a:t>
            </a:r>
            <a:endParaRPr lang="es-CR" sz="1600" dirty="0">
              <a:latin typeface="ChollaWideOldStyle" pitchFamily="2" charset="0"/>
            </a:endParaRPr>
          </a:p>
        </p:txBody>
      </p:sp>
      <p:cxnSp>
        <p:nvCxnSpPr>
          <p:cNvPr id="26" name="Conector recto de flecha 25"/>
          <p:cNvCxnSpPr>
            <a:stCxn id="13" idx="3"/>
            <a:endCxn id="20" idx="1"/>
          </p:cNvCxnSpPr>
          <p:nvPr/>
        </p:nvCxnSpPr>
        <p:spPr>
          <a:xfrm flipV="1">
            <a:off x="6311485" y="3980406"/>
            <a:ext cx="463931" cy="34696"/>
          </a:xfrm>
          <a:prstGeom prst="straightConnector1">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sp>
        <p:nvSpPr>
          <p:cNvPr id="33" name="CuadroTexto 32"/>
          <p:cNvSpPr txBox="1"/>
          <p:nvPr/>
        </p:nvSpPr>
        <p:spPr>
          <a:xfrm>
            <a:off x="6786462" y="4542420"/>
            <a:ext cx="1791265" cy="369332"/>
          </a:xfrm>
          <a:prstGeom prst="rect">
            <a:avLst/>
          </a:prstGeom>
          <a:noFill/>
          <a:ln>
            <a:solidFill>
              <a:schemeClr val="accent1"/>
            </a:solidFill>
          </a:ln>
        </p:spPr>
        <p:txBody>
          <a:bodyPr wrap="square" rtlCol="0">
            <a:spAutoFit/>
          </a:bodyPr>
          <a:lstStyle/>
          <a:p>
            <a:pPr algn="ctr"/>
            <a:r>
              <a:rPr lang="es-ES" dirty="0" smtClean="0">
                <a:latin typeface="ChollaWideOldStyle" pitchFamily="2" charset="0"/>
              </a:rPr>
              <a:t>Severo</a:t>
            </a:r>
            <a:endParaRPr lang="es-CR" dirty="0">
              <a:latin typeface="ChollaWideOldStyle" pitchFamily="2" charset="0"/>
            </a:endParaRPr>
          </a:p>
        </p:txBody>
      </p:sp>
      <p:cxnSp>
        <p:nvCxnSpPr>
          <p:cNvPr id="34" name="Conector recto de flecha 33"/>
          <p:cNvCxnSpPr>
            <a:endCxn id="33" idx="1"/>
          </p:cNvCxnSpPr>
          <p:nvPr/>
        </p:nvCxnSpPr>
        <p:spPr>
          <a:xfrm flipV="1">
            <a:off x="6269079" y="4727086"/>
            <a:ext cx="517383" cy="1444"/>
          </a:xfrm>
          <a:prstGeom prst="straightConnector1">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696105"/>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90" y="1600207"/>
            <a:ext cx="93846" cy="4858335"/>
          </a:xfrm>
          <a:prstGeom prst="rect">
            <a:avLst/>
          </a:prstGeom>
        </p:spPr>
      </p:pic>
      <p:pic>
        <p:nvPicPr>
          <p:cNvPr id="31" name="Imagen 30" descr="Colores-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6" name="CuadroTexto 5"/>
          <p:cNvSpPr txBox="1"/>
          <p:nvPr/>
        </p:nvSpPr>
        <p:spPr>
          <a:xfrm>
            <a:off x="628315" y="1327089"/>
            <a:ext cx="7887369" cy="369332"/>
          </a:xfrm>
          <a:prstGeom prst="rect">
            <a:avLst/>
          </a:prstGeom>
          <a:noFill/>
        </p:spPr>
        <p:txBody>
          <a:bodyPr wrap="square" rtlCol="0">
            <a:spAutoFit/>
          </a:bodyPr>
          <a:lstStyle/>
          <a:p>
            <a:pPr marL="285750" indent="-285750" algn="just">
              <a:spcAft>
                <a:spcPts val="600"/>
              </a:spcAft>
              <a:buClr>
                <a:srgbClr val="B2005D"/>
              </a:buClr>
              <a:buFont typeface="Wingdings" panose="05000000000000000000" pitchFamily="2" charset="2"/>
              <a:buChar char="v"/>
            </a:pPr>
            <a:r>
              <a:rPr lang="es-ES_tradnl" dirty="0" smtClean="0">
                <a:solidFill>
                  <a:srgbClr val="000000"/>
                </a:solidFill>
                <a:latin typeface="ChollaWideOldStyle" pitchFamily="2" charset="0"/>
                <a:cs typeface="Arial"/>
              </a:rPr>
              <a:t>Grupo </a:t>
            </a:r>
            <a:r>
              <a:rPr lang="es-ES_tradnl" dirty="0">
                <a:solidFill>
                  <a:srgbClr val="000000"/>
                </a:solidFill>
                <a:latin typeface="ChollaWideOldStyle" pitchFamily="2" charset="0"/>
                <a:cs typeface="Arial"/>
              </a:rPr>
              <a:t>de referencia </a:t>
            </a:r>
            <a:r>
              <a:rPr lang="es-ES_tradnl" dirty="0" smtClean="0">
                <a:solidFill>
                  <a:srgbClr val="000000"/>
                </a:solidFill>
                <a:latin typeface="ChollaWideOldStyle" pitchFamily="2" charset="0"/>
                <a:cs typeface="Arial"/>
              </a:rPr>
              <a:t>la severidad de Capacidad</a:t>
            </a:r>
            <a:endParaRPr lang="es-ES_tradnl" dirty="0">
              <a:solidFill>
                <a:srgbClr val="000000"/>
              </a:solidFill>
              <a:latin typeface="ChollaWideOldStyle" pitchFamily="2" charset="0"/>
              <a:cs typeface="Arial"/>
            </a:endParaRPr>
          </a:p>
        </p:txBody>
      </p:sp>
      <p:sp>
        <p:nvSpPr>
          <p:cNvPr id="7" name="CuadroTexto 6"/>
          <p:cNvSpPr txBox="1"/>
          <p:nvPr/>
        </p:nvSpPr>
        <p:spPr>
          <a:xfrm>
            <a:off x="109166" y="151160"/>
            <a:ext cx="4875053" cy="584775"/>
          </a:xfrm>
          <a:prstGeom prst="rect">
            <a:avLst/>
          </a:prstGeom>
          <a:noFill/>
        </p:spPr>
        <p:txBody>
          <a:bodyPr wrap="none" rtlCol="0">
            <a:spAutoFit/>
          </a:bodyPr>
          <a:lstStyle/>
          <a:p>
            <a:r>
              <a:rPr lang="es-ES_tradnl" sz="3200" dirty="0" smtClean="0">
                <a:solidFill>
                  <a:schemeClr val="bg1"/>
                </a:solidFill>
                <a:latin typeface="ChollaSansBold" pitchFamily="2" charset="0"/>
                <a:cs typeface="Times New Roman"/>
              </a:rPr>
              <a:t>Prevalencia de la discapacidad</a:t>
            </a:r>
            <a:endParaRPr lang="es-ES_tradnl" sz="3200" dirty="0" smtClean="0">
              <a:solidFill>
                <a:srgbClr val="FFFFFF"/>
              </a:solidFill>
              <a:latin typeface="ChollaSansBold" pitchFamily="2" charset="0"/>
              <a:cs typeface="Times New Roman"/>
            </a:endParaRPr>
          </a:p>
        </p:txBody>
      </p:sp>
      <p:sp>
        <p:nvSpPr>
          <p:cNvPr id="3" name="Rectángulo 2"/>
          <p:cNvSpPr/>
          <p:nvPr/>
        </p:nvSpPr>
        <p:spPr>
          <a:xfrm>
            <a:off x="1852742" y="3207687"/>
            <a:ext cx="1536569" cy="7164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smtClean="0">
                <a:latin typeface="ChollaSansBold" pitchFamily="2" charset="0"/>
              </a:rPr>
              <a:t>670 640</a:t>
            </a:r>
            <a:endParaRPr lang="es-CR" sz="2400" dirty="0">
              <a:latin typeface="ChollaSansBold" pitchFamily="2" charset="0"/>
            </a:endParaRPr>
          </a:p>
        </p:txBody>
      </p:sp>
      <p:sp>
        <p:nvSpPr>
          <p:cNvPr id="8" name="CuadroTexto 7"/>
          <p:cNvSpPr txBox="1"/>
          <p:nvPr/>
        </p:nvSpPr>
        <p:spPr>
          <a:xfrm>
            <a:off x="628315" y="2080830"/>
            <a:ext cx="3306376" cy="923330"/>
          </a:xfrm>
          <a:prstGeom prst="rect">
            <a:avLst/>
          </a:prstGeom>
          <a:noFill/>
          <a:ln w="28575">
            <a:solidFill>
              <a:schemeClr val="accent1"/>
            </a:solidFill>
          </a:ln>
        </p:spPr>
        <p:txBody>
          <a:bodyPr wrap="square" rtlCol="0">
            <a:spAutoFit/>
          </a:bodyPr>
          <a:lstStyle/>
          <a:p>
            <a:pPr algn="just"/>
            <a:r>
              <a:rPr lang="es-ES" b="1" dirty="0" smtClean="0">
                <a:latin typeface="ChollaWideOldStyle" pitchFamily="2" charset="0"/>
              </a:rPr>
              <a:t>I Etapa</a:t>
            </a:r>
            <a:r>
              <a:rPr lang="es-ES" dirty="0" smtClean="0">
                <a:latin typeface="ChollaWideOldStyle" pitchFamily="2" charset="0"/>
              </a:rPr>
              <a:t>: Selección de personas con dificultad </a:t>
            </a:r>
            <a:r>
              <a:rPr lang="es-ES" u="sng" dirty="0" smtClean="0">
                <a:latin typeface="ChollaWideOldStyle" pitchFamily="2" charset="0"/>
              </a:rPr>
              <a:t>severa</a:t>
            </a:r>
            <a:r>
              <a:rPr lang="es-ES" dirty="0" smtClean="0">
                <a:latin typeface="ChollaWideOldStyle" pitchFamily="2" charset="0"/>
              </a:rPr>
              <a:t> en capacidad</a:t>
            </a:r>
            <a:endParaRPr lang="es-CR" dirty="0">
              <a:latin typeface="ChollaWideOldStyle" pitchFamily="2" charset="0"/>
            </a:endParaRPr>
          </a:p>
        </p:txBody>
      </p:sp>
      <p:sp>
        <p:nvSpPr>
          <p:cNvPr id="13" name="Rectángulo 12"/>
          <p:cNvSpPr/>
          <p:nvPr/>
        </p:nvSpPr>
        <p:spPr>
          <a:xfrm>
            <a:off x="4826516" y="3189809"/>
            <a:ext cx="1536569" cy="3664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smtClean="0">
                <a:latin typeface="ChollaSansBold" pitchFamily="2" charset="0"/>
              </a:rPr>
              <a:t>139 035</a:t>
            </a:r>
            <a:endParaRPr lang="es-CR" sz="2400" dirty="0">
              <a:latin typeface="ChollaSansBold" pitchFamily="2" charset="0"/>
            </a:endParaRPr>
          </a:p>
        </p:txBody>
      </p:sp>
      <p:sp>
        <p:nvSpPr>
          <p:cNvPr id="14" name="CuadroTexto 13"/>
          <p:cNvSpPr txBox="1"/>
          <p:nvPr/>
        </p:nvSpPr>
        <p:spPr>
          <a:xfrm>
            <a:off x="4572001" y="2063569"/>
            <a:ext cx="4359564" cy="923330"/>
          </a:xfrm>
          <a:prstGeom prst="rect">
            <a:avLst/>
          </a:prstGeom>
          <a:noFill/>
          <a:ln w="28575">
            <a:solidFill>
              <a:schemeClr val="accent1"/>
            </a:solidFill>
          </a:ln>
        </p:spPr>
        <p:txBody>
          <a:bodyPr wrap="square" rtlCol="0">
            <a:spAutoFit/>
          </a:bodyPr>
          <a:lstStyle/>
          <a:p>
            <a:pPr algn="just"/>
            <a:r>
              <a:rPr lang="es-ES" b="1" dirty="0" smtClean="0">
                <a:latin typeface="ChollaWideOldStyle" pitchFamily="2" charset="0"/>
              </a:rPr>
              <a:t>II Etapa</a:t>
            </a:r>
            <a:r>
              <a:rPr lang="es-ES" dirty="0" smtClean="0">
                <a:latin typeface="ChollaWideOldStyle" pitchFamily="2" charset="0"/>
              </a:rPr>
              <a:t>: Segmentación de las personas con dificultad severa en capacidad según </a:t>
            </a:r>
            <a:r>
              <a:rPr lang="es-ES" u="sng" dirty="0" smtClean="0">
                <a:latin typeface="ChollaWideOldStyle" pitchFamily="2" charset="0"/>
              </a:rPr>
              <a:t>grado de desempeño</a:t>
            </a:r>
            <a:endParaRPr lang="es-CR" u="sng" dirty="0">
              <a:latin typeface="ChollaWideOldStyle" pitchFamily="2" charset="0"/>
            </a:endParaRPr>
          </a:p>
        </p:txBody>
      </p:sp>
      <p:sp>
        <p:nvSpPr>
          <p:cNvPr id="15" name="Rectángulo 14"/>
          <p:cNvSpPr/>
          <p:nvPr/>
        </p:nvSpPr>
        <p:spPr>
          <a:xfrm>
            <a:off x="4826516" y="3647101"/>
            <a:ext cx="1536569" cy="3664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smtClean="0">
                <a:latin typeface="ChollaSansBold" pitchFamily="2" charset="0"/>
              </a:rPr>
              <a:t>531 605</a:t>
            </a:r>
            <a:endParaRPr lang="es-CR" sz="2400" dirty="0">
              <a:latin typeface="ChollaSansBold" pitchFamily="2" charset="0"/>
            </a:endParaRPr>
          </a:p>
        </p:txBody>
      </p:sp>
      <p:cxnSp>
        <p:nvCxnSpPr>
          <p:cNvPr id="11" name="Conector recto de flecha 10"/>
          <p:cNvCxnSpPr>
            <a:stCxn id="3" idx="3"/>
            <a:endCxn id="13" idx="1"/>
          </p:cNvCxnSpPr>
          <p:nvPr/>
        </p:nvCxnSpPr>
        <p:spPr>
          <a:xfrm flipV="1">
            <a:off x="3389311" y="3373032"/>
            <a:ext cx="1437205" cy="192874"/>
          </a:xfrm>
          <a:prstGeom prst="straightConnector1">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ector recto de flecha 17"/>
          <p:cNvCxnSpPr>
            <a:stCxn id="3" idx="3"/>
            <a:endCxn id="15" idx="1"/>
          </p:cNvCxnSpPr>
          <p:nvPr/>
        </p:nvCxnSpPr>
        <p:spPr>
          <a:xfrm>
            <a:off x="3389311" y="3565906"/>
            <a:ext cx="1437205" cy="264418"/>
          </a:xfrm>
          <a:prstGeom prst="straightConnector1">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sp>
        <p:nvSpPr>
          <p:cNvPr id="20" name="CuadroTexto 19"/>
          <p:cNvSpPr txBox="1"/>
          <p:nvPr/>
        </p:nvSpPr>
        <p:spPr>
          <a:xfrm>
            <a:off x="6880468" y="3186922"/>
            <a:ext cx="1791265" cy="338554"/>
          </a:xfrm>
          <a:prstGeom prst="rect">
            <a:avLst/>
          </a:prstGeom>
          <a:noFill/>
          <a:ln>
            <a:solidFill>
              <a:schemeClr val="accent1"/>
            </a:solidFill>
          </a:ln>
        </p:spPr>
        <p:txBody>
          <a:bodyPr wrap="square" rtlCol="0">
            <a:spAutoFit/>
          </a:bodyPr>
          <a:lstStyle/>
          <a:p>
            <a:r>
              <a:rPr lang="es-ES" sz="1600" dirty="0" smtClean="0">
                <a:latin typeface="ChollaWideOldStyle" pitchFamily="2" charset="0"/>
              </a:rPr>
              <a:t>Leve a moderado</a:t>
            </a:r>
            <a:endParaRPr lang="es-CR" sz="1600" dirty="0">
              <a:latin typeface="ChollaWideOldStyle" pitchFamily="2" charset="0"/>
            </a:endParaRPr>
          </a:p>
        </p:txBody>
      </p:sp>
      <p:cxnSp>
        <p:nvCxnSpPr>
          <p:cNvPr id="26" name="Conector recto de flecha 25"/>
          <p:cNvCxnSpPr>
            <a:stCxn id="13" idx="3"/>
            <a:endCxn id="20" idx="1"/>
          </p:cNvCxnSpPr>
          <p:nvPr/>
        </p:nvCxnSpPr>
        <p:spPr>
          <a:xfrm flipV="1">
            <a:off x="6363085" y="3356199"/>
            <a:ext cx="517383" cy="16833"/>
          </a:xfrm>
          <a:prstGeom prst="straightConnector1">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sp>
        <p:nvSpPr>
          <p:cNvPr id="33" name="CuadroTexto 32"/>
          <p:cNvSpPr txBox="1"/>
          <p:nvPr/>
        </p:nvSpPr>
        <p:spPr>
          <a:xfrm>
            <a:off x="6880468" y="3647101"/>
            <a:ext cx="1791265" cy="369332"/>
          </a:xfrm>
          <a:prstGeom prst="rect">
            <a:avLst/>
          </a:prstGeom>
          <a:noFill/>
          <a:ln>
            <a:solidFill>
              <a:schemeClr val="accent1"/>
            </a:solidFill>
          </a:ln>
        </p:spPr>
        <p:txBody>
          <a:bodyPr wrap="square" rtlCol="0">
            <a:spAutoFit/>
          </a:bodyPr>
          <a:lstStyle/>
          <a:p>
            <a:pPr algn="ctr"/>
            <a:r>
              <a:rPr lang="es-ES" dirty="0" smtClean="0">
                <a:latin typeface="ChollaWideOldStyle" pitchFamily="2" charset="0"/>
              </a:rPr>
              <a:t>Severo</a:t>
            </a:r>
            <a:endParaRPr lang="es-CR" dirty="0">
              <a:latin typeface="ChollaWideOldStyle" pitchFamily="2" charset="0"/>
            </a:endParaRPr>
          </a:p>
        </p:txBody>
      </p:sp>
      <p:cxnSp>
        <p:nvCxnSpPr>
          <p:cNvPr id="34" name="Conector recto de flecha 33"/>
          <p:cNvCxnSpPr>
            <a:endCxn id="33" idx="1"/>
          </p:cNvCxnSpPr>
          <p:nvPr/>
        </p:nvCxnSpPr>
        <p:spPr>
          <a:xfrm flipV="1">
            <a:off x="6363085" y="3831767"/>
            <a:ext cx="517383" cy="1444"/>
          </a:xfrm>
          <a:prstGeom prst="straightConnector1">
            <a:avLst/>
          </a:prstGeom>
          <a:ln>
            <a:solidFill>
              <a:srgbClr val="AF005F"/>
            </a:solidFill>
            <a:tailEnd type="triangle"/>
          </a:ln>
        </p:spPr>
        <p:style>
          <a:lnRef idx="2">
            <a:schemeClr val="accent1"/>
          </a:lnRef>
          <a:fillRef idx="0">
            <a:schemeClr val="accent1"/>
          </a:fillRef>
          <a:effectRef idx="1">
            <a:schemeClr val="accent1"/>
          </a:effectRef>
          <a:fontRef idx="minor">
            <a:schemeClr val="tx1"/>
          </a:fontRef>
        </p:style>
      </p:cxnSp>
      <p:pic>
        <p:nvPicPr>
          <p:cNvPr id="23" name="Imagen 22"/>
          <p:cNvPicPr>
            <a:picLocks noChangeAspect="1"/>
          </p:cNvPicPr>
          <p:nvPr/>
        </p:nvPicPr>
        <p:blipFill>
          <a:blip r:embed="rId5"/>
          <a:stretch>
            <a:fillRect/>
          </a:stretch>
        </p:blipFill>
        <p:spPr>
          <a:xfrm>
            <a:off x="1271003" y="4668133"/>
            <a:ext cx="5265002" cy="2105025"/>
          </a:xfrm>
          <a:prstGeom prst="rect">
            <a:avLst/>
          </a:prstGeom>
        </p:spPr>
      </p:pic>
      <p:sp>
        <p:nvSpPr>
          <p:cNvPr id="24" name="Elipse 23"/>
          <p:cNvSpPr/>
          <p:nvPr/>
        </p:nvSpPr>
        <p:spPr>
          <a:xfrm>
            <a:off x="6737601" y="6057111"/>
            <a:ext cx="848412" cy="452486"/>
          </a:xfrm>
          <a:prstGeom prst="ellipse">
            <a:avLst/>
          </a:prstGeom>
          <a:solidFill>
            <a:srgbClr val="B2005D"/>
          </a:solidFill>
          <a:ln>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latin typeface="ChollaSansBold" pitchFamily="2" charset="0"/>
              </a:rPr>
              <a:t>18,2</a:t>
            </a:r>
            <a:endParaRPr lang="es-CR" dirty="0">
              <a:latin typeface="ChollaSansBold" pitchFamily="2" charset="0"/>
            </a:endParaRPr>
          </a:p>
        </p:txBody>
      </p:sp>
      <p:sp>
        <p:nvSpPr>
          <p:cNvPr id="9" name="Cerrar llave 8"/>
          <p:cNvSpPr/>
          <p:nvPr/>
        </p:nvSpPr>
        <p:spPr>
          <a:xfrm>
            <a:off x="6582040" y="6057111"/>
            <a:ext cx="85771" cy="452486"/>
          </a:xfrm>
          <a:prstGeom prst="rightBrace">
            <a:avLst/>
          </a:prstGeom>
          <a:ln>
            <a:solidFill>
              <a:srgbClr val="B2005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R"/>
          </a:p>
        </p:txBody>
      </p:sp>
    </p:spTree>
    <p:extLst>
      <p:ext uri="{BB962C8B-B14F-4D97-AF65-F5344CB8AC3E}">
        <p14:creationId xmlns:p14="http://schemas.microsoft.com/office/powerpoint/2010/main" val="4071903064"/>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95" y="1600207"/>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8" y="0"/>
            <a:ext cx="9144000" cy="942680"/>
          </a:xfrm>
          <a:prstGeom prst="rect">
            <a:avLst/>
          </a:prstGeom>
        </p:spPr>
      </p:pic>
      <p:sp>
        <p:nvSpPr>
          <p:cNvPr id="7" name="CuadroTexto 6"/>
          <p:cNvSpPr txBox="1"/>
          <p:nvPr/>
        </p:nvSpPr>
        <p:spPr>
          <a:xfrm>
            <a:off x="370641" y="175563"/>
            <a:ext cx="1752403" cy="584775"/>
          </a:xfrm>
          <a:prstGeom prst="rect">
            <a:avLst/>
          </a:prstGeom>
          <a:noFill/>
        </p:spPr>
        <p:txBody>
          <a:bodyPr wrap="none" rtlCol="0">
            <a:spAutoFit/>
          </a:bodyPr>
          <a:lstStyle/>
          <a:p>
            <a:r>
              <a:rPr lang="es-ES_tradnl" sz="3200" dirty="0" smtClean="0">
                <a:solidFill>
                  <a:schemeClr val="bg1"/>
                </a:solidFill>
                <a:latin typeface="ChollaSansBold" pitchFamily="2" charset="0"/>
                <a:cs typeface="Times New Roman"/>
              </a:rPr>
              <a:t>Preguntas</a:t>
            </a:r>
            <a:endParaRPr lang="es-ES_tradnl" sz="3200" dirty="0" smtClean="0">
              <a:solidFill>
                <a:srgbClr val="FFFFFF"/>
              </a:solidFill>
              <a:latin typeface="ChollaSansBold" pitchFamily="2" charset="0"/>
              <a:cs typeface="Times New Roman"/>
            </a:endParaRPr>
          </a:p>
        </p:txBody>
      </p:sp>
      <p:pic>
        <p:nvPicPr>
          <p:cNvPr id="8" name="Imagen 7"/>
          <p:cNvPicPr>
            <a:picLocks noChangeAspect="1"/>
          </p:cNvPicPr>
          <p:nvPr/>
        </p:nvPicPr>
        <p:blipFill>
          <a:blip r:embed="rId4"/>
          <a:stretch>
            <a:fillRect/>
          </a:stretch>
        </p:blipFill>
        <p:spPr>
          <a:xfrm>
            <a:off x="3437999" y="2612571"/>
            <a:ext cx="2488367" cy="2488367"/>
          </a:xfrm>
          <a:prstGeom prst="rect">
            <a:avLst/>
          </a:prstGeom>
        </p:spPr>
      </p:pic>
    </p:spTree>
    <p:extLst>
      <p:ext uri="{BB962C8B-B14F-4D97-AF65-F5344CB8AC3E}">
        <p14:creationId xmlns:p14="http://schemas.microsoft.com/office/powerpoint/2010/main" val="2085961076"/>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2440425" y="3296848"/>
            <a:ext cx="2797562" cy="646331"/>
          </a:xfrm>
          <a:prstGeom prst="rect">
            <a:avLst/>
          </a:prstGeom>
          <a:noFill/>
        </p:spPr>
        <p:txBody>
          <a:bodyPr wrap="none" rtlCol="0">
            <a:spAutoFit/>
          </a:bodyPr>
          <a:lstStyle/>
          <a:p>
            <a:pPr algn="ctr"/>
            <a:r>
              <a:rPr lang="es-CR" sz="3600" b="1" dirty="0" smtClean="0">
                <a:solidFill>
                  <a:srgbClr val="00328E"/>
                </a:solidFill>
                <a:latin typeface="ChollaSansBold" pitchFamily="2" charset="0"/>
                <a:cs typeface="Arial"/>
              </a:rPr>
              <a:t>Muchas gracias</a:t>
            </a:r>
            <a:endParaRPr lang="es-CR" sz="3600" b="1" dirty="0">
              <a:solidFill>
                <a:srgbClr val="00328E"/>
              </a:solidFill>
              <a:latin typeface="ChollaSansBold" pitchFamily="2" charset="0"/>
              <a:cs typeface="Arial"/>
            </a:endParaRPr>
          </a:p>
        </p:txBody>
      </p:sp>
    </p:spTree>
    <p:extLst>
      <p:ext uri="{BB962C8B-B14F-4D97-AF65-F5344CB8AC3E}">
        <p14:creationId xmlns:p14="http://schemas.microsoft.com/office/powerpoint/2010/main" val="362036476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42"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4" name="CuadroTexto 3"/>
          <p:cNvSpPr txBox="1"/>
          <p:nvPr/>
        </p:nvSpPr>
        <p:spPr>
          <a:xfrm>
            <a:off x="220933" y="178952"/>
            <a:ext cx="7128450"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Antecedentes</a:t>
            </a:r>
            <a:endParaRPr lang="es-CR" sz="3200" b="1" dirty="0">
              <a:solidFill>
                <a:schemeClr val="bg1"/>
              </a:solidFill>
              <a:latin typeface="ChollaSansBold" pitchFamily="2" charset="0"/>
              <a:cs typeface="Arial" panose="020B0604020202020204" pitchFamily="34" charset="0"/>
            </a:endParaRPr>
          </a:p>
        </p:txBody>
      </p:sp>
      <p:sp>
        <p:nvSpPr>
          <p:cNvPr id="3" name="CuadroTexto 2"/>
          <p:cNvSpPr txBox="1"/>
          <p:nvPr/>
        </p:nvSpPr>
        <p:spPr>
          <a:xfrm>
            <a:off x="2435551" y="1426970"/>
            <a:ext cx="5255663" cy="523220"/>
          </a:xfrm>
          <a:prstGeom prst="rect">
            <a:avLst/>
          </a:prstGeom>
          <a:noFill/>
        </p:spPr>
        <p:txBody>
          <a:bodyPr wrap="square" rtlCol="0">
            <a:spAutoFit/>
          </a:bodyPr>
          <a:lstStyle/>
          <a:p>
            <a:r>
              <a:rPr lang="es-CR" sz="2800" dirty="0" smtClean="0">
                <a:solidFill>
                  <a:srgbClr val="00328D"/>
                </a:solidFill>
                <a:latin typeface="ChollaSansRegular" pitchFamily="2" charset="0"/>
              </a:rPr>
              <a:t>Organización </a:t>
            </a:r>
            <a:r>
              <a:rPr lang="es-CR" sz="2800" dirty="0">
                <a:solidFill>
                  <a:srgbClr val="00328D"/>
                </a:solidFill>
                <a:latin typeface="ChollaSansRegular" pitchFamily="2" charset="0"/>
              </a:rPr>
              <a:t>Mundial de la </a:t>
            </a:r>
            <a:r>
              <a:rPr lang="es-CR" sz="2800" dirty="0" smtClean="0">
                <a:solidFill>
                  <a:srgbClr val="00328D"/>
                </a:solidFill>
                <a:latin typeface="ChollaSansRegular" pitchFamily="2" charset="0"/>
              </a:rPr>
              <a:t>Salud</a:t>
            </a:r>
            <a:endParaRPr lang="es-CR" sz="2800" dirty="0">
              <a:solidFill>
                <a:srgbClr val="00328D"/>
              </a:solidFill>
              <a:latin typeface="ChollaSansRegular" pitchFamily="2" charset="0"/>
            </a:endParaRPr>
          </a:p>
        </p:txBody>
      </p:sp>
      <p:sp>
        <p:nvSpPr>
          <p:cNvPr id="5" name="Llamada de flecha hacia arriba 4"/>
          <p:cNvSpPr/>
          <p:nvPr/>
        </p:nvSpPr>
        <p:spPr>
          <a:xfrm>
            <a:off x="1196411" y="2213360"/>
            <a:ext cx="7152830" cy="3076487"/>
          </a:xfrm>
          <a:prstGeom prst="upArrowCallout">
            <a:avLst/>
          </a:prstGeom>
          <a:ln>
            <a:solidFill>
              <a:srgbClr val="AF00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R" dirty="0">
                <a:solidFill>
                  <a:srgbClr val="00328D"/>
                </a:solidFill>
                <a:latin typeface="ChollaSansThin" pitchFamily="2" charset="0"/>
              </a:rPr>
              <a:t>E</a:t>
            </a:r>
            <a:r>
              <a:rPr lang="es-CR" dirty="0" smtClean="0">
                <a:solidFill>
                  <a:srgbClr val="00328D"/>
                </a:solidFill>
                <a:latin typeface="ChollaSansThin" pitchFamily="2" charset="0"/>
              </a:rPr>
              <a:t>ncuesta </a:t>
            </a:r>
            <a:r>
              <a:rPr lang="es-CR" dirty="0">
                <a:solidFill>
                  <a:srgbClr val="00328D"/>
                </a:solidFill>
                <a:latin typeface="ChollaSansThin" pitchFamily="2" charset="0"/>
              </a:rPr>
              <a:t>Modelo sobre Discapacidad </a:t>
            </a:r>
          </a:p>
          <a:p>
            <a:pPr algn="ctr"/>
            <a:endParaRPr lang="es-CR" dirty="0">
              <a:solidFill>
                <a:srgbClr val="00328D"/>
              </a:solidFill>
              <a:latin typeface="ChollaSansThin" pitchFamily="2" charset="0"/>
            </a:endParaRPr>
          </a:p>
          <a:p>
            <a:pPr algn="ctr"/>
            <a:r>
              <a:rPr lang="es-CR" dirty="0" smtClean="0">
                <a:solidFill>
                  <a:srgbClr val="00328D"/>
                </a:solidFill>
                <a:latin typeface="ChollaSansThin" pitchFamily="2" charset="0"/>
              </a:rPr>
              <a:t>Chile aplicó la Encuesta Modelo sobre Discapacidad con II </a:t>
            </a:r>
            <a:r>
              <a:rPr lang="es-CR" dirty="0">
                <a:solidFill>
                  <a:srgbClr val="00328D"/>
                </a:solidFill>
                <a:latin typeface="ChollaSansThin" pitchFamily="2" charset="0"/>
              </a:rPr>
              <a:t>Estudio Nacional de la Discapacidad (II ENDISC) en </a:t>
            </a:r>
            <a:r>
              <a:rPr lang="es-CR" dirty="0" smtClean="0">
                <a:solidFill>
                  <a:srgbClr val="00328D"/>
                </a:solidFill>
                <a:latin typeface="ChollaSansThin" pitchFamily="2" charset="0"/>
              </a:rPr>
              <a:t>el año </a:t>
            </a:r>
            <a:r>
              <a:rPr lang="es-CR" dirty="0">
                <a:solidFill>
                  <a:srgbClr val="00328D"/>
                </a:solidFill>
                <a:latin typeface="ChollaSansThin" pitchFamily="2" charset="0"/>
              </a:rPr>
              <a:t>2015</a:t>
            </a:r>
          </a:p>
          <a:p>
            <a:pPr algn="ctr"/>
            <a:endParaRPr lang="es-CR" dirty="0"/>
          </a:p>
        </p:txBody>
      </p:sp>
    </p:spTree>
    <p:extLst>
      <p:ext uri="{BB962C8B-B14F-4D97-AF65-F5344CB8AC3E}">
        <p14:creationId xmlns:p14="http://schemas.microsoft.com/office/powerpoint/2010/main" val="328064180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76" y="1292559"/>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303225" y="152805"/>
            <a:ext cx="2263761" cy="584775"/>
          </a:xfrm>
          <a:prstGeom prst="rect">
            <a:avLst/>
          </a:prstGeom>
          <a:noFill/>
        </p:spPr>
        <p:txBody>
          <a:bodyPr wrap="none" rtlCol="0">
            <a:spAutoFit/>
          </a:bodyPr>
          <a:lstStyle/>
          <a:p>
            <a:r>
              <a:rPr lang="es-ES_tradnl" sz="3200" b="1" dirty="0" smtClean="0">
                <a:solidFill>
                  <a:schemeClr val="bg1"/>
                </a:solidFill>
                <a:latin typeface="ChollaSansBold" pitchFamily="2" charset="0"/>
                <a:cs typeface="Arial" panose="020B0604020202020204" pitchFamily="34" charset="0"/>
              </a:rPr>
              <a:t>Antecedentes</a:t>
            </a:r>
            <a:endParaRPr lang="es-ES_tradnl" sz="1100" b="1" dirty="0">
              <a:solidFill>
                <a:srgbClr val="FFFFFF"/>
              </a:solidFill>
              <a:latin typeface="ChollaSansBold" pitchFamily="2"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3158665262"/>
              </p:ext>
            </p:extLst>
          </p:nvPr>
        </p:nvGraphicFramePr>
        <p:xfrm>
          <a:off x="1171248" y="490054"/>
          <a:ext cx="6835068" cy="3380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337097"/>
            <a:ext cx="3940098"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uadroTexto 7"/>
          <p:cNvSpPr txBox="1"/>
          <p:nvPr/>
        </p:nvSpPr>
        <p:spPr>
          <a:xfrm>
            <a:off x="4589418" y="3228163"/>
            <a:ext cx="4145108" cy="923330"/>
          </a:xfrm>
          <a:prstGeom prst="rect">
            <a:avLst/>
          </a:prstGeom>
          <a:noFill/>
        </p:spPr>
        <p:txBody>
          <a:bodyPr wrap="square" rtlCol="0">
            <a:spAutoFit/>
          </a:bodyPr>
          <a:lstStyle/>
          <a:p>
            <a:r>
              <a:rPr lang="es-CR" b="1" dirty="0" smtClean="0">
                <a:solidFill>
                  <a:srgbClr val="00328D"/>
                </a:solidFill>
                <a:latin typeface="ChollaSansRegular" pitchFamily="2" charset="0"/>
              </a:rPr>
              <a:t>Censo 2011: </a:t>
            </a:r>
            <a:r>
              <a:rPr lang="es-CR" dirty="0" smtClean="0">
                <a:solidFill>
                  <a:srgbClr val="00328D"/>
                </a:solidFill>
                <a:latin typeface="ChollaSansRegular" pitchFamily="2" charset="0"/>
              </a:rPr>
              <a:t>se incluye un set de preguntas </a:t>
            </a:r>
            <a:r>
              <a:rPr lang="es-CR" u="sng" dirty="0" smtClean="0">
                <a:solidFill>
                  <a:srgbClr val="00328D"/>
                </a:solidFill>
                <a:latin typeface="ChollaSansRegular" pitchFamily="2" charset="0"/>
              </a:rPr>
              <a:t>basado</a:t>
            </a:r>
            <a:r>
              <a:rPr lang="es-CR" dirty="0" smtClean="0">
                <a:solidFill>
                  <a:srgbClr val="00328D"/>
                </a:solidFill>
                <a:latin typeface="ChollaSansRegular" pitchFamily="2" charset="0"/>
              </a:rPr>
              <a:t> en el Grupo Washington sobre limitaciones funcionales</a:t>
            </a:r>
          </a:p>
        </p:txBody>
      </p:sp>
      <p:pic>
        <p:nvPicPr>
          <p:cNvPr id="9" name="Imagen 8"/>
          <p:cNvPicPr>
            <a:picLocks noChangeAspect="1"/>
          </p:cNvPicPr>
          <p:nvPr/>
        </p:nvPicPr>
        <p:blipFill rotWithShape="1">
          <a:blip r:embed="rId10"/>
          <a:srcRect l="20147" r="213" b="65454"/>
          <a:stretch/>
        </p:blipFill>
        <p:spPr>
          <a:xfrm>
            <a:off x="820409" y="3932103"/>
            <a:ext cx="2900986" cy="2407142"/>
          </a:xfrm>
          <a:prstGeom prst="rect">
            <a:avLst/>
          </a:prstGeom>
        </p:spPr>
      </p:pic>
      <p:sp>
        <p:nvSpPr>
          <p:cNvPr id="10" name="CuadroTexto 9"/>
          <p:cNvSpPr txBox="1"/>
          <p:nvPr/>
        </p:nvSpPr>
        <p:spPr>
          <a:xfrm>
            <a:off x="820409" y="3320496"/>
            <a:ext cx="1308271" cy="369332"/>
          </a:xfrm>
          <a:prstGeom prst="rect">
            <a:avLst/>
          </a:prstGeom>
          <a:noFill/>
        </p:spPr>
        <p:txBody>
          <a:bodyPr wrap="square" rtlCol="0">
            <a:spAutoFit/>
          </a:bodyPr>
          <a:lstStyle/>
          <a:p>
            <a:r>
              <a:rPr lang="es-CR" b="1" dirty="0" smtClean="0">
                <a:solidFill>
                  <a:srgbClr val="00328D"/>
                </a:solidFill>
                <a:latin typeface="ChollaSansRegular" pitchFamily="2" charset="0"/>
              </a:rPr>
              <a:t>Censo 1864:</a:t>
            </a:r>
          </a:p>
        </p:txBody>
      </p:sp>
    </p:spTree>
    <p:extLst>
      <p:ext uri="{BB962C8B-B14F-4D97-AF65-F5344CB8AC3E}">
        <p14:creationId xmlns:p14="http://schemas.microsoft.com/office/powerpoint/2010/main" val="122518449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76" y="1292559"/>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7" name="CuadroTexto 6"/>
          <p:cNvSpPr txBox="1"/>
          <p:nvPr/>
        </p:nvSpPr>
        <p:spPr>
          <a:xfrm>
            <a:off x="0" y="152805"/>
            <a:ext cx="5755102" cy="553998"/>
          </a:xfrm>
          <a:prstGeom prst="rect">
            <a:avLst/>
          </a:prstGeom>
          <a:noFill/>
        </p:spPr>
        <p:txBody>
          <a:bodyPr wrap="none" rtlCol="0">
            <a:spAutoFit/>
          </a:bodyPr>
          <a:lstStyle/>
          <a:p>
            <a:r>
              <a:rPr lang="es-ES_tradnl" sz="3000" b="1" dirty="0" smtClean="0">
                <a:solidFill>
                  <a:schemeClr val="bg1"/>
                </a:solidFill>
                <a:latin typeface="ChollaSansBold" pitchFamily="2" charset="0"/>
                <a:cs typeface="Arial" panose="020B0604020202020204" pitchFamily="34" charset="0"/>
              </a:rPr>
              <a:t>Consultas a personas con discapacidad</a:t>
            </a:r>
            <a:endParaRPr lang="es-ES_tradnl" sz="3000" b="1" dirty="0">
              <a:solidFill>
                <a:srgbClr val="FFFFFF"/>
              </a:solidFill>
              <a:latin typeface="ChollaSansBold" pitchFamily="2" charset="0"/>
              <a:cs typeface="Arial" panose="020B0604020202020204" pitchFamily="34" charset="0"/>
            </a:endParaRPr>
          </a:p>
        </p:txBody>
      </p:sp>
      <p:sp>
        <p:nvSpPr>
          <p:cNvPr id="3" name="CuadroTexto 2"/>
          <p:cNvSpPr txBox="1"/>
          <p:nvPr/>
        </p:nvSpPr>
        <p:spPr>
          <a:xfrm>
            <a:off x="606522" y="1181463"/>
            <a:ext cx="8263784" cy="4370427"/>
          </a:xfrm>
          <a:prstGeom prst="rect">
            <a:avLst/>
          </a:prstGeom>
          <a:noFill/>
        </p:spPr>
        <p:txBody>
          <a:bodyPr wrap="square" numCol="2" rtlCol="0">
            <a:spAutoFit/>
          </a:bodyPr>
          <a:lstStyle/>
          <a:p>
            <a:pPr marL="285750" indent="-285750" algn="just">
              <a:buFont typeface="Arial" panose="020B0604020202020204" pitchFamily="34" charset="0"/>
              <a:buChar char="•"/>
            </a:pPr>
            <a:r>
              <a:rPr lang="es-CR" sz="2000" dirty="0">
                <a:solidFill>
                  <a:srgbClr val="00328D"/>
                </a:solidFill>
                <a:latin typeface="ChollaSansRegular" pitchFamily="2" charset="0"/>
              </a:rPr>
              <a:t>El Conapdis desde el año 2013 (en ese momento Consejo Nacional de Rehabilitación y Educación Especial) realizó consultas a las personas con discapacidad para identificar las principales necesidades de información por incluir en la </a:t>
            </a:r>
            <a:r>
              <a:rPr lang="es-CR" sz="2000" dirty="0" err="1">
                <a:solidFill>
                  <a:srgbClr val="00328D"/>
                </a:solidFill>
                <a:latin typeface="ChollaSansRegular" pitchFamily="2" charset="0"/>
              </a:rPr>
              <a:t>Enadis</a:t>
            </a:r>
            <a:r>
              <a:rPr lang="es-CR" sz="2000" dirty="0">
                <a:solidFill>
                  <a:srgbClr val="00328D"/>
                </a:solidFill>
                <a:latin typeface="ChollaSansRegular" pitchFamily="2" charset="0"/>
              </a:rPr>
              <a:t>. </a:t>
            </a:r>
            <a:endParaRPr lang="es-CR" sz="2000" dirty="0" smtClean="0">
              <a:solidFill>
                <a:srgbClr val="00328D"/>
              </a:solidFill>
              <a:latin typeface="ChollaSansRegular" pitchFamily="2" charset="0"/>
            </a:endParaRPr>
          </a:p>
          <a:p>
            <a:pPr algn="just"/>
            <a:endParaRPr lang="es-CR" sz="2000" dirty="0">
              <a:solidFill>
                <a:srgbClr val="00328D"/>
              </a:solidFill>
              <a:latin typeface="ChollaSansRegular" pitchFamily="2" charset="0"/>
            </a:endParaRPr>
          </a:p>
          <a:p>
            <a:pPr marL="285750" indent="-285750" algn="just">
              <a:buFont typeface="Arial" panose="020B0604020202020204" pitchFamily="34" charset="0"/>
              <a:buChar char="•"/>
            </a:pPr>
            <a:r>
              <a:rPr lang="es-CR" sz="2000" dirty="0" smtClean="0">
                <a:solidFill>
                  <a:srgbClr val="00328D"/>
                </a:solidFill>
                <a:latin typeface="ChollaSansRegular" pitchFamily="2" charset="0"/>
              </a:rPr>
              <a:t>En </a:t>
            </a:r>
            <a:r>
              <a:rPr lang="es-CR" sz="2000" dirty="0">
                <a:solidFill>
                  <a:srgbClr val="00328D"/>
                </a:solidFill>
                <a:latin typeface="ChollaSansRegular" pitchFamily="2" charset="0"/>
              </a:rPr>
              <a:t>el año 2017 se realizaron diversos talleres alrededor del país de los cuales se desprendieron los principales </a:t>
            </a:r>
            <a:r>
              <a:rPr lang="es-CR" sz="2000" dirty="0" smtClean="0">
                <a:solidFill>
                  <a:srgbClr val="00328D"/>
                </a:solidFill>
                <a:latin typeface="ChollaSansRegular" pitchFamily="2" charset="0"/>
              </a:rPr>
              <a:t>temas. Los principales </a:t>
            </a:r>
            <a:r>
              <a:rPr lang="es-CR" sz="2000" dirty="0">
                <a:solidFill>
                  <a:srgbClr val="00328D"/>
                </a:solidFill>
                <a:latin typeface="ChollaSansRegular" pitchFamily="2" charset="0"/>
              </a:rPr>
              <a:t>temas planteados en los </a:t>
            </a:r>
            <a:r>
              <a:rPr lang="es-CR" sz="2000" dirty="0" smtClean="0">
                <a:solidFill>
                  <a:srgbClr val="00328D"/>
                </a:solidFill>
                <a:latin typeface="ChollaSansRegular" pitchFamily="2" charset="0"/>
              </a:rPr>
              <a:t>talleres:</a:t>
            </a:r>
          </a:p>
          <a:p>
            <a:pPr marL="285750" indent="-285750" algn="just">
              <a:buFont typeface="Arial" panose="020B0604020202020204" pitchFamily="34" charset="0"/>
              <a:buChar char="•"/>
            </a:pPr>
            <a:endParaRPr lang="es-CR" sz="2000" dirty="0" smtClean="0">
              <a:solidFill>
                <a:srgbClr val="00328D"/>
              </a:solidFill>
              <a:latin typeface="ChollaSansRegular" pitchFamily="2" charset="0"/>
            </a:endParaRPr>
          </a:p>
          <a:p>
            <a:pPr marL="742950" lvl="1" indent="-285750" algn="just">
              <a:buFont typeface="Arial" panose="020B0604020202020204" pitchFamily="34" charset="0"/>
              <a:buChar char="•"/>
            </a:pPr>
            <a:r>
              <a:rPr lang="es-CR" sz="2000" dirty="0" smtClean="0">
                <a:solidFill>
                  <a:srgbClr val="00328D"/>
                </a:solidFill>
                <a:latin typeface="ChollaSansRegular" pitchFamily="2" charset="0"/>
              </a:rPr>
              <a:t>Derechos humanos</a:t>
            </a:r>
          </a:p>
          <a:p>
            <a:pPr marL="742950" lvl="1" indent="-285750" algn="just">
              <a:buFont typeface="Arial" panose="020B0604020202020204" pitchFamily="34" charset="0"/>
              <a:buChar char="•"/>
            </a:pPr>
            <a:r>
              <a:rPr lang="es-CR" sz="2000" dirty="0" smtClean="0">
                <a:solidFill>
                  <a:srgbClr val="00328D"/>
                </a:solidFill>
                <a:latin typeface="ChollaSansRegular" pitchFamily="2" charset="0"/>
              </a:rPr>
              <a:t>Empleo, trabajo y educación</a:t>
            </a:r>
          </a:p>
          <a:p>
            <a:pPr marL="742950" lvl="1" indent="-285750" algn="just">
              <a:buFont typeface="Arial" panose="020B0604020202020204" pitchFamily="34" charset="0"/>
              <a:buChar char="•"/>
            </a:pPr>
            <a:r>
              <a:rPr lang="es-CR" sz="2000" dirty="0" smtClean="0">
                <a:solidFill>
                  <a:srgbClr val="00328D"/>
                </a:solidFill>
                <a:latin typeface="ChollaSansRegular" pitchFamily="2" charset="0"/>
              </a:rPr>
              <a:t>Infraestructura y servicios</a:t>
            </a:r>
          </a:p>
          <a:p>
            <a:pPr marL="742950" lvl="1" indent="-285750" algn="just">
              <a:buFont typeface="Arial" panose="020B0604020202020204" pitchFamily="34" charset="0"/>
              <a:buChar char="•"/>
            </a:pPr>
            <a:r>
              <a:rPr lang="es-CR" sz="2000" dirty="0" smtClean="0">
                <a:solidFill>
                  <a:srgbClr val="00328D"/>
                </a:solidFill>
                <a:latin typeface="ChollaSansRegular" pitchFamily="2" charset="0"/>
              </a:rPr>
              <a:t>Cultura, deporte y recreación</a:t>
            </a:r>
          </a:p>
          <a:p>
            <a:pPr marL="742950" lvl="1" indent="-285750" algn="just">
              <a:buFont typeface="Arial" panose="020B0604020202020204" pitchFamily="34" charset="0"/>
              <a:buChar char="•"/>
            </a:pPr>
            <a:r>
              <a:rPr lang="es-CR" sz="2000" dirty="0" smtClean="0">
                <a:solidFill>
                  <a:srgbClr val="00328D"/>
                </a:solidFill>
                <a:latin typeface="ChollaSansRegular" pitchFamily="2" charset="0"/>
              </a:rPr>
              <a:t>Salud sexual y reproductiva</a:t>
            </a:r>
          </a:p>
          <a:p>
            <a:pPr marL="742950" lvl="1" indent="-285750" algn="just">
              <a:buFont typeface="Arial" panose="020B0604020202020204" pitchFamily="34" charset="0"/>
              <a:buChar char="•"/>
            </a:pPr>
            <a:r>
              <a:rPr lang="es-CR" sz="2000" dirty="0" smtClean="0">
                <a:solidFill>
                  <a:srgbClr val="00328D"/>
                </a:solidFill>
                <a:latin typeface="ChollaSansRegular" pitchFamily="2" charset="0"/>
              </a:rPr>
              <a:t>Productos de apoyo</a:t>
            </a:r>
          </a:p>
          <a:p>
            <a:pPr marL="742950" lvl="1" indent="-285750" algn="just">
              <a:buFont typeface="Arial" panose="020B0604020202020204" pitchFamily="34" charset="0"/>
              <a:buChar char="•"/>
            </a:pPr>
            <a:r>
              <a:rPr lang="es-CR" sz="2000" dirty="0" smtClean="0">
                <a:solidFill>
                  <a:srgbClr val="00328D"/>
                </a:solidFill>
                <a:latin typeface="ChollaSansRegular" pitchFamily="2" charset="0"/>
              </a:rPr>
              <a:t>Asistencia personal</a:t>
            </a:r>
            <a:endParaRPr lang="es-CR" sz="2000" dirty="0">
              <a:solidFill>
                <a:srgbClr val="00328D"/>
              </a:solidFill>
              <a:latin typeface="ChollaSansRegular" pitchFamily="2" charset="0"/>
            </a:endParaRPr>
          </a:p>
          <a:p>
            <a:endParaRPr lang="es-CR" dirty="0"/>
          </a:p>
        </p:txBody>
      </p:sp>
    </p:spTree>
    <p:extLst>
      <p:ext uri="{BB962C8B-B14F-4D97-AF65-F5344CB8AC3E}">
        <p14:creationId xmlns:p14="http://schemas.microsoft.com/office/powerpoint/2010/main" val="188132325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descr="Colores-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19" y="1422786"/>
            <a:ext cx="93846" cy="4858335"/>
          </a:xfrm>
          <a:prstGeom prst="rect">
            <a:avLst/>
          </a:prstGeom>
        </p:spPr>
      </p:pic>
      <p:pic>
        <p:nvPicPr>
          <p:cNvPr id="31" name="Imagen 30" descr="Colores-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942680"/>
          </a:xfrm>
          <a:prstGeom prst="rect">
            <a:avLst/>
          </a:prstGeom>
        </p:spPr>
      </p:pic>
      <p:sp>
        <p:nvSpPr>
          <p:cNvPr id="4" name="CuadroTexto 3"/>
          <p:cNvSpPr txBox="1"/>
          <p:nvPr/>
        </p:nvSpPr>
        <p:spPr>
          <a:xfrm>
            <a:off x="609688" y="196553"/>
            <a:ext cx="2953908" cy="584775"/>
          </a:xfrm>
          <a:prstGeom prst="rect">
            <a:avLst/>
          </a:prstGeom>
          <a:noFill/>
        </p:spPr>
        <p:txBody>
          <a:bodyPr wrap="square" rtlCol="0">
            <a:spAutoFit/>
          </a:bodyPr>
          <a:lstStyle/>
          <a:p>
            <a:r>
              <a:rPr lang="es-CR" sz="3200" b="1" dirty="0" smtClean="0">
                <a:solidFill>
                  <a:schemeClr val="bg1"/>
                </a:solidFill>
                <a:latin typeface="ChollaSansBold" pitchFamily="2" charset="0"/>
                <a:cs typeface="Arial" panose="020B0604020202020204" pitchFamily="34" charset="0"/>
              </a:rPr>
              <a:t>Objetivos</a:t>
            </a:r>
            <a:endParaRPr lang="es-CR" sz="3200" b="1" dirty="0">
              <a:solidFill>
                <a:schemeClr val="bg1"/>
              </a:solidFill>
              <a:latin typeface="ChollaSansBold" pitchFamily="2" charset="0"/>
              <a:cs typeface="Arial" panose="020B0604020202020204" pitchFamily="34" charset="0"/>
            </a:endParaRPr>
          </a:p>
        </p:txBody>
      </p:sp>
      <p:sp>
        <p:nvSpPr>
          <p:cNvPr id="2" name="CuadroTexto 1"/>
          <p:cNvSpPr txBox="1"/>
          <p:nvPr/>
        </p:nvSpPr>
        <p:spPr>
          <a:xfrm>
            <a:off x="905854" y="2045088"/>
            <a:ext cx="7627122" cy="3262432"/>
          </a:xfrm>
          <a:prstGeom prst="rect">
            <a:avLst/>
          </a:prstGeom>
          <a:noFill/>
        </p:spPr>
        <p:txBody>
          <a:bodyPr wrap="square" rtlCol="0">
            <a:spAutoFit/>
          </a:bodyPr>
          <a:lstStyle/>
          <a:p>
            <a:pPr algn="just"/>
            <a:r>
              <a:rPr lang="es-CR" sz="4000" b="1" dirty="0">
                <a:solidFill>
                  <a:srgbClr val="00328D"/>
                </a:solidFill>
                <a:latin typeface="ChollaSansRegular" pitchFamily="2" charset="0"/>
              </a:rPr>
              <a:t>Objetivo general</a:t>
            </a:r>
            <a:r>
              <a:rPr lang="es-CR" sz="4000" b="1" dirty="0" smtClean="0">
                <a:solidFill>
                  <a:srgbClr val="00328D"/>
                </a:solidFill>
                <a:latin typeface="ChollaSansRegular" pitchFamily="2" charset="0"/>
              </a:rPr>
              <a:t>:</a:t>
            </a:r>
          </a:p>
          <a:p>
            <a:pPr algn="just"/>
            <a:endParaRPr lang="es-CR" sz="4000" dirty="0">
              <a:solidFill>
                <a:srgbClr val="00328D"/>
              </a:solidFill>
              <a:latin typeface="ChollaSansRegular" pitchFamily="2" charset="0"/>
            </a:endParaRPr>
          </a:p>
          <a:p>
            <a:pPr algn="just"/>
            <a:r>
              <a:rPr lang="es-CR" dirty="0">
                <a:solidFill>
                  <a:srgbClr val="00328D"/>
                </a:solidFill>
                <a:latin typeface="ChollaSansRegular" pitchFamily="2" charset="0"/>
              </a:rPr>
              <a:t>Proveer a la sociedad información estadística sobre la prevalencia y características de la discapacidad en el país para la formulación, seguimiento y evaluación de políticas públicas, y de acciones privadas que promuevan la autonomía y el ejercicio de los derechos de las personas con discapacidad</a:t>
            </a:r>
            <a:r>
              <a:rPr lang="es-CR" dirty="0" smtClean="0">
                <a:solidFill>
                  <a:srgbClr val="00328D"/>
                </a:solidFill>
                <a:latin typeface="ChollaSansRegular" pitchFamily="2" charset="0"/>
              </a:rPr>
              <a:t>.</a:t>
            </a:r>
          </a:p>
          <a:p>
            <a:pPr algn="just"/>
            <a:endParaRPr lang="es-CR" dirty="0">
              <a:solidFill>
                <a:srgbClr val="00328D"/>
              </a:solidFill>
              <a:latin typeface="ChollaSansRegular" pitchFamily="2" charset="0"/>
            </a:endParaRPr>
          </a:p>
          <a:p>
            <a:r>
              <a:rPr lang="es-CR" dirty="0"/>
              <a:t/>
            </a:r>
            <a:br>
              <a:rPr lang="es-CR" dirty="0"/>
            </a:br>
            <a:endParaRPr lang="es-CR" dirty="0"/>
          </a:p>
        </p:txBody>
      </p:sp>
    </p:spTree>
    <p:extLst>
      <p:ext uri="{BB962C8B-B14F-4D97-AF65-F5344CB8AC3E}">
        <p14:creationId xmlns:p14="http://schemas.microsoft.com/office/powerpoint/2010/main" val="234621849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