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1.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openxmlformats-officedocument.drawingml.chart+xml" PartName="/ppt/charts/chart20.xml"/>
  <Override ContentType="application/vnd.openxmlformats-officedocument.drawingml.chart+xml" PartName="/ppt/charts/chart19.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16.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18.xml"/>
  <Override ContentType="application/vnd.openxmlformats-officedocument.drawingml.chart+xml" PartName="/ppt/charts/chart8.xml"/>
  <Override ContentType="application/vnd.openxmlformats-officedocument.drawingml.chart+xml" PartName="/ppt/charts/chart21.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15.xml"/>
  <Override ContentType="application/vnd.openxmlformats-officedocument.drawingml.chart+xml" PartName="/ppt/charts/chart13.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28.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25.xml"/>
  <Override ContentType="application/vnd.openxmlformats-officedocument.presentationml.notesSlide+xml" PartName="/ppt/notesSlides/notesSlide4.xml"/>
  <Override ContentType="application/vnd.openxmlformats-officedocument.presentationml.notesSlide+xml" PartName="/ppt/notesSlides/notesSlide18.xml"/>
  <Override ContentType="application/vnd.openxmlformats-officedocument.presentationml.notesSlide+xml" PartName="/ppt/notesSlides/notesSlide1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26.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drawingml.diagramLayout+xml" PartName="/ppt/diagrams/layout2.xml"/>
  <Override ContentType="application/vnd.openxmlformats-officedocument.drawingml.diagramLayout+xml" PartName="/ppt/diagrams/layout1.xml"/>
  <Override ContentType="application/vnd.openxmlformats-officedocument.drawingml.diagramStyle+xml" PartName="/ppt/diagrams/quickStyle2.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1.xml"/>
  <Override ContentType="application/vnd.openxmlformats-officedocument.drawingml.diagramColors+xml" PartName="/ppt/diagrams/colors2.xml"/>
  <Override ContentType="application/vnd.openxmlformats-officedocument.drawingml.diagramColors+xml" PartName="/ppt/diagrams/colors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9144000"/>
  <p:notesSz cx="6858000" cy="9144000"/>
  <p:defaultTextStyle>
    <a:defPPr lvl="0">
      <a:defRPr lang="es-E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reddy.araya\AppData\Local\Microsoft\Windows\INetCache\Content.Outlook\E2TA0OZA\Graficos%20presentacion%20de%20resultado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imon.rodriguez\Documents\ENADIS\RESULTADOS%20FINALES\Publicaci&#243;n%20resultados\Presentaci&#243;n%20de%20resultados\Graficos%20presentacion%20de%20resultado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simon.rodriguez\Documents\ENADIS\RESULTADOS%20FINALES\Publicaci&#243;n%20resultados\Presentaci&#243;n%20de%20resultados\Graficos%20presentacion%20de%20resultados.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simon.rodriguez\AppData\Local\Microsoft\Windows\INetCache\Content.Outlook\X13I3U1M\Grafico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simon.rodriguez\AppData\Local\Microsoft\Windows\INetCache\Content.Outlook\X13I3U1M\Grafic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imon.rodriguez\Documents\ENADIS\RESULTADOS%20FINALES\Publicaci&#243;n%20resultados\Presentaci&#243;n%20de%20resultados\Graficos%20presentacion%20de%20resultado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simon.rodriguez\Documents\ENADIS\RESULTADOS%20FINALES\Publicaci&#243;n%20resultados\Presentaci&#243;n%20de%20resultados\Graficos%20presentacion%20de%20resultado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simon.rodriguez\Documents\ENADIS\RESULTADOS%20FINALES\Publicaci&#243;n%20resultados\Presentaci&#243;n%20de%20resultados\Graficos%20presentacion%20de%20resultado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simon.rodriguez\AppData\Local\Microsoft\Windows\INetCache\Content.Outlook\X13I3U1M\Grafico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freddy.araya\Documents\EE%202019\ENADIS\Prensa\Copia%20de%20Graficos%20presentacion%20de%20resultados%20Sim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imon.rodriguez\AppData\Local\Microsoft\Windows\INetCache\Content.Outlook\X13I3U1M\Graf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imon.rodriguez\AppData\Local\Microsoft\Windows\INetCache\Content.Outlook\X13I3U1M\Grafico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imon.rodriguez\Documents\ENADIS\RESULTADOS%20FINALES\Publicaci&#243;n%20resultados\Presentaci&#243;n%20de%20resultados\Graficos%20presentacion%20de%20resultad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imon.rodriguez\Documents\ENADIS\RESULTADOS%20FINALES\Publicaci&#243;n%20resultados\Presentaci&#243;n%20de%20resultados\Graficos%20presentacion%20de%20resultad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imon.rodriguez\Documents\ENADIS\RESULTADOS%20FINALES\Publicaci&#243;n%20resultados\Presentaci&#243;n%20de%20resultados\Graficos%20presentacion%20de%20resultado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simon.rodriguez\Desktop\razones%20221020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93923090357049E-2"/>
          <c:y val="0.3142192266326792"/>
          <c:w val="0.487318986186415"/>
          <c:h val="0.79178990378789205"/>
        </c:manualLayout>
      </c:layout>
      <c:pieChart>
        <c:varyColors val="1"/>
        <c:ser>
          <c:idx val="0"/>
          <c:order val="0"/>
          <c:dPt>
            <c:idx val="0"/>
            <c:bubble3D val="0"/>
            <c:spPr>
              <a:solidFill>
                <a:srgbClr val="B2005D"/>
              </a:solidFill>
              <a:ln w="6350">
                <a:solidFill>
                  <a:schemeClr val="tx1"/>
                </a:solidFill>
              </a:ln>
              <a:effectLst/>
            </c:spPr>
            <c:extLst>
              <c:ext xmlns:c16="http://schemas.microsoft.com/office/drawing/2014/chart" uri="{C3380CC4-5D6E-409C-BE32-E72D297353CC}">
                <c16:uniqueId val="{00000001-DFBC-4CD6-9F18-7ABAEC8F0E0E}"/>
              </c:ext>
            </c:extLst>
          </c:dPt>
          <c:dPt>
            <c:idx val="1"/>
            <c:bubble3D val="0"/>
            <c:spPr>
              <a:solidFill>
                <a:srgbClr val="0D6987"/>
              </a:solidFill>
              <a:ln w="6350">
                <a:solidFill>
                  <a:schemeClr val="tx1"/>
                </a:solidFill>
              </a:ln>
              <a:effectLst/>
            </c:spPr>
            <c:extLst>
              <c:ext xmlns:c16="http://schemas.microsoft.com/office/drawing/2014/chart" uri="{C3380CC4-5D6E-409C-BE32-E72D297353CC}">
                <c16:uniqueId val="{00000003-DFBC-4CD6-9F18-7ABAEC8F0E0E}"/>
              </c:ext>
            </c:extLst>
          </c:dPt>
          <c:dPt>
            <c:idx val="2"/>
            <c:bubble3D val="0"/>
            <c:spPr>
              <a:solidFill>
                <a:srgbClr val="FBBD32"/>
              </a:solidFill>
              <a:ln w="6350">
                <a:solidFill>
                  <a:schemeClr val="tx1"/>
                </a:solidFill>
              </a:ln>
              <a:effectLst/>
            </c:spPr>
            <c:extLst>
              <c:ext xmlns:c16="http://schemas.microsoft.com/office/drawing/2014/chart" uri="{C3380CC4-5D6E-409C-BE32-E72D297353CC}">
                <c16:uniqueId val="{00000005-DFBC-4CD6-9F18-7ABAEC8F0E0E}"/>
              </c:ext>
            </c:extLst>
          </c:dPt>
          <c:dLbls>
            <c:dLbl>
              <c:idx val="0"/>
              <c:layout>
                <c:manualLayout>
                  <c:x val="9.6343623137073203E-2"/>
                  <c:y val="-0.12639512454388399"/>
                </c:manualLayout>
              </c:layout>
              <c:tx>
                <c:rich>
                  <a:bodyPr/>
                  <a:lstStyle/>
                  <a:p>
                    <a:fld id="{0825EA97-E3A3-4028-BF95-5C379A34BACD}" type="VALUE">
                      <a:rPr lang="en-US" smtClean="0"/>
                      <a:pPr/>
                      <a:t>[VALOR]</a:t>
                    </a:fld>
                    <a:r>
                      <a:rPr lang="en-US" dirty="0"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BC-4CD6-9F18-7ABAEC8F0E0E}"/>
                </c:ext>
              </c:extLst>
            </c:dLbl>
            <c:dLbl>
              <c:idx val="1"/>
              <c:layout>
                <c:manualLayout>
                  <c:x val="-1.14671400164543E-2"/>
                  <c:y val="9.6368975209085196E-3"/>
                </c:manualLayout>
              </c:layout>
              <c:tx>
                <c:rich>
                  <a:bodyPr/>
                  <a:lstStyle/>
                  <a:p>
                    <a:fld id="{0B6D3209-BBC9-4D87-8D46-A5640C0A0590}" type="VALUE">
                      <a:rPr lang="en-US" smtClean="0"/>
                      <a:pPr/>
                      <a:t>[VALOR]</a:t>
                    </a:fld>
                    <a:r>
                      <a:rPr lang="en-US" dirty="0" smtClean="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FBC-4CD6-9F18-7ABAEC8F0E0E}"/>
                </c:ext>
              </c:extLst>
            </c:dLbl>
            <c:dLbl>
              <c:idx val="2"/>
              <c:layout>
                <c:manualLayout>
                  <c:x val="2.0450236589587611E-2"/>
                  <c:y val="7.0847605049290498E-3"/>
                </c:manualLayout>
              </c:layout>
              <c:tx>
                <c:rich>
                  <a:bodyPr/>
                  <a:lstStyle/>
                  <a:p>
                    <a:fld id="{3F3CFD7C-F8C8-4A1A-BDE6-5E755F5A7CBE}" type="VALUE">
                      <a:rPr lang="en-US" smtClean="0"/>
                      <a:pPr/>
                      <a:t>[VALOR]</a:t>
                    </a:fld>
                    <a:r>
                      <a:rPr lang="en-US" dirty="0" smtClean="0"/>
                      <a:t> %</a:t>
                    </a:r>
                  </a:p>
                </c:rich>
              </c:tx>
              <c:showLegendKey val="0"/>
              <c:showVal val="1"/>
              <c:showCatName val="0"/>
              <c:showSerName val="0"/>
              <c:showPercent val="0"/>
              <c:showBubbleSize val="0"/>
              <c:extLst>
                <c:ext xmlns:c15="http://schemas.microsoft.com/office/drawing/2012/chart" uri="{CE6537A1-D6FC-4f65-9D91-7224C49458BB}">
                  <c15:layout>
                    <c:manualLayout>
                      <c:w val="0.11029419424418552"/>
                      <c:h val="6.9660214922067462E-2"/>
                    </c:manualLayout>
                  </c15:layout>
                  <c15:dlblFieldTable/>
                  <c15:showDataLabelsRange val="0"/>
                </c:ext>
                <c:ext xmlns:c16="http://schemas.microsoft.com/office/drawing/2014/chart" uri="{C3380CC4-5D6E-409C-BE32-E72D297353CC}">
                  <c16:uniqueId val="{00000005-DFBC-4CD6-9F18-7ABAEC8F0E0E}"/>
                </c:ext>
              </c:extLst>
            </c:dLbl>
            <c:dLbl>
              <c:idx val="3"/>
              <c:layout>
                <c:manualLayout>
                  <c:x val="-1.08039628291898E-2"/>
                  <c:y val="-7.527447893740240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BC-4CD6-9F18-7ABAEC8F0E0E}"/>
                </c:ext>
              </c:extLst>
            </c:dLbl>
            <c:dLbl>
              <c:idx val="4"/>
              <c:layout>
                <c:manualLayout>
                  <c:x val="-6.0887747770851696E-3"/>
                  <c:y val="6.8892984510891004E-3"/>
                </c:manualLayout>
              </c:layout>
              <c:tx>
                <c:rich>
                  <a:bodyPr/>
                  <a:lstStyle/>
                  <a:p>
                    <a:r>
                      <a:rPr lang="es-ES" sz="1500"/>
                      <a:t>16,3</a:t>
                    </a:r>
                    <a:endParaRPr lang="es-E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BC-4CD6-9F18-7ABAEC8F0E0E}"/>
                </c:ext>
              </c:extLst>
            </c:dLbl>
            <c:spPr>
              <a:noFill/>
              <a:ln>
                <a:noFill/>
              </a:ln>
              <a:effectLst/>
            </c:spPr>
            <c:txPr>
              <a:bodyPr/>
              <a:lstStyle/>
              <a:p>
                <a:pPr>
                  <a:defRPr sz="2400" b="0" i="0">
                    <a:latin typeface="ChollaSansRegular"/>
                    <a:cs typeface="ChollaSansRegular"/>
                  </a:defRPr>
                </a:pPr>
                <a:endParaRPr lang="es-CR"/>
              </a:p>
            </c:txPr>
            <c:showLegendKey val="0"/>
            <c:showVal val="1"/>
            <c:showCatName val="0"/>
            <c:showSerName val="0"/>
            <c:showPercent val="0"/>
            <c:showBubbleSize val="0"/>
            <c:showLeaderLines val="0"/>
            <c:extLst>
              <c:ext xmlns:c15="http://schemas.microsoft.com/office/drawing/2012/chart" uri="{CE6537A1-D6FC-4f65-9D91-7224C49458BB}"/>
            </c:extLst>
          </c:dLbls>
          <c:cat>
            <c:strRef>
              <c:f>'[Graficos presentacion de resultados.xlsx]G1'!$I$10:$I$12</c:f>
              <c:strCache>
                <c:ptCount val="3"/>
                <c:pt idx="0">
                  <c:v>Personas sin situación de discapacidad</c:v>
                </c:pt>
                <c:pt idx="1">
                  <c:v>Personas en situación de discapacidad severa</c:v>
                </c:pt>
                <c:pt idx="2">
                  <c:v>Personas en situación de discapacidad de leve a moderada</c:v>
                </c:pt>
              </c:strCache>
            </c:strRef>
          </c:cat>
          <c:val>
            <c:numRef>
              <c:f>'[Graficos presentacion de resultados.xlsx]G1'!$J$10:$J$12</c:f>
              <c:numCache>
                <c:formatCode>0.0</c:formatCode>
                <c:ptCount val="3"/>
                <c:pt idx="0">
                  <c:v>81.764800237490704</c:v>
                </c:pt>
                <c:pt idx="1">
                  <c:v>14.4</c:v>
                </c:pt>
                <c:pt idx="2">
                  <c:v>3.7804728360325397</c:v>
                </c:pt>
              </c:numCache>
            </c:numRef>
          </c:val>
          <c:extLst>
            <c:ext xmlns:c16="http://schemas.microsoft.com/office/drawing/2014/chart" uri="{C3380CC4-5D6E-409C-BE32-E72D297353CC}">
              <c16:uniqueId val="{00000008-DFBC-4CD6-9F18-7ABAEC8F0E0E}"/>
            </c:ext>
          </c:extLst>
        </c:ser>
        <c:dLbls>
          <c:showLegendKey val="0"/>
          <c:showVal val="0"/>
          <c:showCatName val="0"/>
          <c:showSerName val="0"/>
          <c:showPercent val="0"/>
          <c:showBubbleSize val="0"/>
          <c:showLeaderLines val="0"/>
        </c:dLbls>
        <c:firstSliceAng val="0"/>
      </c:pieChart>
      <c:spPr>
        <a:noFill/>
        <a:ln>
          <a:noFill/>
        </a:ln>
        <a:effectLst/>
      </c:spPr>
    </c:plotArea>
    <c:legend>
      <c:legendPos val="r"/>
      <c:legendEntry>
        <c:idx val="0"/>
        <c:txPr>
          <a:bodyPr rot="0" spcFirstLastPara="1" vertOverflow="ellipsis" vert="horz" wrap="square" anchor="ctr" anchorCtr="1"/>
          <a:lstStyle/>
          <a:p>
            <a:pPr algn="l" rtl="0">
              <a:defRPr sz="1800" b="0" i="0" u="none" strike="noStrike" kern="1200" baseline="0">
                <a:solidFill>
                  <a:srgbClr val="002060"/>
                </a:solidFill>
                <a:latin typeface="ChollaSansRegular" pitchFamily="2" charset="0"/>
                <a:ea typeface="+mn-ea"/>
                <a:cs typeface="ChollaSansBold"/>
              </a:defRPr>
            </a:pPr>
            <a:endParaRPr lang="es-CR"/>
          </a:p>
        </c:txPr>
      </c:legendEntry>
      <c:legendEntry>
        <c:idx val="1"/>
        <c:txPr>
          <a:bodyPr rot="0" spcFirstLastPara="1" vertOverflow="ellipsis" vert="horz" wrap="square" anchor="ctr" anchorCtr="1"/>
          <a:lstStyle/>
          <a:p>
            <a:pPr algn="l" rtl="0">
              <a:defRPr sz="1800" b="0" i="0" u="none" strike="noStrike" kern="1200" baseline="0">
                <a:solidFill>
                  <a:srgbClr val="002060"/>
                </a:solidFill>
                <a:latin typeface="ChollaSansRegular" pitchFamily="2" charset="0"/>
                <a:ea typeface="+mn-ea"/>
                <a:cs typeface="ChollaSansBold"/>
              </a:defRPr>
            </a:pPr>
            <a:endParaRPr lang="es-CR"/>
          </a:p>
        </c:txPr>
      </c:legendEntry>
      <c:legendEntry>
        <c:idx val="2"/>
        <c:txPr>
          <a:bodyPr rot="0" spcFirstLastPara="1" vertOverflow="ellipsis" vert="horz" wrap="square" anchor="ctr" anchorCtr="1"/>
          <a:lstStyle/>
          <a:p>
            <a:pPr algn="l" rtl="0">
              <a:defRPr sz="1800" b="0" i="0" u="none" strike="noStrike" kern="1200" baseline="0">
                <a:solidFill>
                  <a:srgbClr val="002060"/>
                </a:solidFill>
                <a:latin typeface="ChollaSansRegular" pitchFamily="2" charset="0"/>
                <a:ea typeface="+mn-ea"/>
                <a:cs typeface="ChollaSansBold"/>
              </a:defRPr>
            </a:pPr>
            <a:endParaRPr lang="es-CR"/>
          </a:p>
        </c:txPr>
      </c:legendEntry>
      <c:layout>
        <c:manualLayout>
          <c:xMode val="edge"/>
          <c:yMode val="edge"/>
          <c:x val="0.63553769650992853"/>
          <c:y val="0.25805830172527078"/>
          <c:w val="0.33916993225750114"/>
          <c:h val="0.46073647104752502"/>
        </c:manualLayout>
      </c:layout>
      <c:overlay val="0"/>
      <c:spPr>
        <a:noFill/>
        <a:ln>
          <a:noFill/>
        </a:ln>
        <a:effectLst/>
      </c:spPr>
      <c:txPr>
        <a:bodyPr rot="0" spcFirstLastPara="1" vertOverflow="ellipsis" vert="horz" wrap="square" anchor="ctr" anchorCtr="1"/>
        <a:lstStyle/>
        <a:p>
          <a:pPr algn="l" rtl="0">
            <a:defRPr sz="1800" b="0" i="0" u="none" strike="noStrike" kern="1200" baseline="0">
              <a:solidFill>
                <a:srgbClr val="000000"/>
              </a:solidFill>
              <a:latin typeface="ChollaSansRegular" pitchFamily="2" charset="0"/>
              <a:ea typeface="+mn-ea"/>
              <a:cs typeface="ChollaSansBold"/>
            </a:defRPr>
          </a:pPr>
          <a:endParaRPr lang="es-C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C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87941850001062E-2"/>
          <c:y val="2.312409090102667E-2"/>
          <c:w val="0.87396833410679375"/>
          <c:h val="0.90157135158263002"/>
        </c:manualLayout>
      </c:layout>
      <c:barChart>
        <c:barDir val="col"/>
        <c:grouping val="clustered"/>
        <c:varyColors val="1"/>
        <c:ser>
          <c:idx val="0"/>
          <c:order val="0"/>
          <c:tx>
            <c:strRef>
              <c:f>Quintil!$C$3</c:f>
              <c:strCache>
                <c:ptCount val="1"/>
                <c:pt idx="0">
                  <c:v>Personas en situación de discapacidad</c:v>
                </c:pt>
              </c:strCache>
            </c:strRef>
          </c:tx>
          <c:spPr>
            <a:solidFill>
              <a:srgbClr val="B2005D"/>
            </a:solidFill>
            <a:ln w="6350">
              <a:solidFill>
                <a:schemeClr val="tx1"/>
              </a:solidFill>
            </a:ln>
          </c:spPr>
          <c:invertIfNegative val="0"/>
          <c:dPt>
            <c:idx val="0"/>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1-D5E4-4B85-B321-0B0D057226DA}"/>
              </c:ext>
            </c:extLst>
          </c:dPt>
          <c:dPt>
            <c:idx val="1"/>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3-D5E4-4B85-B321-0B0D057226DA}"/>
              </c:ext>
            </c:extLst>
          </c:dPt>
          <c:dPt>
            <c:idx val="2"/>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5-D5E4-4B85-B321-0B0D057226DA}"/>
              </c:ext>
            </c:extLst>
          </c:dPt>
          <c:dPt>
            <c:idx val="3"/>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7-D5E4-4B85-B321-0B0D057226DA}"/>
              </c:ext>
            </c:extLst>
          </c:dPt>
          <c:dPt>
            <c:idx val="4"/>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9-D5E4-4B85-B321-0B0D057226DA}"/>
              </c:ext>
            </c:extLst>
          </c:dPt>
          <c:dPt>
            <c:idx val="5"/>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B-D5E4-4B85-B321-0B0D057226DA}"/>
              </c:ext>
            </c:extLst>
          </c:dPt>
          <c:dLbls>
            <c:spPr>
              <a:noFill/>
              <a:ln>
                <a:noFill/>
              </a:ln>
              <a:effectLst/>
            </c:spPr>
            <c:txPr>
              <a:bodyPr wrap="square" lIns="38100" tIns="19050" rIns="38100" bIns="19050" anchor="ctr">
                <a:spAutoFit/>
              </a:bodyPr>
              <a:lstStyle/>
              <a:p>
                <a:pPr>
                  <a:defRPr sz="2800" b="1">
                    <a:solidFill>
                      <a:srgbClr val="B2005D"/>
                    </a:solidFill>
                    <a:latin typeface="ChollaSansRegular" pitchFamily="2" charset="0"/>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Quintil!$A$4:$A$8</c:f>
              <c:strCache>
                <c:ptCount val="5"/>
                <c:pt idx="0">
                  <c:v>    I</c:v>
                </c:pt>
                <c:pt idx="1">
                  <c:v>    II</c:v>
                </c:pt>
                <c:pt idx="2">
                  <c:v>    III</c:v>
                </c:pt>
                <c:pt idx="3">
                  <c:v>    IV</c:v>
                </c:pt>
                <c:pt idx="4">
                  <c:v>    V</c:v>
                </c:pt>
              </c:strCache>
            </c:strRef>
          </c:cat>
          <c:val>
            <c:numRef>
              <c:f>Quintil!$C$4:$C$8</c:f>
              <c:numCache>
                <c:formatCode>0.0</c:formatCode>
                <c:ptCount val="5"/>
                <c:pt idx="0">
                  <c:v>30.274604442067616</c:v>
                </c:pt>
                <c:pt idx="1">
                  <c:v>22.361309980905574</c:v>
                </c:pt>
                <c:pt idx="2">
                  <c:v>17.215518197566272</c:v>
                </c:pt>
                <c:pt idx="3">
                  <c:v>14.869611177175829</c:v>
                </c:pt>
                <c:pt idx="4">
                  <c:v>15.278956202284741</c:v>
                </c:pt>
              </c:numCache>
            </c:numRef>
          </c:val>
          <c:extLst>
            <c:ext xmlns:c16="http://schemas.microsoft.com/office/drawing/2014/chart" uri="{C3380CC4-5D6E-409C-BE32-E72D297353CC}">
              <c16:uniqueId val="{0000000C-D5E4-4B85-B321-0B0D057226DA}"/>
            </c:ext>
          </c:extLst>
        </c:ser>
        <c:dLbls>
          <c:dLblPos val="outEnd"/>
          <c:showLegendKey val="0"/>
          <c:showVal val="1"/>
          <c:showCatName val="0"/>
          <c:showSerName val="0"/>
          <c:showPercent val="0"/>
          <c:showBubbleSize val="0"/>
        </c:dLbls>
        <c:gapWidth val="30"/>
        <c:axId val="-2143910984"/>
        <c:axId val="-2143229272"/>
      </c:barChart>
      <c:valAx>
        <c:axId val="-2143229272"/>
        <c:scaling>
          <c:orientation val="minMax"/>
          <c:max val="40"/>
        </c:scaling>
        <c:delete val="0"/>
        <c:axPos val="l"/>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8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2400" b="1"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70738273100481"/>
          <c:y val="5.0925925925925923E-2"/>
          <c:w val="0.45104414832761291"/>
          <c:h val="0.8416746864975212"/>
        </c:manualLayout>
      </c:layout>
      <c:barChart>
        <c:barDir val="bar"/>
        <c:grouping val="clustered"/>
        <c:varyColors val="0"/>
        <c:ser>
          <c:idx val="0"/>
          <c:order val="0"/>
          <c:spPr>
            <a:solidFill>
              <a:srgbClr val="B2005D"/>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hollaSansRegular" pitchFamily="2" charset="0"/>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 de salud'!$B$2:$B$4</c:f>
              <c:strCache>
                <c:ptCount val="3"/>
                <c:pt idx="0">
                  <c:v>Deficiencia diagnosticada</c:v>
                </c:pt>
                <c:pt idx="1">
                  <c:v>Enfermedad crónica o trastorno diagnosticado</c:v>
                </c:pt>
                <c:pt idx="2">
                  <c:v>Condición de salud diagnosticada</c:v>
                </c:pt>
              </c:strCache>
            </c:strRef>
          </c:cat>
          <c:val>
            <c:numRef>
              <c:f>'Condicion de salud'!$C$2:$C$4</c:f>
              <c:numCache>
                <c:formatCode>0.00</c:formatCode>
                <c:ptCount val="3"/>
                <c:pt idx="0">
                  <c:v>48.883898347842297</c:v>
                </c:pt>
                <c:pt idx="1">
                  <c:v>89.58365507677</c:v>
                </c:pt>
                <c:pt idx="2">
                  <c:v>92.655026728665703</c:v>
                </c:pt>
              </c:numCache>
            </c:numRef>
          </c:val>
          <c:extLst>
            <c:ext xmlns:c16="http://schemas.microsoft.com/office/drawing/2014/chart" uri="{C3380CC4-5D6E-409C-BE32-E72D297353CC}">
              <c16:uniqueId val="{00000000-2A35-44CC-91E1-9AF28FC4FFEB}"/>
            </c:ext>
          </c:extLst>
        </c:ser>
        <c:dLbls>
          <c:dLblPos val="outEnd"/>
          <c:showLegendKey val="0"/>
          <c:showVal val="1"/>
          <c:showCatName val="0"/>
          <c:showSerName val="0"/>
          <c:showPercent val="0"/>
          <c:showBubbleSize val="0"/>
        </c:dLbls>
        <c:gapWidth val="30"/>
        <c:axId val="328996783"/>
        <c:axId val="328992623"/>
      </c:barChart>
      <c:catAx>
        <c:axId val="328996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dist">
              <a:defRPr sz="1800" b="0" i="0" u="none" strike="noStrike" kern="1200" baseline="0">
                <a:solidFill>
                  <a:srgbClr val="00328E"/>
                </a:solidFill>
                <a:latin typeface="ChollaSansRegular" pitchFamily="2" charset="0"/>
                <a:ea typeface="+mn-ea"/>
                <a:cs typeface="+mn-cs"/>
              </a:defRPr>
            </a:pPr>
            <a:endParaRPr lang="es-CR"/>
          </a:p>
        </c:txPr>
        <c:crossAx val="328992623"/>
        <c:crosses val="autoZero"/>
        <c:auto val="0"/>
        <c:lblAlgn val="ctr"/>
        <c:lblOffset val="100"/>
        <c:noMultiLvlLbl val="0"/>
      </c:catAx>
      <c:valAx>
        <c:axId val="328992623"/>
        <c:scaling>
          <c:orientation val="minMax"/>
        </c:scaling>
        <c:delete val="0"/>
        <c:axPos val="b"/>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rgbClr val="00328E"/>
                </a:solidFill>
                <a:latin typeface="ChollaSansRegular" pitchFamily="2" charset="0"/>
                <a:ea typeface="+mn-ea"/>
                <a:cs typeface="+mn-cs"/>
              </a:defRPr>
            </a:pPr>
            <a:endParaRPr lang="es-CR"/>
          </a:p>
        </c:txPr>
        <c:crossAx val="328996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68044619422573"/>
          <c:y val="0.17171296296296296"/>
          <c:w val="0.48698622047244094"/>
          <c:h val="0.72088764946048411"/>
        </c:manualLayout>
      </c:layout>
      <c:barChart>
        <c:barDir val="bar"/>
        <c:grouping val="clustered"/>
        <c:varyColors val="0"/>
        <c:ser>
          <c:idx val="0"/>
          <c:order val="0"/>
          <c:spPr>
            <a:solidFill>
              <a:srgbClr val="B2005D"/>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B2005D"/>
                    </a:solidFill>
                    <a:latin typeface="ChollaSansRegular" pitchFamily="2" charset="0"/>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enfer!$E$4:$E$10</c:f>
              <c:strCache>
                <c:ptCount val="7"/>
                <c:pt idx="0">
                  <c:v>Alzheimer</c:v>
                </c:pt>
                <c:pt idx="1">
                  <c:v>Trastornos mentales</c:v>
                </c:pt>
                <c:pt idx="2">
                  <c:v>Cáncer</c:v>
                </c:pt>
                <c:pt idx="3">
                  <c:v>Trastornos auditivos </c:v>
                </c:pt>
                <c:pt idx="4">
                  <c:v>Artritis, artrosis o desgaste</c:v>
                </c:pt>
                <c:pt idx="5">
                  <c:v>Problemas o dolores crónicos como en la espalda o columna</c:v>
                </c:pt>
                <c:pt idx="6">
                  <c:v>Presión alta (hipertensión arterial)</c:v>
                </c:pt>
              </c:strCache>
            </c:strRef>
          </c:cat>
          <c:val>
            <c:numRef>
              <c:f>enfer!$F$4:$F$10</c:f>
              <c:numCache>
                <c:formatCode>#,##0.0</c:formatCode>
                <c:ptCount val="7"/>
                <c:pt idx="0">
                  <c:v>1.6</c:v>
                </c:pt>
                <c:pt idx="1">
                  <c:v>3.4214811549908659</c:v>
                </c:pt>
                <c:pt idx="2">
                  <c:v>5.6173223950959708</c:v>
                </c:pt>
                <c:pt idx="3">
                  <c:v>9.6943337191648418</c:v>
                </c:pt>
                <c:pt idx="4">
                  <c:v>34.294713089104242</c:v>
                </c:pt>
                <c:pt idx="5">
                  <c:v>41.414400341551442</c:v>
                </c:pt>
                <c:pt idx="6">
                  <c:v>44.893345357349183</c:v>
                </c:pt>
              </c:numCache>
            </c:numRef>
          </c:val>
          <c:extLst>
            <c:ext xmlns:c16="http://schemas.microsoft.com/office/drawing/2014/chart" uri="{C3380CC4-5D6E-409C-BE32-E72D297353CC}">
              <c16:uniqueId val="{00000000-B744-492B-924C-BC5A482F3DFD}"/>
            </c:ext>
          </c:extLst>
        </c:ser>
        <c:dLbls>
          <c:showLegendKey val="0"/>
          <c:showVal val="0"/>
          <c:showCatName val="0"/>
          <c:showSerName val="0"/>
          <c:showPercent val="0"/>
          <c:showBubbleSize val="0"/>
        </c:dLbls>
        <c:gapWidth val="30"/>
        <c:axId val="328997615"/>
        <c:axId val="328992207"/>
      </c:barChart>
      <c:catAx>
        <c:axId val="328997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1"/>
          <a:lstStyle/>
          <a:p>
            <a:pPr algn="r">
              <a:defRPr sz="1400" b="0" i="0" u="none" strike="noStrike" kern="1200" baseline="0">
                <a:solidFill>
                  <a:srgbClr val="002060"/>
                </a:solidFill>
                <a:latin typeface="ChollaSansRegular" pitchFamily="2" charset="0"/>
                <a:ea typeface="+mn-ea"/>
                <a:cs typeface="+mn-cs"/>
              </a:defRPr>
            </a:pPr>
            <a:endParaRPr lang="es-CR"/>
          </a:p>
        </c:txPr>
        <c:crossAx val="328992207"/>
        <c:crosses val="autoZero"/>
        <c:auto val="0"/>
        <c:lblAlgn val="ctr"/>
        <c:lblOffset val="100"/>
        <c:noMultiLvlLbl val="0"/>
      </c:catAx>
      <c:valAx>
        <c:axId val="328992207"/>
        <c:scaling>
          <c:orientation val="minMax"/>
        </c:scaling>
        <c:delete val="0"/>
        <c:axPos val="b"/>
        <c:numFmt formatCode="#,##0" sourceLinked="0"/>
        <c:majorTickMark val="out"/>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1800" b="0" i="0" u="none" strike="noStrike" kern="1200" baseline="0">
                <a:solidFill>
                  <a:srgbClr val="002060"/>
                </a:solidFill>
                <a:latin typeface="ChollaSansRegular" pitchFamily="2" charset="0"/>
                <a:ea typeface="+mn-ea"/>
                <a:cs typeface="+mn-cs"/>
              </a:defRPr>
            </a:pPr>
            <a:endParaRPr lang="es-CR"/>
          </a:p>
        </c:txPr>
        <c:crossAx val="328997615"/>
        <c:crosses val="autoZero"/>
        <c:crossBetween val="between"/>
      </c:valAx>
      <c:spPr>
        <a:noFill/>
        <a:ln>
          <a:noFill/>
        </a:ln>
        <a:effectLst/>
      </c:spPr>
    </c:plotArea>
    <c:plotVisOnly val="1"/>
    <c:dispBlanksAs val="gap"/>
    <c:showDLblsOverMax val="0"/>
  </c:chart>
  <c:spPr>
    <a:noFill/>
    <a:ln>
      <a:noFill/>
    </a:ln>
    <a:effectLst/>
  </c:spPr>
  <c:txPr>
    <a:bodyPr/>
    <a:lstStyle/>
    <a:p>
      <a:pPr algn="ctr">
        <a:defRPr/>
      </a:pPr>
      <a:endParaRPr lang="es-C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06873100529527"/>
          <c:y val="7.6797722318608486E-2"/>
          <c:w val="0.44170909494187749"/>
          <c:h val="0.81580283820454647"/>
        </c:manualLayout>
      </c:layout>
      <c:barChart>
        <c:barDir val="bar"/>
        <c:grouping val="clustered"/>
        <c:varyColors val="0"/>
        <c:ser>
          <c:idx val="0"/>
          <c:order val="0"/>
          <c:spPr>
            <a:solidFill>
              <a:srgbClr val="B2005D"/>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B2005D"/>
                    </a:solidFill>
                    <a:latin typeface="ChollaSansRegular" pitchFamily="2" charset="0"/>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defi!$B$2:$B$10</c:f>
              <c:strCache>
                <c:ptCount val="9"/>
                <c:pt idx="0">
                  <c:v>Con trastorno del espectro autista</c:v>
                </c:pt>
                <c:pt idx="1">
                  <c:v>Ciega</c:v>
                </c:pt>
                <c:pt idx="2">
                  <c:v>Sorda</c:v>
                </c:pt>
                <c:pt idx="3">
                  <c:v>Con Síndrome de down u otra deficiencia intelectual</c:v>
                </c:pt>
                <c:pt idx="4">
                  <c:v>Con deficiencia del habla</c:v>
                </c:pt>
                <c:pt idx="5">
                  <c:v>Deficiencias físicas ocasionadas por una malformación</c:v>
                </c:pt>
                <c:pt idx="6">
                  <c:v>Baja audición</c:v>
                </c:pt>
                <c:pt idx="7">
                  <c:v>Deficiencias físicas provocadas por accidente</c:v>
                </c:pt>
                <c:pt idx="8">
                  <c:v>Baja visión</c:v>
                </c:pt>
              </c:strCache>
            </c:strRef>
          </c:cat>
          <c:val>
            <c:numRef>
              <c:f>defi!$C$2:$C$10</c:f>
              <c:numCache>
                <c:formatCode>0.00</c:formatCode>
                <c:ptCount val="9"/>
                <c:pt idx="0">
                  <c:v>0.24</c:v>
                </c:pt>
                <c:pt idx="1">
                  <c:v>0.42</c:v>
                </c:pt>
                <c:pt idx="2">
                  <c:v>0.77</c:v>
                </c:pt>
                <c:pt idx="3">
                  <c:v>1.1200000000000001</c:v>
                </c:pt>
                <c:pt idx="4">
                  <c:v>2.57127806440222</c:v>
                </c:pt>
                <c:pt idx="5">
                  <c:v>2.8545416628663087</c:v>
                </c:pt>
                <c:pt idx="6">
                  <c:v>13.52576805340229</c:v>
                </c:pt>
                <c:pt idx="7">
                  <c:v>16.683847005033062</c:v>
                </c:pt>
                <c:pt idx="8">
                  <c:v>31.730010370235966</c:v>
                </c:pt>
              </c:numCache>
            </c:numRef>
          </c:val>
          <c:extLst>
            <c:ext xmlns:c16="http://schemas.microsoft.com/office/drawing/2014/chart" uri="{C3380CC4-5D6E-409C-BE32-E72D297353CC}">
              <c16:uniqueId val="{00000000-90F3-4EE4-8E6C-7F5D9C2ABFF4}"/>
            </c:ext>
          </c:extLst>
        </c:ser>
        <c:dLbls>
          <c:dLblPos val="outEnd"/>
          <c:showLegendKey val="0"/>
          <c:showVal val="1"/>
          <c:showCatName val="0"/>
          <c:showSerName val="0"/>
          <c:showPercent val="0"/>
          <c:showBubbleSize val="0"/>
        </c:dLbls>
        <c:gapWidth val="20"/>
        <c:axId val="329552415"/>
        <c:axId val="329553663"/>
      </c:barChart>
      <c:catAx>
        <c:axId val="3295524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ChollaSansRegular" pitchFamily="2" charset="0"/>
                <a:ea typeface="+mn-ea"/>
                <a:cs typeface="+mn-cs"/>
              </a:defRPr>
            </a:pPr>
            <a:endParaRPr lang="es-CR"/>
          </a:p>
        </c:txPr>
        <c:crossAx val="329553663"/>
        <c:crosses val="autoZero"/>
        <c:auto val="1"/>
        <c:lblAlgn val="ctr"/>
        <c:lblOffset val="100"/>
        <c:noMultiLvlLbl val="0"/>
      </c:catAx>
      <c:valAx>
        <c:axId val="329553663"/>
        <c:scaling>
          <c:orientation val="minMax"/>
        </c:scaling>
        <c:delete val="0"/>
        <c:axPos val="b"/>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rgbClr val="002060"/>
                </a:solidFill>
                <a:latin typeface="ChollaSansRegular" pitchFamily="2" charset="0"/>
                <a:ea typeface="+mn-ea"/>
                <a:cs typeface="+mn-cs"/>
              </a:defRPr>
            </a:pPr>
            <a:endParaRPr lang="es-CR"/>
          </a:p>
        </c:txPr>
        <c:crossAx val="3295524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0454188150302"/>
          <c:y val="0.128020403847142"/>
          <c:w val="0.45699385133964898"/>
          <c:h val="0.71444474570181504"/>
        </c:manualLayout>
      </c:layout>
      <c:barChart>
        <c:barDir val="bar"/>
        <c:grouping val="clustered"/>
        <c:varyColors val="1"/>
        <c:ser>
          <c:idx val="0"/>
          <c:order val="0"/>
          <c:spPr>
            <a:ln w="6350">
              <a:solidFill>
                <a:schemeClr val="tx1"/>
              </a:solidFill>
            </a:ln>
          </c:spPr>
          <c:invertIfNegative val="0"/>
          <c:dPt>
            <c:idx val="0"/>
            <c:invertIfNegative val="0"/>
            <c:bubble3D val="0"/>
            <c:spPr>
              <a:solidFill>
                <a:srgbClr val="FBBD32"/>
              </a:solidFill>
              <a:ln w="6350">
                <a:solidFill>
                  <a:schemeClr val="tx1"/>
                </a:solidFill>
              </a:ln>
              <a:effectLst/>
            </c:spPr>
            <c:extLst>
              <c:ext xmlns:c16="http://schemas.microsoft.com/office/drawing/2014/chart" uri="{C3380CC4-5D6E-409C-BE32-E72D297353CC}">
                <c16:uniqueId val="{00000001-05A3-4930-B24F-067197285DA6}"/>
              </c:ext>
            </c:extLst>
          </c:dPt>
          <c:dPt>
            <c:idx val="1"/>
            <c:invertIfNegative val="0"/>
            <c:bubble3D val="0"/>
            <c:spPr>
              <a:solidFill>
                <a:srgbClr val="D43C8E"/>
              </a:solidFill>
              <a:ln w="6350">
                <a:solidFill>
                  <a:schemeClr val="tx1"/>
                </a:solidFill>
              </a:ln>
              <a:effectLst/>
            </c:spPr>
            <c:extLst>
              <c:ext xmlns:c16="http://schemas.microsoft.com/office/drawing/2014/chart" uri="{C3380CC4-5D6E-409C-BE32-E72D297353CC}">
                <c16:uniqueId val="{00000003-05A3-4930-B24F-067197285DA6}"/>
              </c:ext>
            </c:extLst>
          </c:dPt>
          <c:dPt>
            <c:idx val="2"/>
            <c:invertIfNegative val="0"/>
            <c:bubble3D val="0"/>
            <c:spPr>
              <a:solidFill>
                <a:srgbClr val="689F87"/>
              </a:solidFill>
              <a:ln w="6350">
                <a:solidFill>
                  <a:schemeClr val="tx1"/>
                </a:solidFill>
              </a:ln>
              <a:effectLst/>
            </c:spPr>
            <c:extLst>
              <c:ext xmlns:c16="http://schemas.microsoft.com/office/drawing/2014/chart" uri="{C3380CC4-5D6E-409C-BE32-E72D297353CC}">
                <c16:uniqueId val="{00000005-05A3-4930-B24F-067197285DA6}"/>
              </c:ext>
            </c:extLst>
          </c:dPt>
          <c:dPt>
            <c:idx val="3"/>
            <c:invertIfNegative val="0"/>
            <c:bubble3D val="0"/>
            <c:spPr>
              <a:solidFill>
                <a:srgbClr val="28338B"/>
              </a:solidFill>
              <a:ln w="6350">
                <a:solidFill>
                  <a:schemeClr val="tx1"/>
                </a:solidFill>
              </a:ln>
              <a:effectLst/>
            </c:spPr>
            <c:extLst>
              <c:ext xmlns:c16="http://schemas.microsoft.com/office/drawing/2014/chart" uri="{C3380CC4-5D6E-409C-BE32-E72D297353CC}">
                <c16:uniqueId val="{00000007-05A3-4930-B24F-067197285DA6}"/>
              </c:ext>
            </c:extLst>
          </c:dPt>
          <c:dPt>
            <c:idx val="4"/>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9-05A3-4930-B24F-067197285DA6}"/>
              </c:ext>
            </c:extLst>
          </c:dPt>
          <c:dPt>
            <c:idx val="5"/>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B-05A3-4930-B24F-067197285DA6}"/>
              </c:ext>
            </c:extLst>
          </c:dPt>
          <c:dLbls>
            <c:dLbl>
              <c:idx val="4"/>
              <c:layout>
                <c:manualLayout>
                  <c:x val="2.4461731162491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A3-4930-B24F-067197285DA6}"/>
                </c:ext>
              </c:extLst>
            </c:dLbl>
            <c:dLbl>
              <c:idx val="8"/>
              <c:layout>
                <c:manualLayout>
                  <c:x val="-2.44617311624945E-3"/>
                  <c:y val="-1.73042053237816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A3-4930-B24F-067197285DA6}"/>
                </c:ext>
              </c:extLst>
            </c:dLbl>
            <c:spPr>
              <a:noFill/>
              <a:ln>
                <a:noFill/>
              </a:ln>
              <a:effectLst/>
            </c:spPr>
            <c:txPr>
              <a:bodyPr/>
              <a:lstStyle/>
              <a:p>
                <a:pPr>
                  <a:defRPr sz="2800" b="1" i="0">
                    <a:solidFill>
                      <a:srgbClr val="B2005D"/>
                    </a:solidFill>
                    <a:latin typeface="ChollaSansRegular"/>
                    <a:cs typeface="ChollaSansRegular"/>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'G2 y enfermedades'!$F$10:$F$15</c:f>
              <c:strCache>
                <c:ptCount val="6"/>
                <c:pt idx="0">
                  <c:v>Cama ortopédica, colchón antiescaras u otros mobiliarios adaptados</c:v>
                </c:pt>
                <c:pt idx="1">
                  <c:v>Otros productos de apoyo, servicios o animales de asistencia</c:v>
                </c:pt>
                <c:pt idx="2">
                  <c:v>Pañales, inodoro portátil, silla de baño, zapatos ortopédicos o plantillas</c:v>
                </c:pt>
                <c:pt idx="3">
                  <c:v>Complementos nutricionales</c:v>
                </c:pt>
                <c:pt idx="4">
                  <c:v>Bastón, muletas axilares o codo, andaderas, silla de ruedas o vehículo adaptado</c:v>
                </c:pt>
                <c:pt idx="5">
                  <c:v>Anteojos o lentes de contacto</c:v>
                </c:pt>
              </c:strCache>
            </c:strRef>
          </c:cat>
          <c:val>
            <c:numRef>
              <c:f>'G2 y enfermedades'!$G$10:$G$15</c:f>
              <c:numCache>
                <c:formatCode>0.0</c:formatCode>
                <c:ptCount val="6"/>
                <c:pt idx="0">
                  <c:v>6.9243138653544385</c:v>
                </c:pt>
                <c:pt idx="1">
                  <c:v>8.2691225317110639</c:v>
                </c:pt>
                <c:pt idx="2">
                  <c:v>8.6778548931089219</c:v>
                </c:pt>
                <c:pt idx="3">
                  <c:v>14.585742338477884</c:v>
                </c:pt>
                <c:pt idx="4">
                  <c:v>21.862549366012619</c:v>
                </c:pt>
                <c:pt idx="5">
                  <c:v>64.597337252374174</c:v>
                </c:pt>
              </c:numCache>
            </c:numRef>
          </c:val>
          <c:extLst>
            <c:ext xmlns:c16="http://schemas.microsoft.com/office/drawing/2014/chart" uri="{C3380CC4-5D6E-409C-BE32-E72D297353CC}">
              <c16:uniqueId val="{0000000D-05A3-4930-B24F-067197285DA6}"/>
            </c:ext>
          </c:extLst>
        </c:ser>
        <c:dLbls>
          <c:showLegendKey val="0"/>
          <c:showVal val="0"/>
          <c:showCatName val="0"/>
          <c:showSerName val="0"/>
          <c:showPercent val="0"/>
          <c:showBubbleSize val="0"/>
        </c:dLbls>
        <c:gapWidth val="30"/>
        <c:axId val="-2143910984"/>
        <c:axId val="-2143229272"/>
      </c:barChart>
      <c:valAx>
        <c:axId val="-2143229272"/>
        <c:scaling>
          <c:orientation val="minMax"/>
          <c:max val="100"/>
        </c:scaling>
        <c:delete val="0"/>
        <c:axPos val="b"/>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l">
              <a:defRPr sz="16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B2005D"/>
              </a:solidFill>
              <a:ln w="19050">
                <a:solidFill>
                  <a:schemeClr val="lt1"/>
                </a:solidFill>
              </a:ln>
              <a:effectLst/>
            </c:spPr>
            <c:extLst>
              <c:ext xmlns:c16="http://schemas.microsoft.com/office/drawing/2014/chart" uri="{C3380CC4-5D6E-409C-BE32-E72D297353CC}">
                <c16:uniqueId val="{00000001-942C-45CF-9504-F3F8CCEFF02D}"/>
              </c:ext>
            </c:extLst>
          </c:dPt>
          <c:dPt>
            <c:idx val="1"/>
            <c:bubble3D val="0"/>
            <c:spPr>
              <a:solidFill>
                <a:srgbClr val="689F87"/>
              </a:solidFill>
              <a:ln w="19050">
                <a:solidFill>
                  <a:schemeClr val="lt1"/>
                </a:solidFill>
              </a:ln>
              <a:effectLst/>
            </c:spPr>
            <c:extLst>
              <c:ext xmlns:c16="http://schemas.microsoft.com/office/drawing/2014/chart" uri="{C3380CC4-5D6E-409C-BE32-E72D297353CC}">
                <c16:uniqueId val="{00000003-942C-45CF-9504-F3F8CCEFF02D}"/>
              </c:ext>
            </c:extLst>
          </c:dPt>
          <c:dPt>
            <c:idx val="2"/>
            <c:bubble3D val="0"/>
            <c:spPr>
              <a:solidFill>
                <a:srgbClr val="007C99"/>
              </a:solidFill>
              <a:ln w="19050">
                <a:solidFill>
                  <a:schemeClr val="lt1"/>
                </a:solidFill>
              </a:ln>
              <a:effectLst/>
            </c:spPr>
            <c:extLst>
              <c:ext xmlns:c16="http://schemas.microsoft.com/office/drawing/2014/chart" uri="{C3380CC4-5D6E-409C-BE32-E72D297353CC}">
                <c16:uniqueId val="{00000005-942C-45CF-9504-F3F8CCEFF02D}"/>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942C-45CF-9504-F3F8CCEFF02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hollaSansBold" pitchFamily="2" charset="0"/>
                    <a:ea typeface="+mn-ea"/>
                    <a:cs typeface="+mn-cs"/>
                  </a:defRPr>
                </a:pPr>
                <a:endParaRPr lang="es-C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Hoja5!$B$10:$B$13</c:f>
              <c:strCache>
                <c:ptCount val="4"/>
                <c:pt idx="0">
                  <c:v>Hijo(a)</c:v>
                </c:pt>
                <c:pt idx="1">
                  <c:v>Esposo(a) o compañero(a)</c:v>
                </c:pt>
                <c:pt idx="2">
                  <c:v>Otros familiares</c:v>
                </c:pt>
                <c:pt idx="3">
                  <c:v>Otro(a) no familiar</c:v>
                </c:pt>
              </c:strCache>
            </c:strRef>
          </c:cat>
          <c:val>
            <c:numRef>
              <c:f>Hoja5!$C$10:$C$13</c:f>
              <c:numCache>
                <c:formatCode>0.00</c:formatCode>
                <c:ptCount val="4"/>
                <c:pt idx="0">
                  <c:v>36.061274812432217</c:v>
                </c:pt>
                <c:pt idx="1">
                  <c:v>30.612457659409969</c:v>
                </c:pt>
                <c:pt idx="2">
                  <c:v>23.535684448325366</c:v>
                </c:pt>
                <c:pt idx="3">
                  <c:v>9.7905830798324089</c:v>
                </c:pt>
              </c:numCache>
            </c:numRef>
          </c:val>
          <c:extLst>
            <c:ext xmlns:c16="http://schemas.microsoft.com/office/drawing/2014/chart" uri="{C3380CC4-5D6E-409C-BE32-E72D297353CC}">
              <c16:uniqueId val="{00000008-942C-45CF-9504-F3F8CCEFF02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ChollaSansBold" pitchFamily="2" charset="0"/>
              <a:ea typeface="+mn-ea"/>
              <a:cs typeface="+mn-cs"/>
            </a:defRPr>
          </a:pPr>
          <a:endParaRPr lang="es-CR"/>
        </a:p>
      </c:txPr>
    </c:legend>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B2005D"/>
            </a:solidFill>
            <a:ln>
              <a:noFill/>
            </a:ln>
            <a:effectLst/>
          </c:spPr>
          <c:invertIfNegative val="0"/>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B2005D"/>
                      </a:solidFill>
                      <a:latin typeface="ChollaSansBold" pitchFamily="2" charset="0"/>
                      <a:ea typeface="+mn-ea"/>
                      <a:cs typeface="+mn-cs"/>
                    </a:defRPr>
                  </a:pPr>
                  <a:endParaRPr lang="es-CR"/>
                </a:p>
              </c:txPr>
              <c:dLblPos val="outEnd"/>
              <c:showLegendKey val="0"/>
              <c:showVal val="1"/>
              <c:showCatName val="0"/>
              <c:showSerName val="0"/>
              <c:showPercent val="0"/>
              <c:showBubbleSize val="0"/>
              <c:extLst>
                <c:ext xmlns:c16="http://schemas.microsoft.com/office/drawing/2014/chart" uri="{C3380CC4-5D6E-409C-BE32-E72D297353CC}">
                  <c16:uniqueId val="{00000000-8D87-40D8-B1CC-A584457A22F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B2005D"/>
                    </a:solidFill>
                    <a:latin typeface="ChollaSansBold" pitchFamily="2" charset="0"/>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Hoja5!$B$4:$B$7</c:f>
              <c:strCache>
                <c:ptCount val="4"/>
                <c:pt idx="0">
                  <c:v>De 12 a 35 años</c:v>
                </c:pt>
                <c:pt idx="1">
                  <c:v>De 36 a 64 años</c:v>
                </c:pt>
                <c:pt idx="2">
                  <c:v>De 65 años y más</c:v>
                </c:pt>
                <c:pt idx="3">
                  <c:v>Edad ignorada de 12 años y más</c:v>
                </c:pt>
              </c:strCache>
            </c:strRef>
          </c:cat>
          <c:val>
            <c:numRef>
              <c:f>Hoja5!$C$4:$C$7</c:f>
              <c:numCache>
                <c:formatCode>0.00</c:formatCode>
                <c:ptCount val="4"/>
                <c:pt idx="0">
                  <c:v>26.129978622000412</c:v>
                </c:pt>
                <c:pt idx="1">
                  <c:v>54.601995046676166</c:v>
                </c:pt>
                <c:pt idx="2">
                  <c:v>17.673357435162281</c:v>
                </c:pt>
                <c:pt idx="3">
                  <c:v>1.59</c:v>
                </c:pt>
              </c:numCache>
            </c:numRef>
          </c:val>
          <c:extLst>
            <c:ext xmlns:c16="http://schemas.microsoft.com/office/drawing/2014/chart" uri="{C3380CC4-5D6E-409C-BE32-E72D297353CC}">
              <c16:uniqueId val="{00000001-8D87-40D8-B1CC-A584457A22F9}"/>
            </c:ext>
          </c:extLst>
        </c:ser>
        <c:dLbls>
          <c:dLblPos val="outEnd"/>
          <c:showLegendKey val="0"/>
          <c:showVal val="1"/>
          <c:showCatName val="0"/>
          <c:showSerName val="0"/>
          <c:showPercent val="0"/>
          <c:showBubbleSize val="0"/>
        </c:dLbls>
        <c:gapWidth val="30"/>
        <c:overlap val="-27"/>
        <c:axId val="239975231"/>
        <c:axId val="239975647"/>
      </c:barChart>
      <c:catAx>
        <c:axId val="239975231"/>
        <c:scaling>
          <c:orientation val="minMax"/>
        </c:scaling>
        <c:delete val="0"/>
        <c:axPos val="b"/>
        <c:title>
          <c:tx>
            <c:rich>
              <a:bodyPr rot="0" spcFirstLastPara="1" vertOverflow="ellipsis" vert="horz" wrap="square" anchor="ctr" anchorCtr="1"/>
              <a:lstStyle/>
              <a:p>
                <a:pPr>
                  <a:defRPr sz="1800" b="0" i="0" u="none" strike="noStrike" kern="1200" baseline="0">
                    <a:solidFill>
                      <a:srgbClr val="002060"/>
                    </a:solidFill>
                    <a:latin typeface="ChollaSansBold" pitchFamily="2" charset="0"/>
                    <a:ea typeface="+mn-ea"/>
                    <a:cs typeface="+mn-cs"/>
                  </a:defRPr>
                </a:pPr>
                <a:r>
                  <a:rPr lang="es-CR" sz="1800" b="0">
                    <a:solidFill>
                      <a:srgbClr val="002060"/>
                    </a:solidFill>
                    <a:latin typeface="ChollaSansBold" pitchFamily="2" charset="0"/>
                  </a:rPr>
                  <a:t>Grupos de</a:t>
                </a:r>
                <a:r>
                  <a:rPr lang="es-CR" sz="1800" b="0" baseline="0">
                    <a:solidFill>
                      <a:srgbClr val="002060"/>
                    </a:solidFill>
                    <a:latin typeface="ChollaSansBold" pitchFamily="2" charset="0"/>
                  </a:rPr>
                  <a:t> edad</a:t>
                </a:r>
                <a:endParaRPr lang="es-CR" sz="1800" b="0">
                  <a:solidFill>
                    <a:srgbClr val="002060"/>
                  </a:solidFill>
                  <a:latin typeface="ChollaSansBold" pitchFamily="2" charset="0"/>
                </a:endParaRPr>
              </a:p>
            </c:rich>
          </c:tx>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ChollaSansBold" pitchFamily="2" charset="0"/>
                  <a:ea typeface="+mn-ea"/>
                  <a:cs typeface="+mn-cs"/>
                </a:defRPr>
              </a:pPr>
              <a:endParaRPr lang="es-C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ChollaSansBold" pitchFamily="2" charset="0"/>
                <a:ea typeface="+mn-ea"/>
                <a:cs typeface="+mn-cs"/>
              </a:defRPr>
            </a:pPr>
            <a:endParaRPr lang="es-CR"/>
          </a:p>
        </c:txPr>
        <c:crossAx val="239975647"/>
        <c:crosses val="autoZero"/>
        <c:auto val="1"/>
        <c:lblAlgn val="ctr"/>
        <c:lblOffset val="100"/>
        <c:noMultiLvlLbl val="0"/>
      </c:catAx>
      <c:valAx>
        <c:axId val="239975647"/>
        <c:scaling>
          <c:orientation val="minMax"/>
        </c:scaling>
        <c:delete val="0"/>
        <c:axPos val="l"/>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rgbClr val="002060"/>
                </a:solidFill>
                <a:latin typeface="ChollaSansBold" pitchFamily="2" charset="0"/>
                <a:ea typeface="+mn-ea"/>
                <a:cs typeface="+mn-cs"/>
              </a:defRPr>
            </a:pPr>
            <a:endParaRPr lang="es-CR"/>
          </a:p>
        </c:txPr>
        <c:crossAx val="2399752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solidFill>
                  <a:srgbClr val="002060"/>
                </a:solidFill>
                <a:latin typeface="ChollaWideSmallCaps"/>
                <a:cs typeface="ChollaWideSmallCaps"/>
              </a:defRPr>
            </a:pPr>
            <a:r>
              <a:rPr lang="en-US" sz="1400" b="1" i="0" baseline="0" dirty="0" err="1">
                <a:solidFill>
                  <a:srgbClr val="002060"/>
                </a:solidFill>
                <a:effectLst/>
                <a:latin typeface="ChollaWideSmallCaps"/>
                <a:cs typeface="ChollaWideSmallCaps"/>
              </a:rPr>
              <a:t>Actitudes</a:t>
            </a:r>
            <a:r>
              <a:rPr lang="en-US" sz="1400" b="1" i="0" baseline="0" dirty="0">
                <a:solidFill>
                  <a:srgbClr val="002060"/>
                </a:solidFill>
                <a:effectLst/>
                <a:latin typeface="ChollaWideSmallCaps"/>
                <a:cs typeface="ChollaWideSmallCaps"/>
              </a:rPr>
              <a:t> de </a:t>
            </a:r>
            <a:r>
              <a:rPr lang="en-US" sz="1400" b="1" i="0" baseline="0" dirty="0" err="1">
                <a:solidFill>
                  <a:srgbClr val="002060"/>
                </a:solidFill>
                <a:effectLst/>
                <a:latin typeface="ChollaWideSmallCaps"/>
                <a:cs typeface="ChollaWideSmallCaps"/>
              </a:rPr>
              <a:t>otras</a:t>
            </a:r>
            <a:r>
              <a:rPr lang="en-US" sz="1400" b="1" i="0" baseline="0" dirty="0">
                <a:solidFill>
                  <a:srgbClr val="002060"/>
                </a:solidFill>
                <a:effectLst/>
                <a:latin typeface="ChollaWideSmallCaps"/>
                <a:cs typeface="ChollaWideSmallCaps"/>
              </a:rPr>
              <a:t> personas</a:t>
            </a:r>
            <a:endParaRPr lang="en-US" sz="1400" b="1" i="0" dirty="0">
              <a:solidFill>
                <a:srgbClr val="002060"/>
              </a:solidFill>
              <a:effectLst/>
              <a:latin typeface="ChollaWideSmallCaps"/>
              <a:cs typeface="ChollaWideSmallCaps"/>
            </a:endParaRPr>
          </a:p>
        </c:rich>
      </c:tx>
      <c:layout>
        <c:manualLayout>
          <c:xMode val="edge"/>
          <c:yMode val="edge"/>
          <c:x val="0.11687623031496064"/>
          <c:y val="7.9037091232821099E-2"/>
        </c:manualLayout>
      </c:layout>
      <c:overlay val="0"/>
    </c:title>
    <c:autoTitleDeleted val="0"/>
    <c:plotArea>
      <c:layout>
        <c:manualLayout>
          <c:layoutTarget val="inner"/>
          <c:xMode val="edge"/>
          <c:yMode val="edge"/>
          <c:x val="0.49380454188150302"/>
          <c:y val="0.128020403847142"/>
          <c:w val="0.45699385133964898"/>
          <c:h val="0.71444474570181504"/>
        </c:manualLayout>
      </c:layout>
      <c:barChart>
        <c:barDir val="bar"/>
        <c:grouping val="clustered"/>
        <c:varyColors val="1"/>
        <c:ser>
          <c:idx val="0"/>
          <c:order val="0"/>
          <c:invertIfNegative val="0"/>
          <c:dLbls>
            <c:numFmt formatCode="#,##0.0" sourceLinked="0"/>
            <c:spPr>
              <a:noFill/>
              <a:ln>
                <a:noFill/>
              </a:ln>
              <a:effectLst/>
            </c:spPr>
            <c:txPr>
              <a:bodyPr wrap="square" lIns="38100" tIns="19050" rIns="38100" bIns="19050" anchor="ctr">
                <a:spAutoFit/>
              </a:bodyPr>
              <a:lstStyle/>
              <a:p>
                <a:pPr>
                  <a:defRPr sz="1800" b="1">
                    <a:solidFill>
                      <a:srgbClr val="B2005D"/>
                    </a:solidFill>
                    <a:latin typeface="ChollaSansRegular" pitchFamily="2" charset="0"/>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Hoja6!$I$5:$I$14</c:f>
              <c:strCache>
                <c:ptCount val="10"/>
                <c:pt idx="0">
                  <c:v>    Las personas le tienen paciencia</c:v>
                </c:pt>
                <c:pt idx="1">
                  <c:v>    Le permiten participar en las decisiones familiares</c:v>
                </c:pt>
                <c:pt idx="2">
                  <c:v>    Le consideran una persona útil para la sociedad</c:v>
                </c:pt>
                <c:pt idx="3">
                  <c:v>    Le permiten participar en las actividades de la sociedad</c:v>
                </c:pt>
                <c:pt idx="4">
                  <c:v>    Le tratan justamente y le permiten vivir con dignidad</c:v>
                </c:pt>
                <c:pt idx="5">
                  <c:v>    Las personas le respetan</c:v>
                </c:pt>
                <c:pt idx="6">
                  <c:v>    Las personas le aceptan</c:v>
                </c:pt>
                <c:pt idx="7">
                  <c:v>    Las personas le valoran tal como es</c:v>
                </c:pt>
                <c:pt idx="8">
                  <c:v>    Le permiten tomar decisiones importantes sobre su propia vida</c:v>
                </c:pt>
                <c:pt idx="9">
                  <c:v>    Le permiten tomar sus propias decisiones cotidianas</c:v>
                </c:pt>
              </c:strCache>
            </c:strRef>
          </c:cat>
          <c:val>
            <c:numRef>
              <c:f>Hoja6!$J$5:$J$14</c:f>
              <c:numCache>
                <c:formatCode>0.00</c:formatCode>
                <c:ptCount val="10"/>
                <c:pt idx="0">
                  <c:v>70.455280235090669</c:v>
                </c:pt>
                <c:pt idx="1">
                  <c:v>79.684658228654484</c:v>
                </c:pt>
                <c:pt idx="2">
                  <c:v>80.399163642184178</c:v>
                </c:pt>
                <c:pt idx="3">
                  <c:v>80.456189208119625</c:v>
                </c:pt>
                <c:pt idx="4">
                  <c:v>81.471176228304486</c:v>
                </c:pt>
                <c:pt idx="5">
                  <c:v>81.541607924452023</c:v>
                </c:pt>
                <c:pt idx="6">
                  <c:v>81.548027423924481</c:v>
                </c:pt>
                <c:pt idx="7">
                  <c:v>81.639002179633252</c:v>
                </c:pt>
                <c:pt idx="8">
                  <c:v>86.642392077937714</c:v>
                </c:pt>
                <c:pt idx="9">
                  <c:v>88.196230401424046</c:v>
                </c:pt>
              </c:numCache>
            </c:numRef>
          </c:val>
          <c:extLst>
            <c:ext xmlns:c16="http://schemas.microsoft.com/office/drawing/2014/chart" uri="{C3380CC4-5D6E-409C-BE32-E72D297353CC}">
              <c16:uniqueId val="{00000000-2FA7-4D2E-BEDC-1D9FDBBD1ECF}"/>
            </c:ext>
          </c:extLst>
        </c:ser>
        <c:dLbls>
          <c:dLblPos val="outEnd"/>
          <c:showLegendKey val="0"/>
          <c:showVal val="1"/>
          <c:showCatName val="0"/>
          <c:showSerName val="0"/>
          <c:showPercent val="0"/>
          <c:showBubbleSize val="0"/>
        </c:dLbls>
        <c:gapWidth val="30"/>
        <c:axId val="-2143910984"/>
        <c:axId val="-2143229272"/>
      </c:barChart>
      <c:valAx>
        <c:axId val="-2143229272"/>
        <c:scaling>
          <c:orientation val="minMax"/>
          <c:max val="100"/>
        </c:scaling>
        <c:delete val="0"/>
        <c:axPos val="b"/>
        <c:majorGridlines>
          <c:spPr>
            <a:ln w="3175" cap="flat" cmpd="sng" algn="ctr">
              <a:solidFill>
                <a:schemeClr val="tx1">
                  <a:lumMod val="15000"/>
                  <a:lumOff val="85000"/>
                </a:schemeClr>
              </a:solidFill>
              <a:round/>
            </a:ln>
            <a:effectLst/>
          </c:spPr>
        </c:majorGridlines>
        <c:title>
          <c:tx>
            <c:rich>
              <a:bodyPr/>
              <a:lstStyle/>
              <a:p>
                <a:pPr>
                  <a:defRPr sz="1400" b="1" i="0">
                    <a:solidFill>
                      <a:srgbClr val="002060"/>
                    </a:solidFill>
                    <a:latin typeface="ChollaWideSmallCaps"/>
                    <a:cs typeface="ChollaWideSmallCaps"/>
                  </a:defRPr>
                </a:pPr>
                <a:r>
                  <a:rPr lang="es-ES" sz="1400" b="1" i="0">
                    <a:solidFill>
                      <a:srgbClr val="002060"/>
                    </a:solidFill>
                    <a:latin typeface="ChollaWideSmallCaps"/>
                    <a:cs typeface="ChollaWideSmallCaps"/>
                  </a:rPr>
                  <a:t>Porcentaje</a:t>
                </a:r>
              </a:p>
            </c:rich>
          </c:tx>
          <c:layout>
            <c:manualLayout>
              <c:xMode val="edge"/>
              <c:yMode val="edge"/>
              <c:x val="0.65391069453881701"/>
              <c:y val="0.92995384940384296"/>
            </c:manualLayout>
          </c:layout>
          <c:overlay val="0"/>
        </c:title>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l"/>
        <c:numFmt formatCode="#,##0" sourceLinked="0"/>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b" anchorCtr="0"/>
          <a:lstStyle/>
          <a:p>
            <a:pPr algn="r">
              <a:defRPr sz="1600" b="0" i="0" u="none" strike="noStrike" kern="1200" baseline="0">
                <a:ln>
                  <a:noFill/>
                </a:ln>
                <a:solidFill>
                  <a:srgbClr val="002060"/>
                </a:solidFill>
                <a:latin typeface="ChollaSansRegular"/>
                <a:ea typeface="+mn-ea"/>
                <a:cs typeface="ChollaSansRegular"/>
              </a:defRPr>
            </a:pPr>
            <a:endParaRPr lang="es-CR"/>
          </a:p>
        </c:txPr>
        <c:crossAx val="-2143229272"/>
        <c:crosses val="autoZero"/>
        <c:auto val="0"/>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0454188150302"/>
          <c:y val="0.128020403847142"/>
          <c:w val="0.45699385133964898"/>
          <c:h val="0.71444474570181504"/>
        </c:manualLayout>
      </c:layout>
      <c:barChart>
        <c:barDir val="bar"/>
        <c:grouping val="clustered"/>
        <c:varyColors val="1"/>
        <c:ser>
          <c:idx val="0"/>
          <c:order val="0"/>
          <c:spPr>
            <a:ln w="6350">
              <a:solidFill>
                <a:schemeClr val="tx1"/>
              </a:solidFill>
            </a:ln>
          </c:spPr>
          <c:invertIfNegative val="0"/>
          <c:dPt>
            <c:idx val="0"/>
            <c:invertIfNegative val="0"/>
            <c:bubble3D val="0"/>
            <c:spPr>
              <a:solidFill>
                <a:srgbClr val="FBBD32"/>
              </a:solidFill>
              <a:ln w="6350">
                <a:solidFill>
                  <a:schemeClr val="tx1"/>
                </a:solidFill>
              </a:ln>
              <a:effectLst/>
            </c:spPr>
            <c:extLst>
              <c:ext xmlns:c16="http://schemas.microsoft.com/office/drawing/2014/chart" uri="{C3380CC4-5D6E-409C-BE32-E72D297353CC}">
                <c16:uniqueId val="{00000001-3F10-4A31-9AEE-4F6E50D1344B}"/>
              </c:ext>
            </c:extLst>
          </c:dPt>
          <c:dPt>
            <c:idx val="1"/>
            <c:invertIfNegative val="0"/>
            <c:bubble3D val="0"/>
            <c:spPr>
              <a:solidFill>
                <a:srgbClr val="D43C8E"/>
              </a:solidFill>
              <a:ln w="6350">
                <a:solidFill>
                  <a:schemeClr val="tx1"/>
                </a:solidFill>
              </a:ln>
              <a:effectLst/>
            </c:spPr>
            <c:extLst>
              <c:ext xmlns:c16="http://schemas.microsoft.com/office/drawing/2014/chart" uri="{C3380CC4-5D6E-409C-BE32-E72D297353CC}">
                <c16:uniqueId val="{00000003-3F10-4A31-9AEE-4F6E50D1344B}"/>
              </c:ext>
            </c:extLst>
          </c:dPt>
          <c:dPt>
            <c:idx val="2"/>
            <c:invertIfNegative val="0"/>
            <c:bubble3D val="0"/>
            <c:spPr>
              <a:solidFill>
                <a:srgbClr val="689F87"/>
              </a:solidFill>
              <a:ln w="6350">
                <a:solidFill>
                  <a:schemeClr val="tx1"/>
                </a:solidFill>
              </a:ln>
              <a:effectLst/>
            </c:spPr>
            <c:extLst>
              <c:ext xmlns:c16="http://schemas.microsoft.com/office/drawing/2014/chart" uri="{C3380CC4-5D6E-409C-BE32-E72D297353CC}">
                <c16:uniqueId val="{00000005-3F10-4A31-9AEE-4F6E50D1344B}"/>
              </c:ext>
            </c:extLst>
          </c:dPt>
          <c:dPt>
            <c:idx val="3"/>
            <c:invertIfNegative val="0"/>
            <c:bubble3D val="0"/>
            <c:spPr>
              <a:solidFill>
                <a:srgbClr val="28338B"/>
              </a:solidFill>
              <a:ln w="6350">
                <a:solidFill>
                  <a:schemeClr val="tx1"/>
                </a:solidFill>
              </a:ln>
              <a:effectLst/>
            </c:spPr>
            <c:extLst>
              <c:ext xmlns:c16="http://schemas.microsoft.com/office/drawing/2014/chart" uri="{C3380CC4-5D6E-409C-BE32-E72D297353CC}">
                <c16:uniqueId val="{00000007-3F10-4A31-9AEE-4F6E50D1344B}"/>
              </c:ext>
            </c:extLst>
          </c:dPt>
          <c:dPt>
            <c:idx val="4"/>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9-3F10-4A31-9AEE-4F6E50D1344B}"/>
              </c:ext>
            </c:extLst>
          </c:dPt>
          <c:dPt>
            <c:idx val="5"/>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B-3F10-4A31-9AEE-4F6E50D1344B}"/>
              </c:ext>
            </c:extLst>
          </c:dPt>
          <c:dLbls>
            <c:dLbl>
              <c:idx val="4"/>
              <c:layout>
                <c:manualLayout>
                  <c:x val="2.4461731162491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10-4A31-9AEE-4F6E50D1344B}"/>
                </c:ext>
              </c:extLst>
            </c:dLbl>
            <c:dLbl>
              <c:idx val="8"/>
              <c:layout>
                <c:manualLayout>
                  <c:x val="-2.44617311624945E-3"/>
                  <c:y val="-1.73042053237816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10-4A31-9AEE-4F6E50D1344B}"/>
                </c:ext>
              </c:extLst>
            </c:dLbl>
            <c:spPr>
              <a:noFill/>
              <a:ln>
                <a:noFill/>
              </a:ln>
              <a:effectLst/>
            </c:spPr>
            <c:txPr>
              <a:bodyPr/>
              <a:lstStyle/>
              <a:p>
                <a:pPr>
                  <a:defRPr sz="2200" b="1" i="0">
                    <a:solidFill>
                      <a:srgbClr val="B2005D"/>
                    </a:solidFill>
                    <a:latin typeface="ChollaSansRegular"/>
                    <a:cs typeface="ChollaSansRegular"/>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'[Graficos.xlsx]Tiempos de actividad'!$B$3:$B$14</c:f>
              <c:strCache>
                <c:ptCount val="12"/>
                <c:pt idx="0">
                  <c:v>    Realizar alguna otra actividad de tiempo libre  </c:v>
                </c:pt>
                <c:pt idx="1">
                  <c:v>    Realizar actividades artísticas </c:v>
                </c:pt>
                <c:pt idx="2">
                  <c:v>    Asistir a eventos deportivos    </c:v>
                </c:pt>
                <c:pt idx="3">
                  <c:v>    Asistir a actividades culturales        </c:v>
                </c:pt>
                <c:pt idx="4">
                  <c:v>    Jugar juegos de mesa    </c:v>
                </c:pt>
                <c:pt idx="5">
                  <c:v>    Practicar deporte       </c:v>
                </c:pt>
                <c:pt idx="6">
                  <c:v>    Practicar actividades al aire libre     </c:v>
                </c:pt>
                <c:pt idx="7">
                  <c:v>    Visitar restaurantes    </c:v>
                </c:pt>
                <c:pt idx="8">
                  <c:v>    Asistir a actividades religiosas        </c:v>
                </c:pt>
                <c:pt idx="9">
                  <c:v>    Visitar alguna tienda   </c:v>
                </c:pt>
                <c:pt idx="10">
                  <c:v>    Participar en reuniones sociales        </c:v>
                </c:pt>
                <c:pt idx="11">
                  <c:v>    Ver televisión, escuchar música o leer algún material   </c:v>
                </c:pt>
              </c:strCache>
            </c:strRef>
          </c:cat>
          <c:val>
            <c:numRef>
              <c:f>'[Graficos.xlsx]Tiempos de actividad'!$C$3:$C$14</c:f>
              <c:numCache>
                <c:formatCode>0.0</c:formatCode>
                <c:ptCount val="12"/>
                <c:pt idx="0">
                  <c:v>0.2649363425848722</c:v>
                </c:pt>
                <c:pt idx="1">
                  <c:v>15.865692419774295</c:v>
                </c:pt>
                <c:pt idx="2">
                  <c:v>16.365280327381292</c:v>
                </c:pt>
                <c:pt idx="3">
                  <c:v>18.993018300611009</c:v>
                </c:pt>
                <c:pt idx="4">
                  <c:v>22.74229446674471</c:v>
                </c:pt>
                <c:pt idx="5">
                  <c:v>26.19263700370626</c:v>
                </c:pt>
                <c:pt idx="6">
                  <c:v>40.6752459639143</c:v>
                </c:pt>
                <c:pt idx="7">
                  <c:v>46.197060695606289</c:v>
                </c:pt>
                <c:pt idx="8">
                  <c:v>59.697064652681021</c:v>
                </c:pt>
                <c:pt idx="9">
                  <c:v>65.079664139642702</c:v>
                </c:pt>
                <c:pt idx="10">
                  <c:v>71.764510158500002</c:v>
                </c:pt>
                <c:pt idx="11">
                  <c:v>96.695978741930887</c:v>
                </c:pt>
              </c:numCache>
            </c:numRef>
          </c:val>
          <c:extLst>
            <c:ext xmlns:c16="http://schemas.microsoft.com/office/drawing/2014/chart" uri="{C3380CC4-5D6E-409C-BE32-E72D297353CC}">
              <c16:uniqueId val="{0000000D-3F10-4A31-9AEE-4F6E50D1344B}"/>
            </c:ext>
          </c:extLst>
        </c:ser>
        <c:dLbls>
          <c:showLegendKey val="0"/>
          <c:showVal val="0"/>
          <c:showCatName val="0"/>
          <c:showSerName val="0"/>
          <c:showPercent val="0"/>
          <c:showBubbleSize val="0"/>
        </c:dLbls>
        <c:gapWidth val="30"/>
        <c:axId val="-2143910984"/>
        <c:axId val="-2143229272"/>
      </c:barChart>
      <c:valAx>
        <c:axId val="-2143229272"/>
        <c:scaling>
          <c:orientation val="minMax"/>
          <c:max val="100"/>
        </c:scaling>
        <c:delete val="0"/>
        <c:axPos val="b"/>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rgbClr val="00000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16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34617518210966"/>
          <c:y val="0"/>
          <c:w val="0.45699385133964898"/>
          <c:h val="0.8133409531588387"/>
        </c:manualLayout>
      </c:layout>
      <c:barChart>
        <c:barDir val="bar"/>
        <c:grouping val="clustered"/>
        <c:varyColors val="1"/>
        <c:ser>
          <c:idx val="0"/>
          <c:order val="0"/>
          <c:spPr>
            <a:ln w="6350">
              <a:solidFill>
                <a:schemeClr val="tx1"/>
              </a:solidFill>
            </a:ln>
          </c:spPr>
          <c:invertIfNegative val="0"/>
          <c:dPt>
            <c:idx val="0"/>
            <c:invertIfNegative val="0"/>
            <c:bubble3D val="0"/>
            <c:spPr>
              <a:solidFill>
                <a:srgbClr val="FBBD32"/>
              </a:solidFill>
              <a:ln w="6350">
                <a:solidFill>
                  <a:schemeClr val="tx1"/>
                </a:solidFill>
              </a:ln>
              <a:effectLst/>
            </c:spPr>
            <c:extLst>
              <c:ext xmlns:c16="http://schemas.microsoft.com/office/drawing/2014/chart" uri="{C3380CC4-5D6E-409C-BE32-E72D297353CC}">
                <c16:uniqueId val="{00000001-3C6A-472C-A3A3-B5967E06614E}"/>
              </c:ext>
            </c:extLst>
          </c:dPt>
          <c:dPt>
            <c:idx val="1"/>
            <c:invertIfNegative val="0"/>
            <c:bubble3D val="0"/>
            <c:spPr>
              <a:solidFill>
                <a:srgbClr val="D43C8E"/>
              </a:solidFill>
              <a:ln w="6350">
                <a:solidFill>
                  <a:schemeClr val="tx1"/>
                </a:solidFill>
              </a:ln>
              <a:effectLst/>
            </c:spPr>
            <c:extLst>
              <c:ext xmlns:c16="http://schemas.microsoft.com/office/drawing/2014/chart" uri="{C3380CC4-5D6E-409C-BE32-E72D297353CC}">
                <c16:uniqueId val="{00000003-3C6A-472C-A3A3-B5967E06614E}"/>
              </c:ext>
            </c:extLst>
          </c:dPt>
          <c:dPt>
            <c:idx val="2"/>
            <c:invertIfNegative val="0"/>
            <c:bubble3D val="0"/>
            <c:spPr>
              <a:solidFill>
                <a:srgbClr val="689F87"/>
              </a:solidFill>
              <a:ln w="6350">
                <a:solidFill>
                  <a:schemeClr val="tx1"/>
                </a:solidFill>
              </a:ln>
              <a:effectLst/>
            </c:spPr>
            <c:extLst>
              <c:ext xmlns:c16="http://schemas.microsoft.com/office/drawing/2014/chart" uri="{C3380CC4-5D6E-409C-BE32-E72D297353CC}">
                <c16:uniqueId val="{00000005-3C6A-472C-A3A3-B5967E06614E}"/>
              </c:ext>
            </c:extLst>
          </c:dPt>
          <c:dPt>
            <c:idx val="3"/>
            <c:invertIfNegative val="0"/>
            <c:bubble3D val="0"/>
            <c:spPr>
              <a:solidFill>
                <a:srgbClr val="28338B"/>
              </a:solidFill>
              <a:ln w="6350">
                <a:solidFill>
                  <a:schemeClr val="tx1"/>
                </a:solidFill>
              </a:ln>
              <a:effectLst/>
            </c:spPr>
            <c:extLst>
              <c:ext xmlns:c16="http://schemas.microsoft.com/office/drawing/2014/chart" uri="{C3380CC4-5D6E-409C-BE32-E72D297353CC}">
                <c16:uniqueId val="{00000007-3C6A-472C-A3A3-B5967E06614E}"/>
              </c:ext>
            </c:extLst>
          </c:dPt>
          <c:dPt>
            <c:idx val="4"/>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9-3C6A-472C-A3A3-B5967E06614E}"/>
              </c:ext>
            </c:extLst>
          </c:dPt>
          <c:dPt>
            <c:idx val="5"/>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B-3C6A-472C-A3A3-B5967E06614E}"/>
              </c:ext>
            </c:extLst>
          </c:dPt>
          <c:dLbls>
            <c:dLbl>
              <c:idx val="4"/>
              <c:layout>
                <c:manualLayout>
                  <c:x val="2.4461731162491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6A-472C-A3A3-B5967E06614E}"/>
                </c:ext>
              </c:extLst>
            </c:dLbl>
            <c:dLbl>
              <c:idx val="8"/>
              <c:layout>
                <c:manualLayout>
                  <c:x val="-2.44617311624945E-3"/>
                  <c:y val="-1.73042053237816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6A-472C-A3A3-B5967E06614E}"/>
                </c:ext>
              </c:extLst>
            </c:dLbl>
            <c:spPr>
              <a:noFill/>
              <a:ln>
                <a:noFill/>
              </a:ln>
              <a:effectLst/>
            </c:spPr>
            <c:txPr>
              <a:bodyPr/>
              <a:lstStyle/>
              <a:p>
                <a:pPr>
                  <a:defRPr sz="2200" b="1" i="0">
                    <a:solidFill>
                      <a:srgbClr val="B2005D"/>
                    </a:solidFill>
                    <a:latin typeface="ChollaSansRegular"/>
                    <a:cs typeface="ChollaSansRegular"/>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[Graficos.xlsx]Satisfacción!$F$7:$F$14</c:f>
              <c:strCache>
                <c:ptCount val="8"/>
                <c:pt idx="0">
                  <c:v>Dinero para resolver sus necesidades</c:v>
                </c:pt>
                <c:pt idx="1">
                  <c:v>Su salud</c:v>
                </c:pt>
                <c:pt idx="2">
                  <c:v>Energía para hacer las actividades diarias</c:v>
                </c:pt>
                <c:pt idx="3">
                  <c:v>Habilidad para realizar actividades diarias</c:v>
                </c:pt>
                <c:pt idx="4">
                  <c:v>Usted mismo(a)</c:v>
                </c:pt>
                <c:pt idx="5">
                  <c:v>Su vivienda</c:v>
                </c:pt>
                <c:pt idx="6">
                  <c:v>Ubicación de la vivienda</c:v>
                </c:pt>
                <c:pt idx="7">
                  <c:v>Relaciones personales</c:v>
                </c:pt>
              </c:strCache>
            </c:strRef>
          </c:cat>
          <c:val>
            <c:numRef>
              <c:f>[Graficos.xlsx]Satisfacción!$G$7:$G$14</c:f>
              <c:numCache>
                <c:formatCode>#,##0.0</c:formatCode>
                <c:ptCount val="8"/>
                <c:pt idx="0">
                  <c:v>35.28370633840855</c:v>
                </c:pt>
                <c:pt idx="1">
                  <c:v>44.773329506840291</c:v>
                </c:pt>
                <c:pt idx="2">
                  <c:v>54.373279594394297</c:v>
                </c:pt>
                <c:pt idx="3">
                  <c:v>54.761792345734129</c:v>
                </c:pt>
                <c:pt idx="4">
                  <c:v>72.796970008952783</c:v>
                </c:pt>
                <c:pt idx="5">
                  <c:v>73.295265679456662</c:v>
                </c:pt>
                <c:pt idx="6">
                  <c:v>74.023821286391311</c:v>
                </c:pt>
                <c:pt idx="7">
                  <c:v>78.158904181019821</c:v>
                </c:pt>
              </c:numCache>
            </c:numRef>
          </c:val>
          <c:extLst>
            <c:ext xmlns:c16="http://schemas.microsoft.com/office/drawing/2014/chart" uri="{C3380CC4-5D6E-409C-BE32-E72D297353CC}">
              <c16:uniqueId val="{0000000D-3C6A-472C-A3A3-B5967E06614E}"/>
            </c:ext>
          </c:extLst>
        </c:ser>
        <c:dLbls>
          <c:showLegendKey val="0"/>
          <c:showVal val="0"/>
          <c:showCatName val="0"/>
          <c:showSerName val="0"/>
          <c:showPercent val="0"/>
          <c:showBubbleSize val="0"/>
        </c:dLbls>
        <c:gapWidth val="30"/>
        <c:axId val="-2143910984"/>
        <c:axId val="-2143229272"/>
      </c:barChart>
      <c:valAx>
        <c:axId val="-2143229272"/>
        <c:scaling>
          <c:orientation val="minMax"/>
          <c:max val="100"/>
        </c:scaling>
        <c:delete val="0"/>
        <c:axPos val="b"/>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20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41946151058718E-2"/>
          <c:y val="2.015823121996092E-2"/>
          <c:w val="0.59287382240001019"/>
          <c:h val="0.91486367169668958"/>
        </c:manualLayout>
      </c:layout>
      <c:barChart>
        <c:barDir val="col"/>
        <c:grouping val="stacked"/>
        <c:varyColors val="1"/>
        <c:ser>
          <c:idx val="0"/>
          <c:order val="0"/>
          <c:tx>
            <c:strRef>
              <c:f>Sexo!$C$13</c:f>
              <c:strCache>
                <c:ptCount val="1"/>
                <c:pt idx="0">
                  <c:v>Personas en situación de discapacidad de leve a moderada</c:v>
                </c:pt>
              </c:strCache>
            </c:strRef>
          </c:tx>
          <c:spPr>
            <a:solidFill>
              <a:srgbClr val="0D6987"/>
            </a:solidFill>
            <a:ln w="6350">
              <a:solidFill>
                <a:schemeClr val="tx1"/>
              </a:solidFill>
            </a:ln>
          </c:spPr>
          <c:invertIfNegative val="0"/>
          <c:dPt>
            <c:idx val="0"/>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1-A7EC-4E3A-ABA5-F7B06537AF8B}"/>
              </c:ext>
            </c:extLst>
          </c:dPt>
          <c:dPt>
            <c:idx val="1"/>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3-A7EC-4E3A-ABA5-F7B06537AF8B}"/>
              </c:ext>
            </c:extLst>
          </c:dPt>
          <c:dPt>
            <c:idx val="2"/>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5-A7EC-4E3A-ABA5-F7B06537AF8B}"/>
              </c:ext>
            </c:extLst>
          </c:dPt>
          <c:dPt>
            <c:idx val="3"/>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7-A7EC-4E3A-ABA5-F7B06537AF8B}"/>
              </c:ext>
            </c:extLst>
          </c:dPt>
          <c:dPt>
            <c:idx val="4"/>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9-A7EC-4E3A-ABA5-F7B06537AF8B}"/>
              </c:ext>
            </c:extLst>
          </c:dPt>
          <c:dPt>
            <c:idx val="5"/>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B-A7EC-4E3A-ABA5-F7B06537AF8B}"/>
              </c:ext>
            </c:extLst>
          </c:dPt>
          <c:dLbls>
            <c:spPr>
              <a:noFill/>
              <a:ln>
                <a:noFill/>
              </a:ln>
              <a:effectLst/>
            </c:spPr>
            <c:txPr>
              <a:bodyPr wrap="square" lIns="38100" tIns="19050" rIns="38100" bIns="19050" anchor="ctr">
                <a:spAutoFit/>
              </a:bodyPr>
              <a:lstStyle/>
              <a:p>
                <a:pPr>
                  <a:defRPr sz="1800">
                    <a:solidFill>
                      <a:schemeClr val="bg1"/>
                    </a:solidFill>
                    <a:latin typeface="ChollaSansRegular" pitchFamily="2"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Sexo!$B$14:$B$16</c:f>
              <c:strCache>
                <c:ptCount val="3"/>
                <c:pt idx="0">
                  <c:v>Hombre</c:v>
                </c:pt>
                <c:pt idx="1">
                  <c:v>Mujer</c:v>
                </c:pt>
                <c:pt idx="2">
                  <c:v>Total</c:v>
                </c:pt>
              </c:strCache>
            </c:strRef>
          </c:cat>
          <c:val>
            <c:numRef>
              <c:f>Sexo!$C$14:$C$16</c:f>
              <c:numCache>
                <c:formatCode>0.0</c:formatCode>
                <c:ptCount val="3"/>
                <c:pt idx="0">
                  <c:v>3.7194477979800142</c:v>
                </c:pt>
                <c:pt idx="1">
                  <c:v>3.8418046578176024</c:v>
                </c:pt>
                <c:pt idx="2">
                  <c:v>3.7804728360325357</c:v>
                </c:pt>
              </c:numCache>
            </c:numRef>
          </c:val>
          <c:extLst>
            <c:ext xmlns:c16="http://schemas.microsoft.com/office/drawing/2014/chart" uri="{C3380CC4-5D6E-409C-BE32-E72D297353CC}">
              <c16:uniqueId val="{0000000C-A7EC-4E3A-ABA5-F7B06537AF8B}"/>
            </c:ext>
          </c:extLst>
        </c:ser>
        <c:ser>
          <c:idx val="1"/>
          <c:order val="1"/>
          <c:tx>
            <c:strRef>
              <c:f>Sexo!$D$13</c:f>
              <c:strCache>
                <c:ptCount val="1"/>
                <c:pt idx="0">
                  <c:v>Personas en situación de discapacidad severa</c:v>
                </c:pt>
              </c:strCache>
            </c:strRef>
          </c:tx>
          <c:spPr>
            <a:solidFill>
              <a:srgbClr val="B2005D"/>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1800">
                    <a:solidFill>
                      <a:schemeClr val="bg1"/>
                    </a:solidFill>
                    <a:latin typeface="ChollaSansRegular" pitchFamily="2"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Sexo!$B$14:$B$16</c:f>
              <c:strCache>
                <c:ptCount val="3"/>
                <c:pt idx="0">
                  <c:v>Hombre</c:v>
                </c:pt>
                <c:pt idx="1">
                  <c:v>Mujer</c:v>
                </c:pt>
                <c:pt idx="2">
                  <c:v>Total</c:v>
                </c:pt>
              </c:strCache>
            </c:strRef>
          </c:cat>
          <c:val>
            <c:numRef>
              <c:f>Sexo!$D$14:$D$16</c:f>
              <c:numCache>
                <c:formatCode>0.0</c:formatCode>
                <c:ptCount val="3"/>
                <c:pt idx="0">
                  <c:v>10.490200513937943</c:v>
                </c:pt>
                <c:pt idx="1">
                  <c:v>18.439183719220456</c:v>
                </c:pt>
                <c:pt idx="2">
                  <c:v>14.44</c:v>
                </c:pt>
              </c:numCache>
            </c:numRef>
          </c:val>
          <c:extLst>
            <c:ext xmlns:c16="http://schemas.microsoft.com/office/drawing/2014/chart" uri="{C3380CC4-5D6E-409C-BE32-E72D297353CC}">
              <c16:uniqueId val="{0000000D-A7EC-4E3A-ABA5-F7B06537AF8B}"/>
            </c:ext>
          </c:extLst>
        </c:ser>
        <c:dLbls>
          <c:dLblPos val="ctr"/>
          <c:showLegendKey val="0"/>
          <c:showVal val="1"/>
          <c:showCatName val="0"/>
          <c:showSerName val="0"/>
          <c:showPercent val="0"/>
          <c:showBubbleSize val="0"/>
        </c:dLbls>
        <c:gapWidth val="55"/>
        <c:overlap val="100"/>
        <c:axId val="-2143910984"/>
        <c:axId val="-2143229272"/>
      </c:barChart>
      <c:valAx>
        <c:axId val="-2143229272"/>
        <c:scaling>
          <c:orientation val="minMax"/>
          <c:max val="40"/>
          <c:min val="0"/>
        </c:scaling>
        <c:delete val="0"/>
        <c:axPos val="l"/>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18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legend>
      <c:legendPos val="r"/>
      <c:layout>
        <c:manualLayout>
          <c:xMode val="edge"/>
          <c:yMode val="edge"/>
          <c:x val="0.64965929809547118"/>
          <c:y val="9.3921535218647018E-2"/>
          <c:w val="0.34085930566067973"/>
          <c:h val="0.69178517748353641"/>
        </c:manualLayout>
      </c:layout>
      <c:overlay val="0"/>
      <c:txPr>
        <a:bodyPr/>
        <a:lstStyle/>
        <a:p>
          <a:pPr>
            <a:defRPr sz="2000">
              <a:solidFill>
                <a:srgbClr val="002060"/>
              </a:solidFill>
              <a:latin typeface="ChollaSansRegular" pitchFamily="2" charset="0"/>
            </a:defRPr>
          </a:pPr>
          <a:endParaRPr lang="es-CR"/>
        </a:p>
      </c:txPr>
    </c:legend>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20925227948402"/>
          <c:y val="9.0342855574764694E-2"/>
          <c:w val="0.49614575429256175"/>
          <c:h val="0.75345901594358"/>
        </c:manualLayout>
      </c:layout>
      <c:barChart>
        <c:barDir val="bar"/>
        <c:grouping val="clustered"/>
        <c:varyColors val="1"/>
        <c:ser>
          <c:idx val="0"/>
          <c:order val="0"/>
          <c:spPr>
            <a:solidFill>
              <a:srgbClr val="B2005D"/>
            </a:solidFill>
            <a:ln w="6350">
              <a:solidFill>
                <a:schemeClr val="tx1"/>
              </a:solidFill>
            </a:ln>
          </c:spPr>
          <c:invertIfNegative val="0"/>
          <c:dPt>
            <c:idx val="0"/>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1-2378-4A63-9F72-26BC2CBAAFF5}"/>
              </c:ext>
            </c:extLst>
          </c:dPt>
          <c:dPt>
            <c:idx val="1"/>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3-2378-4A63-9F72-26BC2CBAAFF5}"/>
              </c:ext>
            </c:extLst>
          </c:dPt>
          <c:dPt>
            <c:idx val="2"/>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5-2378-4A63-9F72-26BC2CBAAFF5}"/>
              </c:ext>
            </c:extLst>
          </c:dPt>
          <c:dPt>
            <c:idx val="3"/>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7-2378-4A63-9F72-26BC2CBAAFF5}"/>
              </c:ext>
            </c:extLst>
          </c:dPt>
          <c:dPt>
            <c:idx val="4"/>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9-2378-4A63-9F72-26BC2CBAAFF5}"/>
              </c:ext>
            </c:extLst>
          </c:dPt>
          <c:dPt>
            <c:idx val="5"/>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B-2378-4A63-9F72-26BC2CBAAFF5}"/>
              </c:ext>
            </c:extLst>
          </c:dPt>
          <c:dLbls>
            <c:spPr>
              <a:noFill/>
              <a:ln>
                <a:noFill/>
              </a:ln>
              <a:effectLst/>
            </c:spPr>
            <c:txPr>
              <a:bodyPr wrap="square" lIns="38100" tIns="19050" rIns="38100" bIns="19050" anchor="ctr">
                <a:spAutoFit/>
              </a:bodyPr>
              <a:lstStyle/>
              <a:p>
                <a:pPr>
                  <a:defRPr sz="2800" b="1" i="0">
                    <a:solidFill>
                      <a:srgbClr val="B2005D"/>
                    </a:solidFill>
                    <a:latin typeface="ChollaSansRegular" pitchFamily="2" charset="0"/>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Discriminación!$B$5:$B$10</c:f>
              <c:strCache>
                <c:ptCount val="6"/>
                <c:pt idx="0">
                  <c:v>Por su nacionalidad</c:v>
                </c:pt>
                <c:pt idx="1">
                  <c:v>Por discapacidad</c:v>
                </c:pt>
                <c:pt idx="2">
                  <c:v>Por su edad</c:v>
                </c:pt>
                <c:pt idx="3">
                  <c:v>Por su apariencia personal</c:v>
                </c:pt>
                <c:pt idx="4">
                  <c:v>Por su nivel socioeconómico o educativo</c:v>
                </c:pt>
                <c:pt idx="5">
                  <c:v>Por enfermedad o condición de salud</c:v>
                </c:pt>
              </c:strCache>
            </c:strRef>
          </c:cat>
          <c:val>
            <c:numRef>
              <c:f>Discriminación!$C$5:$C$10</c:f>
              <c:numCache>
                <c:formatCode>0.0</c:formatCode>
                <c:ptCount val="6"/>
                <c:pt idx="0">
                  <c:v>9.4002601441937514</c:v>
                </c:pt>
                <c:pt idx="1">
                  <c:v>11.493912290722701</c:v>
                </c:pt>
                <c:pt idx="2">
                  <c:v>22.007527432965297</c:v>
                </c:pt>
                <c:pt idx="3">
                  <c:v>23.038456288989501</c:v>
                </c:pt>
                <c:pt idx="4">
                  <c:v>23.130259757078502</c:v>
                </c:pt>
                <c:pt idx="5">
                  <c:v>35.880086852031404</c:v>
                </c:pt>
              </c:numCache>
            </c:numRef>
          </c:val>
          <c:extLst>
            <c:ext xmlns:c16="http://schemas.microsoft.com/office/drawing/2014/chart" uri="{C3380CC4-5D6E-409C-BE32-E72D297353CC}">
              <c16:uniqueId val="{0000000C-2378-4A63-9F72-26BC2CBAAFF5}"/>
            </c:ext>
          </c:extLst>
        </c:ser>
        <c:dLbls>
          <c:dLblPos val="outEnd"/>
          <c:showLegendKey val="0"/>
          <c:showVal val="1"/>
          <c:showCatName val="0"/>
          <c:showSerName val="0"/>
          <c:showPercent val="0"/>
          <c:showBubbleSize val="0"/>
        </c:dLbls>
        <c:gapWidth val="30"/>
        <c:axId val="-2143910984"/>
        <c:axId val="-2143229272"/>
      </c:barChart>
      <c:valAx>
        <c:axId val="-2143229272"/>
        <c:scaling>
          <c:orientation val="minMax"/>
          <c:max val="50"/>
          <c:min val="0"/>
        </c:scaling>
        <c:delete val="0"/>
        <c:axPos val="b"/>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20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05912814861035"/>
          <c:y val="1.5543207014344019E-2"/>
          <c:w val="0.45699385133964898"/>
          <c:h val="0.8133409531588387"/>
        </c:manualLayout>
      </c:layout>
      <c:barChart>
        <c:barDir val="bar"/>
        <c:grouping val="clustered"/>
        <c:varyColors val="1"/>
        <c:ser>
          <c:idx val="0"/>
          <c:order val="0"/>
          <c:spPr>
            <a:ln w="6350">
              <a:solidFill>
                <a:schemeClr val="tx1"/>
              </a:solidFill>
            </a:ln>
          </c:spPr>
          <c:invertIfNegative val="0"/>
          <c:dPt>
            <c:idx val="0"/>
            <c:invertIfNegative val="0"/>
            <c:bubble3D val="0"/>
            <c:spPr>
              <a:solidFill>
                <a:srgbClr val="FBBD32"/>
              </a:solidFill>
              <a:ln w="6350">
                <a:solidFill>
                  <a:schemeClr val="tx1"/>
                </a:solidFill>
              </a:ln>
              <a:effectLst/>
            </c:spPr>
            <c:extLst>
              <c:ext xmlns:c16="http://schemas.microsoft.com/office/drawing/2014/chart" uri="{C3380CC4-5D6E-409C-BE32-E72D297353CC}">
                <c16:uniqueId val="{00000001-DDD4-4DF8-9820-54C179928832}"/>
              </c:ext>
            </c:extLst>
          </c:dPt>
          <c:dPt>
            <c:idx val="1"/>
            <c:invertIfNegative val="0"/>
            <c:bubble3D val="0"/>
            <c:spPr>
              <a:solidFill>
                <a:srgbClr val="D43C8E"/>
              </a:solidFill>
              <a:ln w="6350">
                <a:solidFill>
                  <a:schemeClr val="tx1"/>
                </a:solidFill>
              </a:ln>
              <a:effectLst/>
            </c:spPr>
            <c:extLst>
              <c:ext xmlns:c16="http://schemas.microsoft.com/office/drawing/2014/chart" uri="{C3380CC4-5D6E-409C-BE32-E72D297353CC}">
                <c16:uniqueId val="{00000003-DDD4-4DF8-9820-54C179928832}"/>
              </c:ext>
            </c:extLst>
          </c:dPt>
          <c:dPt>
            <c:idx val="2"/>
            <c:invertIfNegative val="0"/>
            <c:bubble3D val="0"/>
            <c:spPr>
              <a:solidFill>
                <a:srgbClr val="689F87"/>
              </a:solidFill>
              <a:ln w="6350">
                <a:solidFill>
                  <a:schemeClr val="tx1"/>
                </a:solidFill>
              </a:ln>
              <a:effectLst/>
            </c:spPr>
            <c:extLst>
              <c:ext xmlns:c16="http://schemas.microsoft.com/office/drawing/2014/chart" uri="{C3380CC4-5D6E-409C-BE32-E72D297353CC}">
                <c16:uniqueId val="{00000005-DDD4-4DF8-9820-54C179928832}"/>
              </c:ext>
            </c:extLst>
          </c:dPt>
          <c:dPt>
            <c:idx val="3"/>
            <c:invertIfNegative val="0"/>
            <c:bubble3D val="0"/>
            <c:spPr>
              <a:solidFill>
                <a:srgbClr val="28338B"/>
              </a:solidFill>
              <a:ln w="6350">
                <a:solidFill>
                  <a:schemeClr val="tx1"/>
                </a:solidFill>
              </a:ln>
              <a:effectLst/>
            </c:spPr>
            <c:extLst>
              <c:ext xmlns:c16="http://schemas.microsoft.com/office/drawing/2014/chart" uri="{C3380CC4-5D6E-409C-BE32-E72D297353CC}">
                <c16:uniqueId val="{00000007-DDD4-4DF8-9820-54C179928832}"/>
              </c:ext>
            </c:extLst>
          </c:dPt>
          <c:dPt>
            <c:idx val="4"/>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9-DDD4-4DF8-9820-54C179928832}"/>
              </c:ext>
            </c:extLst>
          </c:dPt>
          <c:dPt>
            <c:idx val="5"/>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B-DDD4-4DF8-9820-54C179928832}"/>
              </c:ext>
            </c:extLst>
          </c:dPt>
          <c:dLbls>
            <c:dLbl>
              <c:idx val="4"/>
              <c:layout>
                <c:manualLayout>
                  <c:x val="2.4461731162491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D4-4DF8-9820-54C179928832}"/>
                </c:ext>
              </c:extLst>
            </c:dLbl>
            <c:dLbl>
              <c:idx val="8"/>
              <c:layout>
                <c:manualLayout>
                  <c:x val="-2.44617311624945E-3"/>
                  <c:y val="-1.73042053237816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DD4-4DF8-9820-54C179928832}"/>
                </c:ext>
              </c:extLst>
            </c:dLbl>
            <c:numFmt formatCode="#,##0.0" sourceLinked="0"/>
            <c:spPr>
              <a:noFill/>
              <a:ln>
                <a:noFill/>
              </a:ln>
              <a:effectLst/>
            </c:spPr>
            <c:txPr>
              <a:bodyPr/>
              <a:lstStyle/>
              <a:p>
                <a:pPr>
                  <a:defRPr sz="2400" b="1" i="0">
                    <a:solidFill>
                      <a:srgbClr val="B2005D"/>
                    </a:solidFill>
                    <a:latin typeface="ChollaSansRegular"/>
                    <a:cs typeface="ChollaSansRegular"/>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'Frecuencia rela.sex'!$A$9:$A$13</c:f>
              <c:strCache>
                <c:ptCount val="5"/>
                <c:pt idx="0">
                  <c:v>    No ha tenido</c:v>
                </c:pt>
                <c:pt idx="1">
                  <c:v>    Hace menos de una semana</c:v>
                </c:pt>
                <c:pt idx="2">
                  <c:v>    De una semana a menos de un mes</c:v>
                </c:pt>
                <c:pt idx="3">
                  <c:v>    De un mes a menos de un año</c:v>
                </c:pt>
                <c:pt idx="4">
                  <c:v>    Hace un año o más</c:v>
                </c:pt>
              </c:strCache>
            </c:strRef>
          </c:cat>
          <c:val>
            <c:numRef>
              <c:f>'Frecuencia rela.sex'!$B$9:$B$13</c:f>
              <c:numCache>
                <c:formatCode>0.00</c:formatCode>
                <c:ptCount val="5"/>
                <c:pt idx="0">
                  <c:v>4.0783269766621277</c:v>
                </c:pt>
                <c:pt idx="1">
                  <c:v>25.911501788495311</c:v>
                </c:pt>
                <c:pt idx="2">
                  <c:v>14.731630481843935</c:v>
                </c:pt>
                <c:pt idx="3">
                  <c:v>14.294572560112929</c:v>
                </c:pt>
                <c:pt idx="4">
                  <c:v>37.347542672487265</c:v>
                </c:pt>
              </c:numCache>
            </c:numRef>
          </c:val>
          <c:extLst>
            <c:ext xmlns:c16="http://schemas.microsoft.com/office/drawing/2014/chart" uri="{C3380CC4-5D6E-409C-BE32-E72D297353CC}">
              <c16:uniqueId val="{0000000D-DDD4-4DF8-9820-54C179928832}"/>
            </c:ext>
          </c:extLst>
        </c:ser>
        <c:dLbls>
          <c:showLegendKey val="0"/>
          <c:showVal val="0"/>
          <c:showCatName val="0"/>
          <c:showSerName val="0"/>
          <c:showPercent val="0"/>
          <c:showBubbleSize val="0"/>
        </c:dLbls>
        <c:gapWidth val="30"/>
        <c:axId val="-2143910984"/>
        <c:axId val="-2143229272"/>
      </c:barChart>
      <c:valAx>
        <c:axId val="-2143229272"/>
        <c:scaling>
          <c:orientation val="minMax"/>
          <c:max val="60"/>
          <c:min val="0"/>
        </c:scaling>
        <c:delete val="0"/>
        <c:axPos val="b"/>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8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20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6876961411094"/>
          <c:y val="0.15989568266809651"/>
          <c:w val="0.56726591652123293"/>
          <c:h val="0.61806324641701671"/>
        </c:manualLayout>
      </c:layout>
      <c:pieChart>
        <c:varyColors val="1"/>
        <c:ser>
          <c:idx val="0"/>
          <c:order val="0"/>
          <c:spPr>
            <a:ln>
              <a:solidFill>
                <a:schemeClr val="bg1"/>
              </a:solidFill>
            </a:ln>
          </c:spPr>
          <c:dPt>
            <c:idx val="0"/>
            <c:bubble3D val="0"/>
            <c:spPr>
              <a:solidFill>
                <a:srgbClr val="B2005D"/>
              </a:solidFill>
              <a:ln w="6350">
                <a:solidFill>
                  <a:schemeClr val="bg1"/>
                </a:solidFill>
              </a:ln>
              <a:effectLst/>
            </c:spPr>
            <c:extLst>
              <c:ext xmlns:c16="http://schemas.microsoft.com/office/drawing/2014/chart" uri="{C3380CC4-5D6E-409C-BE32-E72D297353CC}">
                <c16:uniqueId val="{00000001-0AB4-4B42-8E80-35965EA4E6FD}"/>
              </c:ext>
            </c:extLst>
          </c:dPt>
          <c:dPt>
            <c:idx val="1"/>
            <c:bubble3D val="0"/>
            <c:spPr>
              <a:solidFill>
                <a:srgbClr val="0D6987"/>
              </a:solidFill>
              <a:ln w="6350">
                <a:solidFill>
                  <a:schemeClr val="bg1"/>
                </a:solidFill>
              </a:ln>
              <a:effectLst/>
            </c:spPr>
            <c:extLst>
              <c:ext xmlns:c16="http://schemas.microsoft.com/office/drawing/2014/chart" uri="{C3380CC4-5D6E-409C-BE32-E72D297353CC}">
                <c16:uniqueId val="{00000003-0AB4-4B42-8E80-35965EA4E6FD}"/>
              </c:ext>
            </c:extLst>
          </c:dPt>
          <c:dPt>
            <c:idx val="2"/>
            <c:bubble3D val="0"/>
            <c:spPr>
              <a:solidFill>
                <a:srgbClr val="FBBD32"/>
              </a:solidFill>
              <a:ln w="6350">
                <a:solidFill>
                  <a:schemeClr val="bg1"/>
                </a:solidFill>
              </a:ln>
              <a:effectLst/>
            </c:spPr>
            <c:extLst>
              <c:ext xmlns:c16="http://schemas.microsoft.com/office/drawing/2014/chart" uri="{C3380CC4-5D6E-409C-BE32-E72D297353CC}">
                <c16:uniqueId val="{00000005-0AB4-4B42-8E80-35965EA4E6FD}"/>
              </c:ext>
            </c:extLst>
          </c:dPt>
          <c:dLbls>
            <c:dLbl>
              <c:idx val="0"/>
              <c:tx>
                <c:rich>
                  <a:bodyPr/>
                  <a:lstStyle/>
                  <a:p>
                    <a:fld id="{6AF7977C-EACE-4397-8998-D5A6CABA105E}" type="VALUE">
                      <a:rPr lang="en-US">
                        <a:solidFill>
                          <a:schemeClr val="bg1"/>
                        </a:solidFill>
                      </a:rPr>
                      <a:pPr/>
                      <a:t>[VALOR]</a:t>
                    </a:fld>
                    <a:endParaRPr lang="es-C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B4-4B42-8E80-35965EA4E6FD}"/>
                </c:ext>
              </c:extLst>
            </c:dLbl>
            <c:dLbl>
              <c:idx val="1"/>
              <c:spPr>
                <a:noFill/>
                <a:ln>
                  <a:noFill/>
                </a:ln>
                <a:effectLst/>
              </c:spPr>
              <c:txPr>
                <a:bodyPr/>
                <a:lstStyle/>
                <a:p>
                  <a:pPr>
                    <a:defRPr sz="3200" b="1" i="0">
                      <a:solidFill>
                        <a:schemeClr val="bg1"/>
                      </a:solidFill>
                      <a:latin typeface="ChollaSansRegular"/>
                      <a:cs typeface="ChollaSansRegular"/>
                    </a:defRPr>
                  </a:pPr>
                  <a:endParaRPr lang="es-C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B4-4B42-8E80-35965EA4E6FD}"/>
                </c:ext>
              </c:extLst>
            </c:dLbl>
            <c:dLbl>
              <c:idx val="2"/>
              <c:layout>
                <c:manualLayout>
                  <c:x val="-2.8965676250926899E-3"/>
                  <c:y val="7.0847605049290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B4-4B42-8E80-35965EA4E6FD}"/>
                </c:ext>
              </c:extLst>
            </c:dLbl>
            <c:dLbl>
              <c:idx val="3"/>
              <c:layout>
                <c:manualLayout>
                  <c:x val="-1.08039628291898E-2"/>
                  <c:y val="-7.527447893740240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B4-4B42-8E80-35965EA4E6FD}"/>
                </c:ext>
              </c:extLst>
            </c:dLbl>
            <c:dLbl>
              <c:idx val="4"/>
              <c:layout>
                <c:manualLayout>
                  <c:x val="-6.0887747770851696E-3"/>
                  <c:y val="6.8892984510891004E-3"/>
                </c:manualLayout>
              </c:layout>
              <c:tx>
                <c:rich>
                  <a:bodyPr/>
                  <a:lstStyle/>
                  <a:p>
                    <a:r>
                      <a:rPr lang="es-ES" sz="1500"/>
                      <a:t>16,3</a:t>
                    </a:r>
                    <a:endParaRPr lang="es-E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B4-4B42-8E80-35965EA4E6FD}"/>
                </c:ext>
              </c:extLst>
            </c:dLbl>
            <c:spPr>
              <a:noFill/>
              <a:ln>
                <a:noFill/>
              </a:ln>
              <a:effectLst/>
            </c:spPr>
            <c:txPr>
              <a:bodyPr/>
              <a:lstStyle/>
              <a:p>
                <a:pPr>
                  <a:defRPr sz="3200" b="1" i="0">
                    <a:latin typeface="ChollaSansRegular"/>
                    <a:cs typeface="ChollaSansRegular"/>
                  </a:defRPr>
                </a:pPr>
                <a:endParaRPr lang="es-CR"/>
              </a:p>
            </c:txPr>
            <c:showLegendKey val="0"/>
            <c:showVal val="1"/>
            <c:showCatName val="0"/>
            <c:showSerName val="0"/>
            <c:showPercent val="0"/>
            <c:showBubbleSize val="0"/>
            <c:showLeaderLines val="0"/>
            <c:extLst>
              <c:ext xmlns:c15="http://schemas.microsoft.com/office/drawing/2012/chart" uri="{CE6537A1-D6FC-4f65-9D91-7224C49458BB}"/>
            </c:extLst>
          </c:dLbls>
          <c:cat>
            <c:strRef>
              <c:f>[Graficos.xlsx]Violencia!$A$3:$A$4</c:f>
              <c:strCache>
                <c:ptCount val="2"/>
                <c:pt idx="0">
                  <c:v>    Mujer</c:v>
                </c:pt>
                <c:pt idx="1">
                  <c:v>    Hombre</c:v>
                </c:pt>
              </c:strCache>
            </c:strRef>
          </c:cat>
          <c:val>
            <c:numRef>
              <c:f>[Graficos.xlsx]Violencia!$B$3:$B$4</c:f>
              <c:numCache>
                <c:formatCode>###0.0</c:formatCode>
                <c:ptCount val="2"/>
                <c:pt idx="0">
                  <c:v>61.862515693323424</c:v>
                </c:pt>
                <c:pt idx="1">
                  <c:v>38.137484306676711</c:v>
                </c:pt>
              </c:numCache>
            </c:numRef>
          </c:val>
          <c:extLst>
            <c:ext xmlns:c16="http://schemas.microsoft.com/office/drawing/2014/chart" uri="{C3380CC4-5D6E-409C-BE32-E72D297353CC}">
              <c16:uniqueId val="{00000008-0AB4-4B42-8E80-35965EA4E6FD}"/>
            </c:ext>
          </c:extLst>
        </c:ser>
        <c:dLbls>
          <c:showLegendKey val="0"/>
          <c:showVal val="0"/>
          <c:showCatName val="0"/>
          <c:showSerName val="0"/>
          <c:showPercent val="0"/>
          <c:showBubbleSize val="0"/>
          <c:showLeaderLines val="0"/>
        </c:dLbls>
        <c:firstSliceAng val="0"/>
      </c:pieChart>
      <c:spPr>
        <a:noFill/>
        <a:ln>
          <a:noFill/>
        </a:ln>
        <a:effectLst/>
      </c:spPr>
    </c:plotArea>
    <c:legend>
      <c:legendPos val="r"/>
      <c:legendEntry>
        <c:idx val="0"/>
        <c:txPr>
          <a:bodyPr rot="0" spcFirstLastPara="1" vertOverflow="ellipsis" vert="horz" wrap="square" anchor="ctr" anchorCtr="1"/>
          <a:lstStyle/>
          <a:p>
            <a:pPr algn="l" rtl="0">
              <a:defRPr sz="2400" b="0" i="0" u="none" strike="noStrike" kern="1200" baseline="0">
                <a:solidFill>
                  <a:srgbClr val="000000"/>
                </a:solidFill>
                <a:latin typeface="ChollaSansBold"/>
                <a:ea typeface="+mn-ea"/>
                <a:cs typeface="ChollaSansBold"/>
              </a:defRPr>
            </a:pPr>
            <a:endParaRPr lang="es-CR"/>
          </a:p>
        </c:txPr>
      </c:legendEntry>
      <c:legendEntry>
        <c:idx val="1"/>
        <c:txPr>
          <a:bodyPr rot="0" spcFirstLastPara="1" vertOverflow="ellipsis" vert="horz" wrap="square" anchor="ctr" anchorCtr="1"/>
          <a:lstStyle/>
          <a:p>
            <a:pPr algn="l" rtl="0">
              <a:defRPr sz="2400" b="0" i="0" u="none" strike="noStrike" kern="1200" baseline="0">
                <a:solidFill>
                  <a:srgbClr val="000000"/>
                </a:solidFill>
                <a:latin typeface="ChollaSansBold"/>
                <a:ea typeface="+mn-ea"/>
                <a:cs typeface="ChollaSansBold"/>
              </a:defRPr>
            </a:pPr>
            <a:endParaRPr lang="es-CR"/>
          </a:p>
        </c:txPr>
      </c:legendEntry>
      <c:overlay val="0"/>
      <c:spPr>
        <a:noFill/>
        <a:ln>
          <a:noFill/>
        </a:ln>
        <a:effectLst/>
      </c:spPr>
      <c:txPr>
        <a:bodyPr rot="0" spcFirstLastPara="1" vertOverflow="ellipsis" vert="horz" wrap="square" anchor="ctr" anchorCtr="1"/>
        <a:lstStyle/>
        <a:p>
          <a:pPr algn="l" rtl="0">
            <a:defRPr sz="2400" b="1" i="0" u="none" strike="noStrike" kern="1200" baseline="0">
              <a:solidFill>
                <a:srgbClr val="000000"/>
              </a:solidFill>
              <a:latin typeface="ChollaSansBold"/>
              <a:ea typeface="+mn-ea"/>
              <a:cs typeface="ChollaSansBold"/>
            </a:defRPr>
          </a:pPr>
          <a:endParaRPr lang="es-C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C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0454188150302"/>
          <c:y val="2.9124201713682015E-2"/>
          <c:w val="0.45699385133964898"/>
          <c:h val="0.8133409531588387"/>
        </c:manualLayout>
      </c:layout>
      <c:barChart>
        <c:barDir val="bar"/>
        <c:grouping val="clustered"/>
        <c:varyColors val="1"/>
        <c:ser>
          <c:idx val="0"/>
          <c:order val="0"/>
          <c:spPr>
            <a:ln w="6350">
              <a:solidFill>
                <a:schemeClr val="tx1"/>
              </a:solidFill>
            </a:ln>
          </c:spPr>
          <c:invertIfNegative val="0"/>
          <c:dPt>
            <c:idx val="0"/>
            <c:invertIfNegative val="0"/>
            <c:bubble3D val="0"/>
            <c:spPr>
              <a:solidFill>
                <a:srgbClr val="FBBD32"/>
              </a:solidFill>
              <a:ln w="6350">
                <a:solidFill>
                  <a:schemeClr val="tx1"/>
                </a:solidFill>
              </a:ln>
              <a:effectLst/>
            </c:spPr>
            <c:extLst>
              <c:ext xmlns:c16="http://schemas.microsoft.com/office/drawing/2014/chart" uri="{C3380CC4-5D6E-409C-BE32-E72D297353CC}">
                <c16:uniqueId val="{00000001-5F32-4518-BB4A-DC4468C06D39}"/>
              </c:ext>
            </c:extLst>
          </c:dPt>
          <c:dPt>
            <c:idx val="1"/>
            <c:invertIfNegative val="0"/>
            <c:bubble3D val="0"/>
            <c:spPr>
              <a:solidFill>
                <a:srgbClr val="D43C8E"/>
              </a:solidFill>
              <a:ln w="6350">
                <a:solidFill>
                  <a:schemeClr val="tx1"/>
                </a:solidFill>
              </a:ln>
              <a:effectLst/>
            </c:spPr>
            <c:extLst>
              <c:ext xmlns:c16="http://schemas.microsoft.com/office/drawing/2014/chart" uri="{C3380CC4-5D6E-409C-BE32-E72D297353CC}">
                <c16:uniqueId val="{00000003-5F32-4518-BB4A-DC4468C06D39}"/>
              </c:ext>
            </c:extLst>
          </c:dPt>
          <c:dPt>
            <c:idx val="2"/>
            <c:invertIfNegative val="0"/>
            <c:bubble3D val="0"/>
            <c:spPr>
              <a:solidFill>
                <a:srgbClr val="689F87"/>
              </a:solidFill>
              <a:ln w="6350">
                <a:solidFill>
                  <a:schemeClr val="tx1"/>
                </a:solidFill>
              </a:ln>
              <a:effectLst/>
            </c:spPr>
            <c:extLst>
              <c:ext xmlns:c16="http://schemas.microsoft.com/office/drawing/2014/chart" uri="{C3380CC4-5D6E-409C-BE32-E72D297353CC}">
                <c16:uniqueId val="{00000005-5F32-4518-BB4A-DC4468C06D39}"/>
              </c:ext>
            </c:extLst>
          </c:dPt>
          <c:dPt>
            <c:idx val="3"/>
            <c:invertIfNegative val="0"/>
            <c:bubble3D val="0"/>
            <c:spPr>
              <a:solidFill>
                <a:srgbClr val="28338B"/>
              </a:solidFill>
              <a:ln w="6350">
                <a:solidFill>
                  <a:schemeClr val="tx1"/>
                </a:solidFill>
              </a:ln>
              <a:effectLst/>
            </c:spPr>
            <c:extLst>
              <c:ext xmlns:c16="http://schemas.microsoft.com/office/drawing/2014/chart" uri="{C3380CC4-5D6E-409C-BE32-E72D297353CC}">
                <c16:uniqueId val="{00000007-5F32-4518-BB4A-DC4468C06D39}"/>
              </c:ext>
            </c:extLst>
          </c:dPt>
          <c:dPt>
            <c:idx val="4"/>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9-5F32-4518-BB4A-DC4468C06D39}"/>
              </c:ext>
            </c:extLst>
          </c:dPt>
          <c:dPt>
            <c:idx val="5"/>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B-5F32-4518-BB4A-DC4468C06D39}"/>
              </c:ext>
            </c:extLst>
          </c:dPt>
          <c:dLbls>
            <c:dLbl>
              <c:idx val="4"/>
              <c:layout>
                <c:manualLayout>
                  <c:x val="2.4461731162491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F32-4518-BB4A-DC4468C06D39}"/>
                </c:ext>
              </c:extLst>
            </c:dLbl>
            <c:dLbl>
              <c:idx val="8"/>
              <c:layout>
                <c:manualLayout>
                  <c:x val="-2.44617311624945E-3"/>
                  <c:y val="-1.73042053237816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32-4518-BB4A-DC4468C06D39}"/>
                </c:ext>
              </c:extLst>
            </c:dLbl>
            <c:numFmt formatCode="#,##0.0" sourceLinked="0"/>
            <c:spPr>
              <a:noFill/>
              <a:ln>
                <a:noFill/>
              </a:ln>
              <a:effectLst/>
            </c:spPr>
            <c:txPr>
              <a:bodyPr/>
              <a:lstStyle/>
              <a:p>
                <a:pPr>
                  <a:defRPr sz="2800" b="1" i="0">
                    <a:solidFill>
                      <a:srgbClr val="B2005D"/>
                    </a:solidFill>
                    <a:latin typeface="ChollaSansRegular"/>
                    <a:cs typeface="ChollaSansRegular"/>
                  </a:defRPr>
                </a:pPr>
                <a:endParaRPr lang="es-C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Manifes.violencia!$A$2:$A$7</c:f>
              <c:strCache>
                <c:ptCount val="6"/>
                <c:pt idx="0">
                  <c:v>Le han negado o limitado la alimentación, aseo personal, tomar medicamentos que requiere, moverse, productos de apoyo u otros</c:v>
                </c:pt>
                <c:pt idx="1">
                  <c:v>Le han obligado o negado a realizarse algún procedimiento médico</c:v>
                </c:pt>
                <c:pt idx="2">
                  <c:v>Le han negado administrar su dinero o recursos</c:v>
                </c:pt>
                <c:pt idx="3">
                  <c:v>Le han acosado u obligado a hacer cosas de naturaleza sexual</c:v>
                </c:pt>
                <c:pt idx="4">
                  <c:v>Le han golpeado, herido, halado el pelo, empujado o pateado</c:v>
                </c:pt>
                <c:pt idx="5">
                  <c:v>Le han gritado, insultado, humillado o descalificado</c:v>
                </c:pt>
              </c:strCache>
            </c:strRef>
          </c:cat>
          <c:val>
            <c:numRef>
              <c:f>Manifes.violencia!$B$2:$B$7</c:f>
              <c:numCache>
                <c:formatCode>0.00</c:formatCode>
                <c:ptCount val="6"/>
                <c:pt idx="0">
                  <c:v>3.9471946143745851</c:v>
                </c:pt>
                <c:pt idx="1">
                  <c:v>7.4727236547179858</c:v>
                </c:pt>
                <c:pt idx="2">
                  <c:v>9.8172274403642223</c:v>
                </c:pt>
                <c:pt idx="3">
                  <c:v>14.821498640063503</c:v>
                </c:pt>
                <c:pt idx="4">
                  <c:v>32.657698051848676</c:v>
                </c:pt>
                <c:pt idx="5">
                  <c:v>59.039367611254164</c:v>
                </c:pt>
              </c:numCache>
            </c:numRef>
          </c:val>
          <c:extLst>
            <c:ext xmlns:c16="http://schemas.microsoft.com/office/drawing/2014/chart" uri="{C3380CC4-5D6E-409C-BE32-E72D297353CC}">
              <c16:uniqueId val="{0000000D-5F32-4518-BB4A-DC4468C06D39}"/>
            </c:ext>
          </c:extLst>
        </c:ser>
        <c:dLbls>
          <c:showLegendKey val="0"/>
          <c:showVal val="0"/>
          <c:showCatName val="0"/>
          <c:showSerName val="0"/>
          <c:showPercent val="0"/>
          <c:showBubbleSize val="0"/>
        </c:dLbls>
        <c:gapWidth val="30"/>
        <c:axId val="-2143910984"/>
        <c:axId val="-2143229272"/>
      </c:barChart>
      <c:valAx>
        <c:axId val="-2143229272"/>
        <c:scaling>
          <c:orientation val="minMax"/>
          <c:max val="100"/>
        </c:scaling>
        <c:delete val="0"/>
        <c:axPos val="b"/>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20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41946151058718E-2"/>
          <c:y val="2.015823121996092E-2"/>
          <c:w val="0.66240406188888667"/>
          <c:h val="0.91486367169668958"/>
        </c:manualLayout>
      </c:layout>
      <c:barChart>
        <c:barDir val="col"/>
        <c:grouping val="stacked"/>
        <c:varyColors val="1"/>
        <c:ser>
          <c:idx val="0"/>
          <c:order val="0"/>
          <c:tx>
            <c:strRef>
              <c:f>[Graficos.xlsx]Zona!$B$2</c:f>
              <c:strCache>
                <c:ptCount val="1"/>
                <c:pt idx="0">
                  <c:v>Personas sin situación de discapacidad</c:v>
                </c:pt>
              </c:strCache>
            </c:strRef>
          </c:tx>
          <c:spPr>
            <a:solidFill>
              <a:srgbClr val="0D6987"/>
            </a:solidFill>
            <a:ln w="6350">
              <a:solidFill>
                <a:schemeClr val="tx1"/>
              </a:solidFill>
            </a:ln>
          </c:spPr>
          <c:invertIfNegative val="0"/>
          <c:dPt>
            <c:idx val="0"/>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1-1ED3-4646-84A8-031FBD7CF841}"/>
              </c:ext>
            </c:extLst>
          </c:dPt>
          <c:dPt>
            <c:idx val="1"/>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3-1ED3-4646-84A8-031FBD7CF841}"/>
              </c:ext>
            </c:extLst>
          </c:dPt>
          <c:dPt>
            <c:idx val="2"/>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5-1ED3-4646-84A8-031FBD7CF841}"/>
              </c:ext>
            </c:extLst>
          </c:dPt>
          <c:dPt>
            <c:idx val="3"/>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7-1ED3-4646-84A8-031FBD7CF841}"/>
              </c:ext>
            </c:extLst>
          </c:dPt>
          <c:dPt>
            <c:idx val="4"/>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9-1ED3-4646-84A8-031FBD7CF841}"/>
              </c:ext>
            </c:extLst>
          </c:dPt>
          <c:dPt>
            <c:idx val="5"/>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B-1ED3-4646-84A8-031FBD7CF841}"/>
              </c:ext>
            </c:extLst>
          </c:dPt>
          <c:dLbls>
            <c:spPr>
              <a:noFill/>
              <a:ln>
                <a:noFill/>
              </a:ln>
              <a:effectLst/>
            </c:spPr>
            <c:txPr>
              <a:bodyPr wrap="square" lIns="38100" tIns="19050" rIns="38100" bIns="19050" anchor="ctr">
                <a:spAutoFit/>
              </a:bodyPr>
              <a:lstStyle/>
              <a:p>
                <a:pPr>
                  <a:defRPr sz="2400">
                    <a:solidFill>
                      <a:schemeClr val="bg1"/>
                    </a:solidFill>
                    <a:latin typeface="ChollaSansRegular" pitchFamily="2"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[Graficos.xlsx]Zona!$A$3:$A$4</c:f>
              <c:strCache>
                <c:ptCount val="2"/>
                <c:pt idx="0">
                  <c:v>    Urbana</c:v>
                </c:pt>
                <c:pt idx="1">
                  <c:v>    Rural</c:v>
                </c:pt>
              </c:strCache>
            </c:strRef>
          </c:cat>
          <c:val>
            <c:numRef>
              <c:f>[Graficos.xlsx]Zona!$B$3:$B$4</c:f>
              <c:numCache>
                <c:formatCode>#,##0.0</c:formatCode>
                <c:ptCount val="2"/>
                <c:pt idx="0">
                  <c:v>81.732224363048275</c:v>
                </c:pt>
                <c:pt idx="1">
                  <c:v>81.857128680062829</c:v>
                </c:pt>
              </c:numCache>
            </c:numRef>
          </c:val>
          <c:extLst>
            <c:ext xmlns:c16="http://schemas.microsoft.com/office/drawing/2014/chart" uri="{C3380CC4-5D6E-409C-BE32-E72D297353CC}">
              <c16:uniqueId val="{0000000C-1ED3-4646-84A8-031FBD7CF841}"/>
            </c:ext>
          </c:extLst>
        </c:ser>
        <c:ser>
          <c:idx val="1"/>
          <c:order val="1"/>
          <c:tx>
            <c:strRef>
              <c:f>[Graficos.xlsx]Zona!$C$2</c:f>
              <c:strCache>
                <c:ptCount val="1"/>
                <c:pt idx="0">
                  <c:v>Personas en situación de discapacidad</c:v>
                </c:pt>
              </c:strCache>
            </c:strRef>
          </c:tx>
          <c:spPr>
            <a:solidFill>
              <a:srgbClr val="B2005D"/>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2800" b="1">
                    <a:solidFill>
                      <a:schemeClr val="bg1"/>
                    </a:solidFill>
                    <a:latin typeface="ChollaSansRegular" pitchFamily="2"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[Graficos.xlsx]Zona!$A$3:$A$4</c:f>
              <c:strCache>
                <c:ptCount val="2"/>
                <c:pt idx="0">
                  <c:v>    Urbana</c:v>
                </c:pt>
                <c:pt idx="1">
                  <c:v>    Rural</c:v>
                </c:pt>
              </c:strCache>
            </c:strRef>
          </c:cat>
          <c:val>
            <c:numRef>
              <c:f>[Graficos.xlsx]Zona!$C$3:$C$4</c:f>
              <c:numCache>
                <c:formatCode>#,##0.0</c:formatCode>
                <c:ptCount val="2"/>
                <c:pt idx="0">
                  <c:v>18.267775636951189</c:v>
                </c:pt>
                <c:pt idx="1">
                  <c:v>18.142871319937118</c:v>
                </c:pt>
              </c:numCache>
            </c:numRef>
          </c:val>
          <c:extLst>
            <c:ext xmlns:c16="http://schemas.microsoft.com/office/drawing/2014/chart" uri="{C3380CC4-5D6E-409C-BE32-E72D297353CC}">
              <c16:uniqueId val="{0000000D-1ED3-4646-84A8-031FBD7CF841}"/>
            </c:ext>
          </c:extLst>
        </c:ser>
        <c:dLbls>
          <c:dLblPos val="ctr"/>
          <c:showLegendKey val="0"/>
          <c:showVal val="1"/>
          <c:showCatName val="0"/>
          <c:showSerName val="0"/>
          <c:showPercent val="0"/>
          <c:showBubbleSize val="0"/>
        </c:dLbls>
        <c:gapWidth val="55"/>
        <c:overlap val="100"/>
        <c:axId val="-2143910984"/>
        <c:axId val="-2143229272"/>
      </c:barChart>
      <c:valAx>
        <c:axId val="-2143229272"/>
        <c:scaling>
          <c:orientation val="minMax"/>
          <c:max val="100"/>
          <c:min val="0"/>
        </c:scaling>
        <c:delete val="0"/>
        <c:axPos val="l"/>
        <c:numFmt formatCode="#,##0"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6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18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legend>
      <c:legendPos val="r"/>
      <c:layout>
        <c:manualLayout>
          <c:xMode val="edge"/>
          <c:yMode val="edge"/>
          <c:x val="0.69380515473126314"/>
          <c:y val="0.3545444967597422"/>
          <c:w val="0.30619480839861785"/>
          <c:h val="0.48714563782767223"/>
        </c:manualLayout>
      </c:layout>
      <c:overlay val="0"/>
      <c:txPr>
        <a:bodyPr/>
        <a:lstStyle/>
        <a:p>
          <a:pPr>
            <a:defRPr sz="2000" b="0">
              <a:solidFill>
                <a:srgbClr val="002060"/>
              </a:solidFill>
              <a:latin typeface="ChollaSansRegular" pitchFamily="2" charset="0"/>
            </a:defRPr>
          </a:pPr>
          <a:endParaRPr lang="es-CR"/>
        </a:p>
      </c:txPr>
    </c:legend>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41946151058718E-2"/>
          <c:y val="2.015823121996092E-2"/>
          <c:w val="0.66240406188888667"/>
          <c:h val="0.91486367169668958"/>
        </c:manualLayout>
      </c:layout>
      <c:barChart>
        <c:barDir val="col"/>
        <c:grouping val="stacked"/>
        <c:varyColors val="1"/>
        <c:ser>
          <c:idx val="0"/>
          <c:order val="0"/>
          <c:tx>
            <c:strRef>
              <c:f>[Graficos.xlsx]edad!$B$23</c:f>
              <c:strCache>
                <c:ptCount val="1"/>
                <c:pt idx="0">
                  <c:v>Personas sin situación de discapacidad</c:v>
                </c:pt>
              </c:strCache>
            </c:strRef>
          </c:tx>
          <c:spPr>
            <a:solidFill>
              <a:srgbClr val="0D6987"/>
            </a:solidFill>
            <a:ln w="6350">
              <a:solidFill>
                <a:schemeClr val="tx1"/>
              </a:solidFill>
            </a:ln>
          </c:spPr>
          <c:invertIfNegative val="0"/>
          <c:dPt>
            <c:idx val="0"/>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1-74B7-46E7-96F9-671324803788}"/>
              </c:ext>
            </c:extLst>
          </c:dPt>
          <c:dPt>
            <c:idx val="1"/>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3-74B7-46E7-96F9-671324803788}"/>
              </c:ext>
            </c:extLst>
          </c:dPt>
          <c:dPt>
            <c:idx val="2"/>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5-74B7-46E7-96F9-671324803788}"/>
              </c:ext>
            </c:extLst>
          </c:dPt>
          <c:dPt>
            <c:idx val="3"/>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7-74B7-46E7-96F9-671324803788}"/>
              </c:ext>
            </c:extLst>
          </c:dPt>
          <c:dPt>
            <c:idx val="4"/>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9-74B7-46E7-96F9-671324803788}"/>
              </c:ext>
            </c:extLst>
          </c:dPt>
          <c:dPt>
            <c:idx val="5"/>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B-74B7-46E7-96F9-671324803788}"/>
              </c:ext>
            </c:extLst>
          </c:dPt>
          <c:dLbls>
            <c:spPr>
              <a:noFill/>
              <a:ln>
                <a:noFill/>
              </a:ln>
              <a:effectLst/>
            </c:spPr>
            <c:txPr>
              <a:bodyPr wrap="square" lIns="38100" tIns="19050" rIns="38100" bIns="19050" anchor="ctr">
                <a:spAutoFit/>
              </a:bodyPr>
              <a:lstStyle/>
              <a:p>
                <a:pPr>
                  <a:defRPr sz="2400">
                    <a:solidFill>
                      <a:schemeClr val="bg1"/>
                    </a:solidFill>
                    <a:latin typeface="ChollaSansRegular" pitchFamily="2"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[Graficos.xlsx]edad!$A$24:$A$26</c:f>
              <c:strCache>
                <c:ptCount val="3"/>
                <c:pt idx="0">
                  <c:v>    De 18 a 35 años</c:v>
                </c:pt>
                <c:pt idx="1">
                  <c:v>    De 36 a 64 años</c:v>
                </c:pt>
                <c:pt idx="2">
                  <c:v>    De 65 años y más</c:v>
                </c:pt>
              </c:strCache>
            </c:strRef>
          </c:cat>
          <c:val>
            <c:numRef>
              <c:f>[Graficos.xlsx]edad!$B$24:$B$26</c:f>
              <c:numCache>
                <c:formatCode>#,##0.0</c:formatCode>
                <c:ptCount val="3"/>
                <c:pt idx="0">
                  <c:v>90.408628699682808</c:v>
                </c:pt>
                <c:pt idx="1">
                  <c:v>81.521135856730254</c:v>
                </c:pt>
                <c:pt idx="2">
                  <c:v>64.899372168096747</c:v>
                </c:pt>
              </c:numCache>
            </c:numRef>
          </c:val>
          <c:extLst>
            <c:ext xmlns:c16="http://schemas.microsoft.com/office/drawing/2014/chart" uri="{C3380CC4-5D6E-409C-BE32-E72D297353CC}">
              <c16:uniqueId val="{0000000C-74B7-46E7-96F9-671324803788}"/>
            </c:ext>
          </c:extLst>
        </c:ser>
        <c:ser>
          <c:idx val="1"/>
          <c:order val="1"/>
          <c:tx>
            <c:strRef>
              <c:f>[Graficos.xlsx]edad!$C$23</c:f>
              <c:strCache>
                <c:ptCount val="1"/>
                <c:pt idx="0">
                  <c:v>Personas con situación de discapacidad</c:v>
                </c:pt>
              </c:strCache>
            </c:strRef>
          </c:tx>
          <c:spPr>
            <a:solidFill>
              <a:srgbClr val="B2005D"/>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2400" b="1">
                    <a:solidFill>
                      <a:schemeClr val="bg1"/>
                    </a:solidFill>
                    <a:latin typeface="ChollaSansRegular" pitchFamily="2"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[Graficos.xlsx]edad!$A$24:$A$26</c:f>
              <c:strCache>
                <c:ptCount val="3"/>
                <c:pt idx="0">
                  <c:v>    De 18 a 35 años</c:v>
                </c:pt>
                <c:pt idx="1">
                  <c:v>    De 36 a 64 años</c:v>
                </c:pt>
                <c:pt idx="2">
                  <c:v>    De 65 años y más</c:v>
                </c:pt>
              </c:strCache>
            </c:strRef>
          </c:cat>
          <c:val>
            <c:numRef>
              <c:f>[Graficos.xlsx]edad!$C$24:$C$26</c:f>
              <c:numCache>
                <c:formatCode>#,##0.0</c:formatCode>
                <c:ptCount val="3"/>
                <c:pt idx="0">
                  <c:v>9.591371300317455</c:v>
                </c:pt>
                <c:pt idx="1">
                  <c:v>18.47886414326954</c:v>
                </c:pt>
                <c:pt idx="2">
                  <c:v>35.100627831903168</c:v>
                </c:pt>
              </c:numCache>
            </c:numRef>
          </c:val>
          <c:extLst>
            <c:ext xmlns:c16="http://schemas.microsoft.com/office/drawing/2014/chart" uri="{C3380CC4-5D6E-409C-BE32-E72D297353CC}">
              <c16:uniqueId val="{0000000D-74B7-46E7-96F9-671324803788}"/>
            </c:ext>
          </c:extLst>
        </c:ser>
        <c:dLbls>
          <c:dLblPos val="ctr"/>
          <c:showLegendKey val="0"/>
          <c:showVal val="1"/>
          <c:showCatName val="0"/>
          <c:showSerName val="0"/>
          <c:showPercent val="0"/>
          <c:showBubbleSize val="0"/>
        </c:dLbls>
        <c:gapWidth val="55"/>
        <c:overlap val="100"/>
        <c:axId val="-2143910984"/>
        <c:axId val="-2143229272"/>
      </c:barChart>
      <c:valAx>
        <c:axId val="-2143229272"/>
        <c:scaling>
          <c:orientation val="minMax"/>
          <c:max val="100"/>
          <c:min val="0"/>
        </c:scaling>
        <c:delete val="0"/>
        <c:axPos val="l"/>
        <c:numFmt formatCode="#,##0"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8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18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legend>
      <c:legendPos val="r"/>
      <c:layout>
        <c:manualLayout>
          <c:xMode val="edge"/>
          <c:yMode val="edge"/>
          <c:x val="0.71105509761577512"/>
          <c:y val="0.19518727400862729"/>
          <c:w val="0.27855879545148493"/>
          <c:h val="0.55369958960161492"/>
        </c:manualLayout>
      </c:layout>
      <c:overlay val="0"/>
      <c:txPr>
        <a:bodyPr/>
        <a:lstStyle/>
        <a:p>
          <a:pPr>
            <a:defRPr sz="2000">
              <a:solidFill>
                <a:srgbClr val="002060"/>
              </a:solidFill>
              <a:latin typeface="ChollaSansRegular" pitchFamily="2" charset="0"/>
            </a:defRPr>
          </a:pPr>
          <a:endParaRPr lang="es-CR"/>
        </a:p>
      </c:txPr>
    </c:legend>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3967779889583"/>
          <c:y val="1.6429606787702503E-2"/>
          <c:w val="0.46470848040546664"/>
          <c:h val="0.68904130447735512"/>
        </c:manualLayout>
      </c:layout>
      <c:doughnutChart>
        <c:varyColors val="1"/>
        <c:ser>
          <c:idx val="0"/>
          <c:order val="0"/>
          <c:spPr>
            <a:ln>
              <a:solidFill>
                <a:schemeClr val="bg1"/>
              </a:solidFill>
            </a:ln>
          </c:spPr>
          <c:dPt>
            <c:idx val="0"/>
            <c:bubble3D val="0"/>
            <c:spPr>
              <a:solidFill>
                <a:srgbClr val="B2005D"/>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418-4322-947B-EFA5E4E65E78}"/>
              </c:ext>
            </c:extLst>
          </c:dPt>
          <c:dPt>
            <c:idx val="1"/>
            <c:bubble3D val="0"/>
            <c:spPr>
              <a:solidFill>
                <a:srgbClr val="689F87"/>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418-4322-947B-EFA5E4E65E78}"/>
              </c:ext>
            </c:extLst>
          </c:dPt>
          <c:dPt>
            <c:idx val="2"/>
            <c:bubble3D val="0"/>
            <c:spPr>
              <a:solidFill>
                <a:srgbClr val="FFC000"/>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418-4322-947B-EFA5E4E65E7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300" b="1" i="0" u="none" strike="noStrike" kern="1200" baseline="0">
                    <a:solidFill>
                      <a:schemeClr val="lt1"/>
                    </a:solidFill>
                    <a:latin typeface="ChollaSansRegular" pitchFamily="2" charset="0"/>
                    <a:ea typeface="+mn-ea"/>
                    <a:cs typeface="+mn-cs"/>
                  </a:defRPr>
                </a:pPr>
                <a:endParaRPr lang="es-C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Hoja1!$B$37:$B$39</c:f>
              <c:strCache>
                <c:ptCount val="3"/>
                <c:pt idx="0">
                  <c:v>    En unión libre o casados(as)</c:v>
                </c:pt>
                <c:pt idx="1">
                  <c:v>    Divorciados(as), separados(as) o viudos(as)</c:v>
                </c:pt>
                <c:pt idx="2">
                  <c:v>    Solteros(as)</c:v>
                </c:pt>
              </c:strCache>
            </c:strRef>
          </c:cat>
          <c:val>
            <c:numRef>
              <c:f>Hoja1!$H$37:$H$39</c:f>
              <c:numCache>
                <c:formatCode>###0.00</c:formatCode>
                <c:ptCount val="3"/>
                <c:pt idx="0">
                  <c:v>50.818361254077836</c:v>
                </c:pt>
                <c:pt idx="1">
                  <c:v>29.042009200206799</c:v>
                </c:pt>
                <c:pt idx="2">
                  <c:v>20.139629545715312</c:v>
                </c:pt>
              </c:numCache>
            </c:numRef>
          </c:val>
          <c:extLst>
            <c:ext xmlns:c16="http://schemas.microsoft.com/office/drawing/2014/chart" uri="{C3380CC4-5D6E-409C-BE32-E72D297353CC}">
              <c16:uniqueId val="{00000006-5418-4322-947B-EFA5E4E65E7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rgbClr val="002060"/>
                </a:solidFill>
                <a:latin typeface="ChollaSansRegular" pitchFamily="2" charset="0"/>
                <a:ea typeface="+mn-ea"/>
                <a:cs typeface="+mn-cs"/>
              </a:defRPr>
            </a:pPr>
            <a:endParaRPr lang="es-CR"/>
          </a:p>
        </c:txPr>
      </c:legendEntry>
      <c:legendEntry>
        <c:idx val="1"/>
        <c:txPr>
          <a:bodyPr rot="0" spcFirstLastPara="1" vertOverflow="ellipsis" vert="horz" wrap="square" anchor="ctr" anchorCtr="1"/>
          <a:lstStyle/>
          <a:p>
            <a:pPr>
              <a:defRPr sz="2000" b="0" i="0" u="none" strike="noStrike" kern="1200" baseline="0">
                <a:solidFill>
                  <a:srgbClr val="002060"/>
                </a:solidFill>
                <a:latin typeface="ChollaSansRegular" pitchFamily="2" charset="0"/>
                <a:ea typeface="+mn-ea"/>
                <a:cs typeface="+mn-cs"/>
              </a:defRPr>
            </a:pPr>
            <a:endParaRPr lang="es-CR"/>
          </a:p>
        </c:txPr>
      </c:legendEntry>
      <c:legendEntry>
        <c:idx val="2"/>
        <c:txPr>
          <a:bodyPr rot="0" spcFirstLastPara="1" vertOverflow="ellipsis" vert="horz" wrap="square" anchor="ctr" anchorCtr="1"/>
          <a:lstStyle/>
          <a:p>
            <a:pPr>
              <a:defRPr sz="2000" b="0" i="0" u="none" strike="noStrike" kern="1200" baseline="0">
                <a:solidFill>
                  <a:srgbClr val="002060"/>
                </a:solidFill>
                <a:latin typeface="ChollaSansRegular" pitchFamily="2" charset="0"/>
                <a:ea typeface="+mn-ea"/>
                <a:cs typeface="+mn-cs"/>
              </a:defRPr>
            </a:pPr>
            <a:endParaRPr lang="es-CR"/>
          </a:p>
        </c:txPr>
      </c:legendEntry>
      <c:layout>
        <c:manualLayout>
          <c:xMode val="edge"/>
          <c:yMode val="edge"/>
          <c:x val="1.5305734368177152E-2"/>
          <c:y val="0.72965457960393376"/>
          <c:w val="0.86205400532446863"/>
          <c:h val="0.2567110404302309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hollaSansRegular" pitchFamily="2" charset="0"/>
              <a:ea typeface="+mn-ea"/>
              <a:cs typeface="+mn-cs"/>
            </a:defRPr>
          </a:pPr>
          <a:endParaRPr lang="es-CR"/>
        </a:p>
      </c:txPr>
    </c:legend>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93674032916911"/>
          <c:y val="0.11424610064524526"/>
          <c:w val="0.7567506111199328"/>
          <c:h val="0.71444474570181504"/>
        </c:manualLayout>
      </c:layout>
      <c:barChart>
        <c:barDir val="bar"/>
        <c:grouping val="clustered"/>
        <c:varyColors val="1"/>
        <c:ser>
          <c:idx val="0"/>
          <c:order val="0"/>
          <c:spPr>
            <a:ln w="6350">
              <a:solidFill>
                <a:schemeClr val="tx1"/>
              </a:solidFill>
            </a:ln>
          </c:spPr>
          <c:invertIfNegative val="0"/>
          <c:dPt>
            <c:idx val="0"/>
            <c:invertIfNegative val="0"/>
            <c:bubble3D val="0"/>
            <c:spPr>
              <a:solidFill>
                <a:srgbClr val="FBBD32"/>
              </a:solidFill>
              <a:ln w="6350">
                <a:solidFill>
                  <a:schemeClr val="tx1"/>
                </a:solidFill>
              </a:ln>
              <a:effectLst/>
            </c:spPr>
            <c:extLst>
              <c:ext xmlns:c16="http://schemas.microsoft.com/office/drawing/2014/chart" uri="{C3380CC4-5D6E-409C-BE32-E72D297353CC}">
                <c16:uniqueId val="{00000001-3C66-4012-AB3C-01780C02C145}"/>
              </c:ext>
            </c:extLst>
          </c:dPt>
          <c:dPt>
            <c:idx val="1"/>
            <c:invertIfNegative val="0"/>
            <c:bubble3D val="0"/>
            <c:spPr>
              <a:solidFill>
                <a:srgbClr val="C0BA21"/>
              </a:solidFill>
              <a:ln w="6350">
                <a:solidFill>
                  <a:schemeClr val="tx1"/>
                </a:solidFill>
              </a:ln>
              <a:effectLst/>
            </c:spPr>
            <c:extLst>
              <c:ext xmlns:c16="http://schemas.microsoft.com/office/drawing/2014/chart" uri="{C3380CC4-5D6E-409C-BE32-E72D297353CC}">
                <c16:uniqueId val="{00000003-3C66-4012-AB3C-01780C02C145}"/>
              </c:ext>
            </c:extLst>
          </c:dPt>
          <c:dPt>
            <c:idx val="2"/>
            <c:invertIfNegative val="0"/>
            <c:bubble3D val="0"/>
            <c:spPr>
              <a:solidFill>
                <a:srgbClr val="689F87"/>
              </a:solidFill>
              <a:ln w="6350">
                <a:solidFill>
                  <a:schemeClr val="tx1"/>
                </a:solidFill>
              </a:ln>
              <a:effectLst/>
            </c:spPr>
            <c:extLst>
              <c:ext xmlns:c16="http://schemas.microsoft.com/office/drawing/2014/chart" uri="{C3380CC4-5D6E-409C-BE32-E72D297353CC}">
                <c16:uniqueId val="{00000005-3C66-4012-AB3C-01780C02C145}"/>
              </c:ext>
            </c:extLst>
          </c:dPt>
          <c:dPt>
            <c:idx val="3"/>
            <c:invertIfNegative val="0"/>
            <c:bubble3D val="0"/>
            <c:spPr>
              <a:solidFill>
                <a:srgbClr val="28338B"/>
              </a:solidFill>
              <a:ln w="6350">
                <a:solidFill>
                  <a:schemeClr val="tx1"/>
                </a:solidFill>
              </a:ln>
              <a:effectLst/>
            </c:spPr>
            <c:extLst>
              <c:ext xmlns:c16="http://schemas.microsoft.com/office/drawing/2014/chart" uri="{C3380CC4-5D6E-409C-BE32-E72D297353CC}">
                <c16:uniqueId val="{00000007-3C66-4012-AB3C-01780C02C145}"/>
              </c:ext>
            </c:extLst>
          </c:dPt>
          <c:dPt>
            <c:idx val="4"/>
            <c:invertIfNegative val="0"/>
            <c:bubble3D val="0"/>
            <c:spPr>
              <a:solidFill>
                <a:srgbClr val="0D6987"/>
              </a:solidFill>
              <a:ln w="6350">
                <a:solidFill>
                  <a:schemeClr val="tx1"/>
                </a:solidFill>
              </a:ln>
              <a:effectLst/>
            </c:spPr>
            <c:extLst>
              <c:ext xmlns:c16="http://schemas.microsoft.com/office/drawing/2014/chart" uri="{C3380CC4-5D6E-409C-BE32-E72D297353CC}">
                <c16:uniqueId val="{00000009-3C66-4012-AB3C-01780C02C145}"/>
              </c:ext>
            </c:extLst>
          </c:dPt>
          <c:dPt>
            <c:idx val="5"/>
            <c:invertIfNegative val="0"/>
            <c:bubble3D val="0"/>
            <c:spPr>
              <a:solidFill>
                <a:srgbClr val="B2005D"/>
              </a:solidFill>
              <a:ln w="6350">
                <a:solidFill>
                  <a:schemeClr val="tx1"/>
                </a:solidFill>
              </a:ln>
              <a:effectLst/>
            </c:spPr>
            <c:extLst>
              <c:ext xmlns:c16="http://schemas.microsoft.com/office/drawing/2014/chart" uri="{C3380CC4-5D6E-409C-BE32-E72D297353CC}">
                <c16:uniqueId val="{0000000B-3C66-4012-AB3C-01780C02C145}"/>
              </c:ext>
            </c:extLst>
          </c:dPt>
          <c:dLbls>
            <c:spPr>
              <a:noFill/>
              <a:ln>
                <a:noFill/>
              </a:ln>
              <a:effectLst/>
            </c:spPr>
            <c:txPr>
              <a:bodyPr wrap="square" lIns="38100" tIns="19050" rIns="38100" bIns="19050" anchor="ctr">
                <a:spAutoFit/>
              </a:bodyPr>
              <a:lstStyle/>
              <a:p>
                <a:pPr>
                  <a:defRPr sz="2800" b="1">
                    <a:solidFill>
                      <a:srgbClr val="B2005D"/>
                    </a:solidFill>
                    <a:latin typeface="ChollaSansRegular" pitchFamily="2" charset="0"/>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TICs!$A$10:$A$13</c:f>
              <c:strCache>
                <c:ptCount val="4"/>
                <c:pt idx="0">
                  <c:v>Tableta</c:v>
                </c:pt>
                <c:pt idx="1">
                  <c:v>Computadora</c:v>
                </c:pt>
                <c:pt idx="2">
                  <c:v>Internet</c:v>
                </c:pt>
                <c:pt idx="3">
                  <c:v>Celular</c:v>
                </c:pt>
              </c:strCache>
            </c:strRef>
          </c:cat>
          <c:val>
            <c:numRef>
              <c:f>TICs!$B$10:$B$13</c:f>
              <c:numCache>
                <c:formatCode>0.0</c:formatCode>
                <c:ptCount val="4"/>
                <c:pt idx="0">
                  <c:v>12.109267226622695</c:v>
                </c:pt>
                <c:pt idx="1">
                  <c:v>19.83278387164674</c:v>
                </c:pt>
                <c:pt idx="2">
                  <c:v>52.758002849216865</c:v>
                </c:pt>
                <c:pt idx="3">
                  <c:v>79.094956141151485</c:v>
                </c:pt>
              </c:numCache>
            </c:numRef>
          </c:val>
          <c:extLst>
            <c:ext xmlns:c16="http://schemas.microsoft.com/office/drawing/2014/chart" uri="{C3380CC4-5D6E-409C-BE32-E72D297353CC}">
              <c16:uniqueId val="{0000000C-3C66-4012-AB3C-01780C02C145}"/>
            </c:ext>
          </c:extLst>
        </c:ser>
        <c:dLbls>
          <c:dLblPos val="outEnd"/>
          <c:showLegendKey val="0"/>
          <c:showVal val="1"/>
          <c:showCatName val="0"/>
          <c:showSerName val="0"/>
          <c:showPercent val="0"/>
          <c:showBubbleSize val="0"/>
        </c:dLbls>
        <c:gapWidth val="30"/>
        <c:axId val="-2143910984"/>
        <c:axId val="-2143229272"/>
      </c:barChart>
      <c:valAx>
        <c:axId val="-2143229272"/>
        <c:scaling>
          <c:orientation val="minMax"/>
          <c:max val="100"/>
        </c:scaling>
        <c:delete val="0"/>
        <c:axPos val="b"/>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800" b="0" i="0" u="none" strike="noStrike" kern="1200" baseline="0">
                <a:solidFill>
                  <a:srgbClr val="002060"/>
                </a:solidFill>
                <a:latin typeface="ChollaSansRegular"/>
                <a:ea typeface="+mn-ea"/>
                <a:cs typeface="ChollaSansRegular"/>
              </a:defRPr>
            </a:pPr>
            <a:endParaRPr lang="es-CR"/>
          </a:p>
        </c:txPr>
        <c:crossAx val="-2143910984"/>
        <c:crosses val="autoZero"/>
        <c:crossBetween val="between"/>
        <c:majorUnit val="20"/>
      </c:valAx>
      <c:catAx>
        <c:axId val="-214391098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headEnd type="none"/>
            <a:tailEnd type="none"/>
          </a:ln>
          <a:effectLst/>
        </c:spPr>
        <c:txPr>
          <a:bodyPr rot="-60000000" spcFirstLastPara="1" vertOverflow="ellipsis" vert="horz" wrap="square" anchor="ctr" anchorCtr="1"/>
          <a:lstStyle/>
          <a:p>
            <a:pPr algn="r">
              <a:defRPr sz="2000" b="0" i="0" u="none" strike="noStrike" kern="1200" baseline="0">
                <a:solidFill>
                  <a:srgbClr val="002060"/>
                </a:solidFill>
                <a:latin typeface="ChollaSansRegular"/>
                <a:ea typeface="+mn-ea"/>
                <a:cs typeface="ChollaSansRegular"/>
              </a:defRPr>
            </a:pPr>
            <a:endParaRPr lang="es-CR"/>
          </a:p>
        </c:txPr>
        <c:crossAx val="-2143229272"/>
        <c:crosses val="autoZero"/>
        <c:auto val="1"/>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25793693822851E-2"/>
          <c:y val="4.1039419838323932E-2"/>
          <c:w val="0.71295382849111943"/>
          <c:h val="0.74601576823226223"/>
        </c:manualLayout>
      </c:layout>
      <c:barChart>
        <c:barDir val="col"/>
        <c:grouping val="stacked"/>
        <c:varyColors val="1"/>
        <c:ser>
          <c:idx val="0"/>
          <c:order val="0"/>
          <c:tx>
            <c:strRef>
              <c:f>condact!$C$10</c:f>
              <c:strCache>
                <c:ptCount val="1"/>
                <c:pt idx="0">
                  <c:v>Fuera de la fuerza de trabajo</c:v>
                </c:pt>
              </c:strCache>
            </c:strRef>
          </c:tx>
          <c:spPr>
            <a:solidFill>
              <a:srgbClr val="002060"/>
            </a:solidFill>
            <a:ln w="6350">
              <a:solidFill>
                <a:schemeClr val="tx1"/>
              </a:solidFill>
            </a:ln>
          </c:spPr>
          <c:invertIfNegative val="0"/>
          <c:dPt>
            <c:idx val="0"/>
            <c:invertIfNegative val="0"/>
            <c:bubble3D val="0"/>
            <c:spPr>
              <a:solidFill>
                <a:srgbClr val="002060"/>
              </a:solidFill>
              <a:ln w="6350">
                <a:solidFill>
                  <a:schemeClr val="tx1"/>
                </a:solidFill>
              </a:ln>
              <a:effectLst/>
            </c:spPr>
            <c:extLst>
              <c:ext xmlns:c16="http://schemas.microsoft.com/office/drawing/2014/chart" uri="{C3380CC4-5D6E-409C-BE32-E72D297353CC}">
                <c16:uniqueId val="{00000001-3CA6-476A-9C86-C0FC83587E50}"/>
              </c:ext>
            </c:extLst>
          </c:dPt>
          <c:dPt>
            <c:idx val="1"/>
            <c:invertIfNegative val="0"/>
            <c:bubble3D val="0"/>
            <c:spPr>
              <a:solidFill>
                <a:srgbClr val="002060"/>
              </a:solidFill>
              <a:ln w="6350">
                <a:solidFill>
                  <a:schemeClr val="tx1"/>
                </a:solidFill>
              </a:ln>
              <a:effectLst/>
            </c:spPr>
            <c:extLst>
              <c:ext xmlns:c16="http://schemas.microsoft.com/office/drawing/2014/chart" uri="{C3380CC4-5D6E-409C-BE32-E72D297353CC}">
                <c16:uniqueId val="{00000003-3CA6-476A-9C86-C0FC83587E50}"/>
              </c:ext>
            </c:extLst>
          </c:dPt>
          <c:dPt>
            <c:idx val="2"/>
            <c:invertIfNegative val="0"/>
            <c:bubble3D val="0"/>
            <c:spPr>
              <a:solidFill>
                <a:srgbClr val="002060"/>
              </a:solidFill>
              <a:ln w="6350">
                <a:solidFill>
                  <a:schemeClr val="tx1"/>
                </a:solidFill>
              </a:ln>
              <a:effectLst/>
            </c:spPr>
            <c:extLst>
              <c:ext xmlns:c16="http://schemas.microsoft.com/office/drawing/2014/chart" uri="{C3380CC4-5D6E-409C-BE32-E72D297353CC}">
                <c16:uniqueId val="{00000005-3CA6-476A-9C86-C0FC83587E50}"/>
              </c:ext>
            </c:extLst>
          </c:dPt>
          <c:dPt>
            <c:idx val="3"/>
            <c:invertIfNegative val="0"/>
            <c:bubble3D val="0"/>
            <c:spPr>
              <a:solidFill>
                <a:srgbClr val="002060"/>
              </a:solidFill>
              <a:ln w="6350">
                <a:solidFill>
                  <a:schemeClr val="tx1"/>
                </a:solidFill>
              </a:ln>
              <a:effectLst/>
            </c:spPr>
            <c:extLst>
              <c:ext xmlns:c16="http://schemas.microsoft.com/office/drawing/2014/chart" uri="{C3380CC4-5D6E-409C-BE32-E72D297353CC}">
                <c16:uniqueId val="{00000007-3CA6-476A-9C86-C0FC83587E50}"/>
              </c:ext>
            </c:extLst>
          </c:dPt>
          <c:dPt>
            <c:idx val="4"/>
            <c:invertIfNegative val="0"/>
            <c:bubble3D val="0"/>
            <c:spPr>
              <a:solidFill>
                <a:srgbClr val="002060"/>
              </a:solidFill>
              <a:ln w="6350">
                <a:solidFill>
                  <a:schemeClr val="tx1"/>
                </a:solidFill>
              </a:ln>
              <a:effectLst/>
            </c:spPr>
            <c:extLst>
              <c:ext xmlns:c16="http://schemas.microsoft.com/office/drawing/2014/chart" uri="{C3380CC4-5D6E-409C-BE32-E72D297353CC}">
                <c16:uniqueId val="{00000009-3CA6-476A-9C86-C0FC83587E50}"/>
              </c:ext>
            </c:extLst>
          </c:dPt>
          <c:dPt>
            <c:idx val="5"/>
            <c:invertIfNegative val="0"/>
            <c:bubble3D val="0"/>
            <c:spPr>
              <a:solidFill>
                <a:srgbClr val="002060"/>
              </a:solidFill>
              <a:ln w="6350">
                <a:solidFill>
                  <a:schemeClr val="tx1"/>
                </a:solidFill>
              </a:ln>
              <a:effectLst/>
            </c:spPr>
            <c:extLst>
              <c:ext xmlns:c16="http://schemas.microsoft.com/office/drawing/2014/chart" uri="{C3380CC4-5D6E-409C-BE32-E72D297353CC}">
                <c16:uniqueId val="{0000000B-3CA6-476A-9C86-C0FC83587E50}"/>
              </c:ext>
            </c:extLst>
          </c:dPt>
          <c:dLbls>
            <c:dLbl>
              <c:idx val="1"/>
              <c:spPr>
                <a:noFill/>
                <a:ln>
                  <a:noFill/>
                </a:ln>
                <a:effectLst/>
              </c:spPr>
              <c:txPr>
                <a:bodyPr wrap="square" lIns="38100" tIns="19050" rIns="38100" bIns="19050" anchor="ctr">
                  <a:spAutoFit/>
                </a:bodyPr>
                <a:lstStyle/>
                <a:p>
                  <a:pPr>
                    <a:defRPr sz="2800">
                      <a:solidFill>
                        <a:schemeClr val="bg1"/>
                      </a:solidFill>
                      <a:latin typeface="ChollaSansRegular" pitchFamily="2" charset="0"/>
                    </a:defRPr>
                  </a:pPr>
                  <a:endParaRPr lang="es-CR"/>
                </a:p>
              </c:txPr>
              <c:dLblPos val="ctr"/>
              <c:showLegendKey val="0"/>
              <c:showVal val="1"/>
              <c:showCatName val="0"/>
              <c:showSerName val="0"/>
              <c:showPercent val="0"/>
              <c:showBubbleSize val="0"/>
              <c:extLst>
                <c:ext xmlns:c16="http://schemas.microsoft.com/office/drawing/2014/chart" uri="{C3380CC4-5D6E-409C-BE32-E72D297353CC}">
                  <c16:uniqueId val="{00000003-3CA6-476A-9C86-C0FC83587E50}"/>
                </c:ext>
              </c:extLst>
            </c:dLbl>
            <c:spPr>
              <a:noFill/>
              <a:ln>
                <a:noFill/>
              </a:ln>
              <a:effectLst/>
            </c:spPr>
            <c:txPr>
              <a:bodyPr wrap="square" lIns="38100" tIns="19050" rIns="38100" bIns="19050" anchor="ctr">
                <a:spAutoFit/>
              </a:bodyPr>
              <a:lstStyle/>
              <a:p>
                <a:pPr>
                  <a:defRPr sz="1800">
                    <a:solidFill>
                      <a:schemeClr val="bg1"/>
                    </a:solidFill>
                    <a:latin typeface="ChollaSansRegular" pitchFamily="2"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condact!$D$9:$E$9</c:f>
              <c:strCache>
                <c:ptCount val="2"/>
                <c:pt idx="0">
                  <c:v>Personas sin situación de discapacidad</c:v>
                </c:pt>
                <c:pt idx="1">
                  <c:v>Personas en situación de discapacidad</c:v>
                </c:pt>
              </c:strCache>
            </c:strRef>
          </c:cat>
          <c:val>
            <c:numRef>
              <c:f>condact!$D$10:$E$10</c:f>
              <c:numCache>
                <c:formatCode>0.0</c:formatCode>
                <c:ptCount val="2"/>
                <c:pt idx="0">
                  <c:v>31.779799004800001</c:v>
                </c:pt>
                <c:pt idx="1">
                  <c:v>56.3660206093477</c:v>
                </c:pt>
              </c:numCache>
            </c:numRef>
          </c:val>
          <c:extLst>
            <c:ext xmlns:c16="http://schemas.microsoft.com/office/drawing/2014/chart" uri="{C3380CC4-5D6E-409C-BE32-E72D297353CC}">
              <c16:uniqueId val="{0000000C-3CA6-476A-9C86-C0FC83587E50}"/>
            </c:ext>
          </c:extLst>
        </c:ser>
        <c:ser>
          <c:idx val="1"/>
          <c:order val="1"/>
          <c:tx>
            <c:strRef>
              <c:f>condact!$C$11</c:f>
              <c:strCache>
                <c:ptCount val="1"/>
                <c:pt idx="0">
                  <c:v>Dentro de la fuerza de trabajo</c:v>
                </c:pt>
              </c:strCache>
            </c:strRef>
          </c:tx>
          <c:spPr>
            <a:solidFill>
              <a:srgbClr val="689F87"/>
            </a:solidFill>
            <a:ln>
              <a:solidFill>
                <a:sysClr val="windowText" lastClr="000000"/>
              </a:solidFill>
            </a:ln>
          </c:spPr>
          <c:invertIfNegative val="0"/>
          <c:dLbls>
            <c:dLbl>
              <c:idx val="1"/>
              <c:spPr>
                <a:noFill/>
                <a:ln>
                  <a:noFill/>
                </a:ln>
                <a:effectLst/>
              </c:spPr>
              <c:txPr>
                <a:bodyPr wrap="square" lIns="38100" tIns="19050" rIns="38100" bIns="19050" anchor="ctr" anchorCtr="0">
                  <a:spAutoFit/>
                </a:bodyPr>
                <a:lstStyle/>
                <a:p>
                  <a:pPr>
                    <a:defRPr sz="2800" b="1">
                      <a:solidFill>
                        <a:schemeClr val="bg1"/>
                      </a:solidFill>
                      <a:latin typeface="ChollaSansRegular" pitchFamily="2" charset="0"/>
                    </a:defRPr>
                  </a:pPr>
                  <a:endParaRPr lang="es-CR"/>
                </a:p>
              </c:txPr>
              <c:dLblPos val="ctr"/>
              <c:showLegendKey val="0"/>
              <c:showVal val="1"/>
              <c:showCatName val="0"/>
              <c:showSerName val="0"/>
              <c:showPercent val="0"/>
              <c:showBubbleSize val="0"/>
              <c:extLst>
                <c:ext xmlns:c16="http://schemas.microsoft.com/office/drawing/2014/chart" uri="{C3380CC4-5D6E-409C-BE32-E72D297353CC}">
                  <c16:uniqueId val="{0000000D-3CA6-476A-9C86-C0FC83587E50}"/>
                </c:ext>
              </c:extLst>
            </c:dLbl>
            <c:spPr>
              <a:noFill/>
              <a:ln>
                <a:noFill/>
              </a:ln>
              <a:effectLst/>
            </c:spPr>
            <c:txPr>
              <a:bodyPr wrap="square" lIns="38100" tIns="19050" rIns="38100" bIns="19050" anchor="ctr">
                <a:spAutoFit/>
              </a:bodyPr>
              <a:lstStyle/>
              <a:p>
                <a:pPr>
                  <a:defRPr sz="1800" b="0">
                    <a:solidFill>
                      <a:schemeClr val="bg1"/>
                    </a:solidFill>
                    <a:latin typeface="ChollaSansRegular" pitchFamily="2" charset="0"/>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condact!$D$9:$E$9</c:f>
              <c:strCache>
                <c:ptCount val="2"/>
                <c:pt idx="0">
                  <c:v>Personas sin situación de discapacidad</c:v>
                </c:pt>
                <c:pt idx="1">
                  <c:v>Personas en situación de discapacidad</c:v>
                </c:pt>
              </c:strCache>
            </c:strRef>
          </c:cat>
          <c:val>
            <c:numRef>
              <c:f>condact!$D$11:$E$11</c:f>
              <c:numCache>
                <c:formatCode>0.0</c:formatCode>
                <c:ptCount val="2"/>
                <c:pt idx="0">
                  <c:v>68.220200995199392</c:v>
                </c:pt>
                <c:pt idx="1">
                  <c:v>43.633979390652371</c:v>
                </c:pt>
              </c:numCache>
            </c:numRef>
          </c:val>
          <c:extLst>
            <c:ext xmlns:c16="http://schemas.microsoft.com/office/drawing/2014/chart" uri="{C3380CC4-5D6E-409C-BE32-E72D297353CC}">
              <c16:uniqueId val="{0000000E-3CA6-476A-9C86-C0FC83587E50}"/>
            </c:ext>
          </c:extLst>
        </c:ser>
        <c:dLbls>
          <c:showLegendKey val="0"/>
          <c:showVal val="1"/>
          <c:showCatName val="0"/>
          <c:showSerName val="0"/>
          <c:showPercent val="0"/>
          <c:showBubbleSize val="0"/>
        </c:dLbls>
        <c:gapWidth val="30"/>
        <c:overlap val="100"/>
        <c:axId val="-2143910984"/>
        <c:axId val="-2143229272"/>
      </c:barChart>
      <c:valAx>
        <c:axId val="-2143229272"/>
        <c:scaling>
          <c:orientation val="minMax"/>
          <c:max val="100"/>
        </c:scaling>
        <c:delete val="0"/>
        <c:axPos val="l"/>
        <c:numFmt formatCode="General" sourceLinked="0"/>
        <c:majorTickMark val="out"/>
        <c:minorTickMark val="none"/>
        <c:tickLblPos val="nextTo"/>
        <c:spPr>
          <a:noFill/>
          <a:ln w="9525">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rgbClr val="002060"/>
                </a:solidFill>
                <a:latin typeface="ChollaSansRegular"/>
                <a:ea typeface="+mn-ea"/>
                <a:cs typeface="ChollaSansRegular"/>
              </a:defRPr>
            </a:pPr>
            <a:endParaRPr lang="es-CR"/>
          </a:p>
        </c:txPr>
        <c:crossAx val="-2143910984"/>
        <c:crossesAt val="1"/>
        <c:crossBetween val="between"/>
        <c:majorUnit val="20"/>
      </c:valAx>
      <c:catAx>
        <c:axId val="-2143910984"/>
        <c:scaling>
          <c:orientation val="minMax"/>
        </c:scaling>
        <c:delete val="0"/>
        <c:axPos val="b"/>
        <c:numFmt formatCode="@" sourceLinked="0"/>
        <c:majorTickMark val="out"/>
        <c:minorTickMark val="none"/>
        <c:tickLblPos val="nextTo"/>
        <c:spPr>
          <a:noFill/>
          <a:ln w="9525" cap="flat" cmpd="sng" algn="ctr">
            <a:solidFill>
              <a:schemeClr val="bg1">
                <a:lumMod val="50000"/>
              </a:schemeClr>
            </a:solidFill>
            <a:round/>
            <a:headEnd type="none"/>
            <a:tailEnd type="none"/>
          </a:ln>
          <a:effectLst/>
        </c:spPr>
        <c:txPr>
          <a:bodyPr rot="0" spcFirstLastPara="1" vertOverflow="ellipsis" vert="horz" wrap="square" anchor="t" anchorCtr="0"/>
          <a:lstStyle/>
          <a:p>
            <a:pPr algn="ctr">
              <a:defRPr sz="2000" b="0" i="0" u="none" strike="noStrike" kern="1200" baseline="0">
                <a:solidFill>
                  <a:srgbClr val="002060"/>
                </a:solidFill>
                <a:latin typeface="ChollaSansRegular"/>
                <a:ea typeface="+mn-ea"/>
                <a:cs typeface="ChollaSansRegular"/>
              </a:defRPr>
            </a:pPr>
            <a:endParaRPr lang="es-CR"/>
          </a:p>
        </c:txPr>
        <c:crossAx val="-2143229272"/>
        <c:crosses val="autoZero"/>
        <c:auto val="0"/>
        <c:lblAlgn val="ctr"/>
        <c:lblOffset val="10"/>
        <c:noMultiLvlLbl val="0"/>
      </c:catAx>
      <c:spPr>
        <a:noFill/>
        <a:ln w="25400">
          <a:noFill/>
        </a:ln>
        <a:effectLst/>
      </c:spPr>
    </c:plotArea>
    <c:legend>
      <c:legendPos val="b"/>
      <c:layout>
        <c:manualLayout>
          <c:xMode val="edge"/>
          <c:yMode val="edge"/>
          <c:x val="4.9755913445019027E-2"/>
          <c:y val="0.91903076017147112"/>
          <c:w val="0.83709194920647956"/>
          <c:h val="6.6827826811859267E-2"/>
        </c:manualLayout>
      </c:layout>
      <c:overlay val="0"/>
      <c:txPr>
        <a:bodyPr/>
        <a:lstStyle/>
        <a:p>
          <a:pPr>
            <a:defRPr sz="2000">
              <a:solidFill>
                <a:srgbClr val="002060"/>
              </a:solidFill>
              <a:latin typeface="ChollaSansRegular" pitchFamily="2" charset="0"/>
            </a:defRPr>
          </a:pPr>
          <a:endParaRPr lang="es-CR"/>
        </a:p>
      </c:txPr>
    </c:legend>
    <c:plotVisOnly val="1"/>
    <c:dispBlanksAs val="gap"/>
    <c:showDLblsOverMax val="0"/>
  </c:chart>
  <c:spPr>
    <a:noFill/>
    <a:ln w="9525" cap="flat" cmpd="sng" algn="ctr">
      <a:noFill/>
      <a:round/>
    </a:ln>
    <a:effectLst/>
  </c:spPr>
  <c:txPr>
    <a:bodyPr/>
    <a:lstStyle/>
    <a:p>
      <a:pPr>
        <a:defRPr/>
      </a:pPr>
      <a:endParaRPr lang="es-C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34832944529703"/>
          <c:y val="8.012362369603529E-2"/>
          <c:w val="0.6239298770136712"/>
          <c:h val="0.53624070985720651"/>
        </c:manualLayout>
      </c:layout>
      <c:pieChart>
        <c:varyColors val="1"/>
        <c:ser>
          <c:idx val="0"/>
          <c:order val="0"/>
          <c:dPt>
            <c:idx val="0"/>
            <c:bubble3D val="0"/>
            <c:spPr>
              <a:solidFill>
                <a:srgbClr val="B2005D"/>
              </a:solidFill>
              <a:ln w="6350">
                <a:solidFill>
                  <a:schemeClr val="tx1"/>
                </a:solidFill>
              </a:ln>
              <a:effectLst/>
            </c:spPr>
            <c:extLst>
              <c:ext xmlns:c16="http://schemas.microsoft.com/office/drawing/2014/chart" uri="{C3380CC4-5D6E-409C-BE32-E72D297353CC}">
                <c16:uniqueId val="{00000001-06E6-4B81-A622-919F60EA2844}"/>
              </c:ext>
            </c:extLst>
          </c:dPt>
          <c:dPt>
            <c:idx val="1"/>
            <c:bubble3D val="0"/>
            <c:spPr>
              <a:solidFill>
                <a:srgbClr val="0D6987"/>
              </a:solidFill>
              <a:ln w="6350">
                <a:solidFill>
                  <a:schemeClr val="tx1"/>
                </a:solidFill>
              </a:ln>
              <a:effectLst/>
            </c:spPr>
            <c:extLst>
              <c:ext xmlns:c16="http://schemas.microsoft.com/office/drawing/2014/chart" uri="{C3380CC4-5D6E-409C-BE32-E72D297353CC}">
                <c16:uniqueId val="{00000003-06E6-4B81-A622-919F60EA2844}"/>
              </c:ext>
            </c:extLst>
          </c:dPt>
          <c:dPt>
            <c:idx val="2"/>
            <c:bubble3D val="0"/>
            <c:spPr>
              <a:solidFill>
                <a:srgbClr val="FBBD32"/>
              </a:solidFill>
              <a:ln w="6350">
                <a:solidFill>
                  <a:schemeClr val="tx1"/>
                </a:solidFill>
              </a:ln>
              <a:effectLst/>
            </c:spPr>
            <c:extLst>
              <c:ext xmlns:c16="http://schemas.microsoft.com/office/drawing/2014/chart" uri="{C3380CC4-5D6E-409C-BE32-E72D297353CC}">
                <c16:uniqueId val="{00000005-06E6-4B81-A622-919F60EA2844}"/>
              </c:ext>
            </c:extLst>
          </c:dPt>
          <c:dLbls>
            <c:dLbl>
              <c:idx val="0"/>
              <c:tx>
                <c:rich>
                  <a:bodyPr/>
                  <a:lstStyle/>
                  <a:p>
                    <a:fld id="{6AF7977C-EACE-4397-8998-D5A6CABA105E}" type="VALUE">
                      <a:rPr lang="en-US">
                        <a:solidFill>
                          <a:schemeClr val="bg1"/>
                        </a:solidFill>
                      </a:rPr>
                      <a:pPr/>
                      <a:t>[VALOR]</a:t>
                    </a:fld>
                    <a:endParaRPr lang="es-C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E6-4B81-A622-919F60EA2844}"/>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E6-4B81-A622-919F60EA2844}"/>
                </c:ext>
              </c:extLst>
            </c:dLbl>
            <c:dLbl>
              <c:idx val="2"/>
              <c:layout>
                <c:manualLayout>
                  <c:x val="0.13113196123890639"/>
                  <c:y val="0.11078855645403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E6-4B81-A622-919F60EA2844}"/>
                </c:ext>
              </c:extLst>
            </c:dLbl>
            <c:dLbl>
              <c:idx val="3"/>
              <c:layout>
                <c:manualLayout>
                  <c:x val="-1.08039628291898E-2"/>
                  <c:y val="-7.527447893740240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E6-4B81-A622-919F60EA2844}"/>
                </c:ext>
              </c:extLst>
            </c:dLbl>
            <c:dLbl>
              <c:idx val="4"/>
              <c:layout>
                <c:manualLayout>
                  <c:x val="-6.0887747770851696E-3"/>
                  <c:y val="6.8892984510891004E-3"/>
                </c:manualLayout>
              </c:layout>
              <c:tx>
                <c:rich>
                  <a:bodyPr/>
                  <a:lstStyle/>
                  <a:p>
                    <a:r>
                      <a:rPr lang="es-ES" sz="1500"/>
                      <a:t>16,3</a:t>
                    </a:r>
                    <a:endParaRPr lang="es-E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E6-4B81-A622-919F60EA2844}"/>
                </c:ext>
              </c:extLst>
            </c:dLbl>
            <c:spPr>
              <a:noFill/>
              <a:ln>
                <a:noFill/>
              </a:ln>
              <a:effectLst/>
            </c:spPr>
            <c:txPr>
              <a:bodyPr/>
              <a:lstStyle/>
              <a:p>
                <a:pPr>
                  <a:defRPr sz="2800" b="1" i="0">
                    <a:solidFill>
                      <a:schemeClr val="bg1"/>
                    </a:solidFill>
                    <a:latin typeface="ChollaSansRegular"/>
                    <a:cs typeface="ChollaSansRegular"/>
                  </a:defRPr>
                </a:pPr>
                <a:endParaRPr lang="es-CR"/>
              </a:p>
            </c:txPr>
            <c:showLegendKey val="0"/>
            <c:showVal val="1"/>
            <c:showCatName val="0"/>
            <c:showSerName val="0"/>
            <c:showPercent val="0"/>
            <c:showBubbleSize val="0"/>
            <c:showLeaderLines val="0"/>
            <c:extLst>
              <c:ext xmlns:c15="http://schemas.microsoft.com/office/drawing/2012/chart" uri="{CE6537A1-D6FC-4f65-9D91-7224C49458BB}"/>
            </c:extLst>
          </c:dLbls>
          <c:cat>
            <c:strRef>
              <c:f>'Cali.grupo.ocupa'!$I$16:$I$18</c:f>
              <c:strCache>
                <c:ptCount val="3"/>
                <c:pt idx="0">
                  <c:v>Ocupación calificada media</c:v>
                </c:pt>
                <c:pt idx="1">
                  <c:v>Ocupación calificada alta</c:v>
                </c:pt>
                <c:pt idx="2">
                  <c:v>Ocupación no calificada</c:v>
                </c:pt>
              </c:strCache>
            </c:strRef>
          </c:cat>
          <c:val>
            <c:numRef>
              <c:f>'Cali.grupo.ocupa'!$J$16:$J$18</c:f>
              <c:numCache>
                <c:formatCode>0.0</c:formatCode>
                <c:ptCount val="3"/>
                <c:pt idx="0">
                  <c:v>50.180299335253395</c:v>
                </c:pt>
                <c:pt idx="1">
                  <c:v>26.111512123059899</c:v>
                </c:pt>
                <c:pt idx="2">
                  <c:v>23.505753796573998</c:v>
                </c:pt>
              </c:numCache>
            </c:numRef>
          </c:val>
          <c:extLst>
            <c:ext xmlns:c16="http://schemas.microsoft.com/office/drawing/2014/chart" uri="{C3380CC4-5D6E-409C-BE32-E72D297353CC}">
              <c16:uniqueId val="{00000008-06E6-4B81-A622-919F60EA2844}"/>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19535599503237316"/>
          <c:y val="0.69817929120934696"/>
          <c:w val="0.74889796636134442"/>
          <c:h val="0.23268490425361074"/>
        </c:manualLayout>
      </c:layout>
      <c:overlay val="0"/>
      <c:spPr>
        <a:noFill/>
        <a:ln>
          <a:noFill/>
        </a:ln>
        <a:effectLst/>
      </c:spPr>
      <c:txPr>
        <a:bodyPr rot="0" spcFirstLastPara="1" vertOverflow="ellipsis" vert="horz" wrap="square" anchor="ctr" anchorCtr="1"/>
        <a:lstStyle/>
        <a:p>
          <a:pPr algn="l" rtl="0">
            <a:defRPr sz="2400" b="1" i="0" u="none" strike="noStrike" kern="1200" baseline="0">
              <a:solidFill>
                <a:srgbClr val="002060"/>
              </a:solidFill>
              <a:latin typeface="ChollaSansThin" pitchFamily="2" charset="0"/>
              <a:ea typeface="+mn-ea"/>
              <a:cs typeface="ChollaSansBold"/>
            </a:defRPr>
          </a:pPr>
          <a:endParaRPr lang="es-C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C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B2005D"/>
            </a:solidFill>
            <a:ln>
              <a:solidFill>
                <a:srgbClr val="B2005D"/>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B2005D"/>
                    </a:solidFill>
                    <a:latin typeface="ChollaSansBold" pitchFamily="2" charset="0"/>
                    <a:ea typeface="+mn-ea"/>
                    <a:cs typeface="+mn-cs"/>
                  </a:defRPr>
                </a:pPr>
                <a:endParaRPr lang="es-C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Hoja1!$E$5:$E$9</c:f>
              <c:numCache>
                <c:formatCode>0.0</c:formatCode>
                <c:ptCount val="5"/>
                <c:pt idx="0">
                  <c:v>6.24</c:v>
                </c:pt>
                <c:pt idx="1">
                  <c:v>12.479578868011902</c:v>
                </c:pt>
                <c:pt idx="2">
                  <c:v>18.309105169327609</c:v>
                </c:pt>
                <c:pt idx="3">
                  <c:v>18.837642297683217</c:v>
                </c:pt>
                <c:pt idx="4">
                  <c:v>44.129280633435343</c:v>
                </c:pt>
              </c:numCache>
            </c:numRef>
          </c:val>
          <c:extLst>
            <c:ext xmlns:c16="http://schemas.microsoft.com/office/drawing/2014/chart" uri="{C3380CC4-5D6E-409C-BE32-E72D297353CC}">
              <c16:uniqueId val="{00000000-E0AF-47A3-A187-566A6C8E87E8}"/>
            </c:ext>
          </c:extLst>
        </c:ser>
        <c:dLbls>
          <c:dLblPos val="outEnd"/>
          <c:showLegendKey val="0"/>
          <c:showVal val="1"/>
          <c:showCatName val="0"/>
          <c:showSerName val="0"/>
          <c:showPercent val="0"/>
          <c:showBubbleSize val="0"/>
        </c:dLbls>
        <c:gapWidth val="30"/>
        <c:axId val="1859515456"/>
        <c:axId val="1859508800"/>
      </c:barChart>
      <c:catAx>
        <c:axId val="1859515456"/>
        <c:scaling>
          <c:orientation val="minMax"/>
        </c:scaling>
        <c:delete val="0"/>
        <c:axPos val="l"/>
        <c:numFmt formatCode="General" sourceLinked="1"/>
        <c:majorTickMark val="in"/>
        <c:minorTickMark val="none"/>
        <c:tickLblPos val="nextTo"/>
        <c:spPr>
          <a:solidFill>
            <a:schemeClr val="tx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R"/>
          </a:p>
        </c:txPr>
        <c:crossAx val="1859508800"/>
        <c:crosses val="autoZero"/>
        <c:auto val="0"/>
        <c:lblAlgn val="ctr"/>
        <c:lblOffset val="100"/>
        <c:noMultiLvlLbl val="0"/>
      </c:catAx>
      <c:valAx>
        <c:axId val="1859508800"/>
        <c:scaling>
          <c:orientation val="minMax"/>
        </c:scaling>
        <c:delete val="0"/>
        <c:axPos val="b"/>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ChollaSansRegular" pitchFamily="2" charset="0"/>
                <a:ea typeface="+mn-ea"/>
                <a:cs typeface="+mn-cs"/>
              </a:defRPr>
            </a:pPr>
            <a:endParaRPr lang="es-CR"/>
          </a:p>
        </c:txPr>
        <c:crossAx val="185951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3AF6-CFC7-46DD-B5C8-52150D8973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R"/>
        </a:p>
      </dgm:t>
    </dgm:pt>
    <dgm:pt modelId="{21ACCD3A-86E2-4E33-B28F-1D1B0BDD04AF}">
      <dgm:prSet phldrT="[Texto]" custT="1"/>
      <dgm:spPr>
        <a:solidFill>
          <a:srgbClr val="00328D"/>
        </a:solidFill>
      </dgm:spPr>
      <dgm:t>
        <a:bodyPr/>
        <a:lstStyle/>
        <a:p>
          <a:r>
            <a:rPr lang="es-CR" sz="2000" kern="1200" dirty="0" smtClean="0">
              <a:solidFill>
                <a:schemeClr val="bg1"/>
              </a:solidFill>
              <a:latin typeface="ChollaWide" pitchFamily="2" charset="0"/>
              <a:ea typeface="+mn-ea"/>
              <a:cs typeface="Arial" panose="020B0604020202020204" pitchFamily="34" charset="0"/>
            </a:rPr>
            <a:t>Convención Internacional sobre los Derechos de las Personas con Discapacidad, 2006</a:t>
          </a:r>
          <a:endParaRPr lang="es-CR" sz="2000" kern="1200" dirty="0">
            <a:solidFill>
              <a:schemeClr val="bg1"/>
            </a:solidFill>
            <a:latin typeface="ChollaWide" pitchFamily="2" charset="0"/>
            <a:ea typeface="+mn-ea"/>
            <a:cs typeface="Arial" panose="020B0604020202020204" pitchFamily="34" charset="0"/>
          </a:endParaRPr>
        </a:p>
      </dgm:t>
    </dgm:pt>
    <dgm:pt modelId="{E978887A-EF18-4BFD-BFE3-F943F551BBC4}" type="parTrans" cxnId="{003C5149-6BB5-4B8A-8B2D-20BDC4D8FF82}">
      <dgm:prSet/>
      <dgm:spPr/>
      <dgm:t>
        <a:bodyPr/>
        <a:lstStyle/>
        <a:p>
          <a:endParaRPr lang="es-CR"/>
        </a:p>
      </dgm:t>
    </dgm:pt>
    <dgm:pt modelId="{23F0302E-D3BF-4EF2-A4CA-4FF4082543B8}" type="sibTrans" cxnId="{003C5149-6BB5-4B8A-8B2D-20BDC4D8FF82}">
      <dgm:prSet/>
      <dgm:spPr/>
      <dgm:t>
        <a:bodyPr/>
        <a:lstStyle/>
        <a:p>
          <a:endParaRPr lang="es-CR"/>
        </a:p>
      </dgm:t>
    </dgm:pt>
    <dgm:pt modelId="{47B507E3-623F-459D-B092-06D5D986B4C6}">
      <dgm:prSet phldrT="[Texto]" custT="1"/>
      <dgm:spPr>
        <a:solidFill>
          <a:srgbClr val="00328D"/>
        </a:solidFill>
      </dgm:spPr>
      <dgm:t>
        <a:bodyPr/>
        <a:lstStyle/>
        <a:p>
          <a:r>
            <a:rPr lang="es-CR" sz="2000" kern="1200" dirty="0" smtClean="0">
              <a:solidFill>
                <a:schemeClr val="bg1"/>
              </a:solidFill>
              <a:latin typeface="ChollaWide" pitchFamily="2" charset="0"/>
              <a:ea typeface="+mn-ea"/>
              <a:cs typeface="Arial" panose="020B0604020202020204" pitchFamily="34" charset="0"/>
            </a:rPr>
            <a:t>Objetivo de Desarrollo Sostenible ODS No.17 de la Agenda 2030</a:t>
          </a:r>
          <a:endParaRPr lang="es-CR" sz="2000" kern="1200" dirty="0">
            <a:solidFill>
              <a:schemeClr val="bg1"/>
            </a:solidFill>
            <a:latin typeface="ChollaWide" pitchFamily="2" charset="0"/>
            <a:ea typeface="+mn-ea"/>
            <a:cs typeface="Arial" panose="020B0604020202020204" pitchFamily="34" charset="0"/>
          </a:endParaRPr>
        </a:p>
      </dgm:t>
    </dgm:pt>
    <dgm:pt modelId="{5D8E8B11-DE90-4031-B398-6C5BB25378AC}" type="parTrans" cxnId="{7CCF1AE4-0577-4939-8019-04371C6B5923}">
      <dgm:prSet/>
      <dgm:spPr/>
      <dgm:t>
        <a:bodyPr/>
        <a:lstStyle/>
        <a:p>
          <a:endParaRPr lang="es-CR"/>
        </a:p>
      </dgm:t>
    </dgm:pt>
    <dgm:pt modelId="{152434FE-8431-417D-AF7A-B512C0D5F9E4}" type="sibTrans" cxnId="{7CCF1AE4-0577-4939-8019-04371C6B5923}">
      <dgm:prSet/>
      <dgm:spPr/>
      <dgm:t>
        <a:bodyPr/>
        <a:lstStyle/>
        <a:p>
          <a:endParaRPr lang="es-CR"/>
        </a:p>
      </dgm:t>
    </dgm:pt>
    <dgm:pt modelId="{2522F699-595C-4357-ACCC-4936E38802A8}">
      <dgm:prSet phldrT="[Texto]" custT="1"/>
      <dgm:spPr>
        <a:solidFill>
          <a:srgbClr val="00328D"/>
        </a:solidFill>
      </dgm:spPr>
      <dgm:t>
        <a:bodyPr/>
        <a:lstStyle/>
        <a:p>
          <a:r>
            <a:rPr lang="es-CR" sz="2000" dirty="0" smtClean="0">
              <a:solidFill>
                <a:schemeClr val="bg1"/>
              </a:solidFill>
              <a:latin typeface="ChollaWide" pitchFamily="2" charset="0"/>
              <a:ea typeface="+mn-ea"/>
              <a:cs typeface="Arial" panose="020B0604020202020204" pitchFamily="34" charset="0"/>
            </a:rPr>
            <a:t>Ley Nº 8661 sobre la Aprobación de la Convención sobre los Derechos de las Personas con Discapacidad, 2008</a:t>
          </a:r>
          <a:endParaRPr lang="es-CR" sz="2000" dirty="0">
            <a:solidFill>
              <a:schemeClr val="bg1"/>
            </a:solidFill>
            <a:latin typeface="ChollaWide" pitchFamily="2" charset="0"/>
            <a:ea typeface="+mn-ea"/>
            <a:cs typeface="Arial" panose="020B0604020202020204" pitchFamily="34" charset="0"/>
          </a:endParaRPr>
        </a:p>
      </dgm:t>
    </dgm:pt>
    <dgm:pt modelId="{21404069-7B89-479B-83D9-AAE51B2AD535}" type="parTrans" cxnId="{6F3E0425-8CED-4864-B0CF-101032AEA2FB}">
      <dgm:prSet/>
      <dgm:spPr/>
      <dgm:t>
        <a:bodyPr/>
        <a:lstStyle/>
        <a:p>
          <a:endParaRPr lang="es-ES"/>
        </a:p>
      </dgm:t>
    </dgm:pt>
    <dgm:pt modelId="{ADFAB756-FA05-4483-ACE6-FA96CFCE7FC6}" type="sibTrans" cxnId="{6F3E0425-8CED-4864-B0CF-101032AEA2FB}">
      <dgm:prSet/>
      <dgm:spPr/>
      <dgm:t>
        <a:bodyPr/>
        <a:lstStyle/>
        <a:p>
          <a:endParaRPr lang="es-ES"/>
        </a:p>
      </dgm:t>
    </dgm:pt>
    <dgm:pt modelId="{1BC58808-28F1-4D41-A893-42CE18692D32}">
      <dgm:prSet phldrT="[Texto]" custT="1"/>
      <dgm:spPr>
        <a:solidFill>
          <a:srgbClr val="00328D"/>
        </a:solidFill>
      </dgm:spPr>
      <dgm:t>
        <a:bodyPr/>
        <a:lstStyle/>
        <a:p>
          <a:r>
            <a:rPr lang="es-CR" sz="2000" kern="1200" dirty="0" smtClean="0">
              <a:solidFill>
                <a:schemeClr val="bg1"/>
              </a:solidFill>
              <a:latin typeface="ChollaWide" pitchFamily="2" charset="0"/>
              <a:ea typeface="+mn-ea"/>
              <a:cs typeface="Arial" panose="020B0604020202020204" pitchFamily="34" charset="0"/>
            </a:rPr>
            <a:t>Medición de la Discapacidad en Censos y Encuestas del INEC</a:t>
          </a:r>
          <a:endParaRPr lang="es-ES" sz="2000" dirty="0"/>
        </a:p>
      </dgm:t>
    </dgm:pt>
    <dgm:pt modelId="{5D9E8520-E1E2-408F-8463-1758ED1BE3D8}" type="parTrans" cxnId="{86F14C77-C330-4907-89F1-B910CAC48C70}">
      <dgm:prSet/>
      <dgm:spPr/>
      <dgm:t>
        <a:bodyPr/>
        <a:lstStyle/>
        <a:p>
          <a:endParaRPr lang="es-ES"/>
        </a:p>
      </dgm:t>
    </dgm:pt>
    <dgm:pt modelId="{36B38785-E52F-4C9D-8FD8-34D6D10942D4}" type="sibTrans" cxnId="{86F14C77-C330-4907-89F1-B910CAC48C70}">
      <dgm:prSet/>
      <dgm:spPr/>
      <dgm:t>
        <a:bodyPr/>
        <a:lstStyle/>
        <a:p>
          <a:endParaRPr lang="es-ES"/>
        </a:p>
      </dgm:t>
    </dgm:pt>
    <dgm:pt modelId="{CDC8BE7A-3897-46A3-887F-196B247DF8D0}">
      <dgm:prSet phldrT="[Texto]" custT="1"/>
      <dgm:spPr>
        <a:solidFill>
          <a:srgbClr val="00328D"/>
        </a:solidFill>
      </dgm:spPr>
      <dgm:t>
        <a:bodyPr/>
        <a:lstStyle/>
        <a:p>
          <a:r>
            <a:rPr lang="es-CR" sz="2000" kern="1200" dirty="0" smtClean="0">
              <a:solidFill>
                <a:schemeClr val="bg1"/>
              </a:solidFill>
              <a:latin typeface="ChollaWide" pitchFamily="2" charset="0"/>
              <a:ea typeface="+mn-ea"/>
              <a:cs typeface="Arial" panose="020B0604020202020204" pitchFamily="34" charset="0"/>
            </a:rPr>
            <a:t>Encuesta Modelo de la OMS</a:t>
          </a:r>
          <a:endParaRPr lang="es-CR" sz="2000" kern="1200" dirty="0">
            <a:solidFill>
              <a:schemeClr val="bg1"/>
            </a:solidFill>
            <a:latin typeface="ChollaWide" pitchFamily="2" charset="0"/>
            <a:ea typeface="+mn-ea"/>
            <a:cs typeface="Arial" panose="020B0604020202020204" pitchFamily="34" charset="0"/>
          </a:endParaRPr>
        </a:p>
      </dgm:t>
    </dgm:pt>
    <dgm:pt modelId="{D7422354-0ED9-4601-8780-6490637A2B50}" type="parTrans" cxnId="{7BBDEA1D-4FF2-45D2-81A6-E16E9C351D84}">
      <dgm:prSet/>
      <dgm:spPr/>
      <dgm:t>
        <a:bodyPr/>
        <a:lstStyle/>
        <a:p>
          <a:endParaRPr lang="es-ES"/>
        </a:p>
      </dgm:t>
    </dgm:pt>
    <dgm:pt modelId="{A5ACAA3D-31BC-41EB-B156-93981030A5A8}" type="sibTrans" cxnId="{7BBDEA1D-4FF2-45D2-81A6-E16E9C351D84}">
      <dgm:prSet/>
      <dgm:spPr/>
      <dgm:t>
        <a:bodyPr/>
        <a:lstStyle/>
        <a:p>
          <a:endParaRPr lang="es-ES"/>
        </a:p>
      </dgm:t>
    </dgm:pt>
    <dgm:pt modelId="{E422E98F-8813-4CF2-83E1-262C9649F923}" type="pres">
      <dgm:prSet presAssocID="{0D023AF6-CFC7-46DD-B5C8-52150D897398}" presName="diagram" presStyleCnt="0">
        <dgm:presLayoutVars>
          <dgm:dir/>
          <dgm:resizeHandles val="exact"/>
        </dgm:presLayoutVars>
      </dgm:prSet>
      <dgm:spPr/>
      <dgm:t>
        <a:bodyPr/>
        <a:lstStyle/>
        <a:p>
          <a:endParaRPr lang="es-CR"/>
        </a:p>
      </dgm:t>
    </dgm:pt>
    <dgm:pt modelId="{5EE6C5C8-3A17-4CB0-9023-6DA8423FECCD}" type="pres">
      <dgm:prSet presAssocID="{21ACCD3A-86E2-4E33-B28F-1D1B0BDD04AF}" presName="node" presStyleLbl="node1" presStyleIdx="0" presStyleCnt="5" custScaleY="112917">
        <dgm:presLayoutVars>
          <dgm:bulletEnabled val="1"/>
        </dgm:presLayoutVars>
      </dgm:prSet>
      <dgm:spPr/>
      <dgm:t>
        <a:bodyPr/>
        <a:lstStyle/>
        <a:p>
          <a:endParaRPr lang="es-CR"/>
        </a:p>
      </dgm:t>
    </dgm:pt>
    <dgm:pt modelId="{0AFB8F84-0D9F-461F-973D-ECCA5DABC25D}" type="pres">
      <dgm:prSet presAssocID="{23F0302E-D3BF-4EF2-A4CA-4FF4082543B8}" presName="sibTrans" presStyleCnt="0"/>
      <dgm:spPr/>
    </dgm:pt>
    <dgm:pt modelId="{B70F669E-4507-4026-BCDB-5E0372BB4E93}" type="pres">
      <dgm:prSet presAssocID="{2522F699-595C-4357-ACCC-4936E38802A8}" presName="node" presStyleLbl="node1" presStyleIdx="1" presStyleCnt="5" custScaleY="114692">
        <dgm:presLayoutVars>
          <dgm:bulletEnabled val="1"/>
        </dgm:presLayoutVars>
      </dgm:prSet>
      <dgm:spPr/>
      <dgm:t>
        <a:bodyPr/>
        <a:lstStyle/>
        <a:p>
          <a:endParaRPr lang="es-ES"/>
        </a:p>
      </dgm:t>
    </dgm:pt>
    <dgm:pt modelId="{6CC5414F-4F7B-45C0-9411-F9B0B0B4E7F3}" type="pres">
      <dgm:prSet presAssocID="{ADFAB756-FA05-4483-ACE6-FA96CFCE7FC6}" presName="sibTrans" presStyleCnt="0"/>
      <dgm:spPr/>
    </dgm:pt>
    <dgm:pt modelId="{9A943384-0F9A-4DA5-981C-2744C65BEE7D}" type="pres">
      <dgm:prSet presAssocID="{1BC58808-28F1-4D41-A893-42CE18692D32}" presName="node" presStyleLbl="node1" presStyleIdx="2" presStyleCnt="5" custScaleY="114692">
        <dgm:presLayoutVars>
          <dgm:bulletEnabled val="1"/>
        </dgm:presLayoutVars>
      </dgm:prSet>
      <dgm:spPr/>
      <dgm:t>
        <a:bodyPr/>
        <a:lstStyle/>
        <a:p>
          <a:endParaRPr lang="es-ES"/>
        </a:p>
      </dgm:t>
    </dgm:pt>
    <dgm:pt modelId="{9D6AD36A-79D8-40C5-ABC6-E89A1FAAD891}" type="pres">
      <dgm:prSet presAssocID="{36B38785-E52F-4C9D-8FD8-34D6D10942D4}" presName="sibTrans" presStyleCnt="0"/>
      <dgm:spPr/>
    </dgm:pt>
    <dgm:pt modelId="{D7EDC2EB-9FA0-41E2-865A-F7AB5E7198E5}" type="pres">
      <dgm:prSet presAssocID="{47B507E3-623F-459D-B092-06D5D986B4C6}" presName="node" presStyleLbl="node1" presStyleIdx="3" presStyleCnt="5">
        <dgm:presLayoutVars>
          <dgm:bulletEnabled val="1"/>
        </dgm:presLayoutVars>
      </dgm:prSet>
      <dgm:spPr/>
      <dgm:t>
        <a:bodyPr/>
        <a:lstStyle/>
        <a:p>
          <a:endParaRPr lang="es-CR"/>
        </a:p>
      </dgm:t>
    </dgm:pt>
    <dgm:pt modelId="{8217959C-2B82-4F00-977C-42CE820038ED}" type="pres">
      <dgm:prSet presAssocID="{152434FE-8431-417D-AF7A-B512C0D5F9E4}" presName="sibTrans" presStyleCnt="0"/>
      <dgm:spPr/>
    </dgm:pt>
    <dgm:pt modelId="{D460591E-B028-486C-8C42-B18267258C04}" type="pres">
      <dgm:prSet presAssocID="{CDC8BE7A-3897-46A3-887F-196B247DF8D0}" presName="node" presStyleLbl="node1" presStyleIdx="4" presStyleCnt="5">
        <dgm:presLayoutVars>
          <dgm:bulletEnabled val="1"/>
        </dgm:presLayoutVars>
      </dgm:prSet>
      <dgm:spPr/>
      <dgm:t>
        <a:bodyPr/>
        <a:lstStyle/>
        <a:p>
          <a:endParaRPr lang="es-ES"/>
        </a:p>
      </dgm:t>
    </dgm:pt>
  </dgm:ptLst>
  <dgm:cxnLst>
    <dgm:cxn modelId="{E1B9B8D0-7742-4AF4-A4AD-0E625E905D37}" type="presOf" srcId="{2522F699-595C-4357-ACCC-4936E38802A8}" destId="{B70F669E-4507-4026-BCDB-5E0372BB4E93}" srcOrd="0" destOrd="0" presId="urn:microsoft.com/office/officeart/2005/8/layout/default"/>
    <dgm:cxn modelId="{86F14C77-C330-4907-89F1-B910CAC48C70}" srcId="{0D023AF6-CFC7-46DD-B5C8-52150D897398}" destId="{1BC58808-28F1-4D41-A893-42CE18692D32}" srcOrd="2" destOrd="0" parTransId="{5D9E8520-E1E2-408F-8463-1758ED1BE3D8}" sibTransId="{36B38785-E52F-4C9D-8FD8-34D6D10942D4}"/>
    <dgm:cxn modelId="{003C5149-6BB5-4B8A-8B2D-20BDC4D8FF82}" srcId="{0D023AF6-CFC7-46DD-B5C8-52150D897398}" destId="{21ACCD3A-86E2-4E33-B28F-1D1B0BDD04AF}" srcOrd="0" destOrd="0" parTransId="{E978887A-EF18-4BFD-BFE3-F943F551BBC4}" sibTransId="{23F0302E-D3BF-4EF2-A4CA-4FF4082543B8}"/>
    <dgm:cxn modelId="{7C3C94DD-0386-4067-94FF-7DEC90A16FD2}" type="presOf" srcId="{21ACCD3A-86E2-4E33-B28F-1D1B0BDD04AF}" destId="{5EE6C5C8-3A17-4CB0-9023-6DA8423FECCD}" srcOrd="0" destOrd="0" presId="urn:microsoft.com/office/officeart/2005/8/layout/default"/>
    <dgm:cxn modelId="{26EA1D29-869F-449D-89E7-B2524ADC0086}" type="presOf" srcId="{CDC8BE7A-3897-46A3-887F-196B247DF8D0}" destId="{D460591E-B028-486C-8C42-B18267258C04}" srcOrd="0" destOrd="0" presId="urn:microsoft.com/office/officeart/2005/8/layout/default"/>
    <dgm:cxn modelId="{7CCF1AE4-0577-4939-8019-04371C6B5923}" srcId="{0D023AF6-CFC7-46DD-B5C8-52150D897398}" destId="{47B507E3-623F-459D-B092-06D5D986B4C6}" srcOrd="3" destOrd="0" parTransId="{5D8E8B11-DE90-4031-B398-6C5BB25378AC}" sibTransId="{152434FE-8431-417D-AF7A-B512C0D5F9E4}"/>
    <dgm:cxn modelId="{7BBDEA1D-4FF2-45D2-81A6-E16E9C351D84}" srcId="{0D023AF6-CFC7-46DD-B5C8-52150D897398}" destId="{CDC8BE7A-3897-46A3-887F-196B247DF8D0}" srcOrd="4" destOrd="0" parTransId="{D7422354-0ED9-4601-8780-6490637A2B50}" sibTransId="{A5ACAA3D-31BC-41EB-B156-93981030A5A8}"/>
    <dgm:cxn modelId="{6F3E0425-8CED-4864-B0CF-101032AEA2FB}" srcId="{0D023AF6-CFC7-46DD-B5C8-52150D897398}" destId="{2522F699-595C-4357-ACCC-4936E38802A8}" srcOrd="1" destOrd="0" parTransId="{21404069-7B89-479B-83D9-AAE51B2AD535}" sibTransId="{ADFAB756-FA05-4483-ACE6-FA96CFCE7FC6}"/>
    <dgm:cxn modelId="{D9C1387A-7A59-44AA-B9E8-26D11113A985}" type="presOf" srcId="{47B507E3-623F-459D-B092-06D5D986B4C6}" destId="{D7EDC2EB-9FA0-41E2-865A-F7AB5E7198E5}" srcOrd="0" destOrd="0" presId="urn:microsoft.com/office/officeart/2005/8/layout/default"/>
    <dgm:cxn modelId="{FE692820-239F-4DC8-8D47-A9C8BE3A7704}" type="presOf" srcId="{0D023AF6-CFC7-46DD-B5C8-52150D897398}" destId="{E422E98F-8813-4CF2-83E1-262C9649F923}" srcOrd="0" destOrd="0" presId="urn:microsoft.com/office/officeart/2005/8/layout/default"/>
    <dgm:cxn modelId="{F436980A-37F1-4118-B5DB-0B864E55E67A}" type="presOf" srcId="{1BC58808-28F1-4D41-A893-42CE18692D32}" destId="{9A943384-0F9A-4DA5-981C-2744C65BEE7D}" srcOrd="0" destOrd="0" presId="urn:microsoft.com/office/officeart/2005/8/layout/default"/>
    <dgm:cxn modelId="{ADF6BA31-06F9-4903-BD2A-5803A6C64AAF}" type="presParOf" srcId="{E422E98F-8813-4CF2-83E1-262C9649F923}" destId="{5EE6C5C8-3A17-4CB0-9023-6DA8423FECCD}" srcOrd="0" destOrd="0" presId="urn:microsoft.com/office/officeart/2005/8/layout/default"/>
    <dgm:cxn modelId="{8DAA7EF5-B65C-4855-9DF7-058020C85C59}" type="presParOf" srcId="{E422E98F-8813-4CF2-83E1-262C9649F923}" destId="{0AFB8F84-0D9F-461F-973D-ECCA5DABC25D}" srcOrd="1" destOrd="0" presId="urn:microsoft.com/office/officeart/2005/8/layout/default"/>
    <dgm:cxn modelId="{1FD2FE14-1278-48DC-AA9B-490FB1235B2C}" type="presParOf" srcId="{E422E98F-8813-4CF2-83E1-262C9649F923}" destId="{B70F669E-4507-4026-BCDB-5E0372BB4E93}" srcOrd="2" destOrd="0" presId="urn:microsoft.com/office/officeart/2005/8/layout/default"/>
    <dgm:cxn modelId="{09CFBD13-0434-444D-BD89-A824717C029F}" type="presParOf" srcId="{E422E98F-8813-4CF2-83E1-262C9649F923}" destId="{6CC5414F-4F7B-45C0-9411-F9B0B0B4E7F3}" srcOrd="3" destOrd="0" presId="urn:microsoft.com/office/officeart/2005/8/layout/default"/>
    <dgm:cxn modelId="{9A8E0B70-8DA3-4ED5-A9F9-4DA9712E5700}" type="presParOf" srcId="{E422E98F-8813-4CF2-83E1-262C9649F923}" destId="{9A943384-0F9A-4DA5-981C-2744C65BEE7D}" srcOrd="4" destOrd="0" presId="urn:microsoft.com/office/officeart/2005/8/layout/default"/>
    <dgm:cxn modelId="{782679A6-837F-45B5-8607-BB3B6F799C42}" type="presParOf" srcId="{E422E98F-8813-4CF2-83E1-262C9649F923}" destId="{9D6AD36A-79D8-40C5-ABC6-E89A1FAAD891}" srcOrd="5" destOrd="0" presId="urn:microsoft.com/office/officeart/2005/8/layout/default"/>
    <dgm:cxn modelId="{2FE4AC1D-65F8-49E9-8363-EF547E27E663}" type="presParOf" srcId="{E422E98F-8813-4CF2-83E1-262C9649F923}" destId="{D7EDC2EB-9FA0-41E2-865A-F7AB5E7198E5}" srcOrd="6" destOrd="0" presId="urn:microsoft.com/office/officeart/2005/8/layout/default"/>
    <dgm:cxn modelId="{1C8441CC-B788-4C0A-B2CB-6079D0408858}" type="presParOf" srcId="{E422E98F-8813-4CF2-83E1-262C9649F923}" destId="{8217959C-2B82-4F00-977C-42CE820038ED}" srcOrd="7" destOrd="0" presId="urn:microsoft.com/office/officeart/2005/8/layout/default"/>
    <dgm:cxn modelId="{B12D37FF-1BED-4066-BCC3-38BDF21685C5}" type="presParOf" srcId="{E422E98F-8813-4CF2-83E1-262C9649F923}" destId="{D460591E-B028-486C-8C42-B18267258C04}" srcOrd="8"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8C99AF-B849-41AA-A231-A740DE173728}"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EDC6CB6D-AD9F-4E49-B6B9-759EEC24E03C}">
      <dgm:prSet/>
      <dgm:spPr/>
      <dgm:t>
        <a:bodyPr/>
        <a:lstStyle/>
        <a:p>
          <a:r>
            <a:rPr lang="es-CR"/>
            <a:t>Modelo de crédito parcial de Rash.</a:t>
          </a:r>
          <a:endParaRPr lang="en-US"/>
        </a:p>
      </dgm:t>
    </dgm:pt>
    <dgm:pt modelId="{70496EA8-F5AF-4988-B72D-E4A021ACB425}" type="parTrans" cxnId="{B02A4AA1-CDDD-4680-BE8C-5996058CB062}">
      <dgm:prSet/>
      <dgm:spPr/>
      <dgm:t>
        <a:bodyPr/>
        <a:lstStyle/>
        <a:p>
          <a:endParaRPr lang="en-US"/>
        </a:p>
      </dgm:t>
    </dgm:pt>
    <dgm:pt modelId="{B5A91D3E-6F57-475C-9939-CBFE1ACB951F}" type="sibTrans" cxnId="{B02A4AA1-CDDD-4680-BE8C-5996058CB062}">
      <dgm:prSet/>
      <dgm:spPr/>
      <dgm:t>
        <a:bodyPr/>
        <a:lstStyle/>
        <a:p>
          <a:endParaRPr lang="en-US"/>
        </a:p>
      </dgm:t>
    </dgm:pt>
    <dgm:pt modelId="{3C038385-BFC9-434A-990F-DA934A56CC56}">
      <dgm:prSet/>
      <dgm:spPr/>
      <dgm:t>
        <a:bodyPr/>
        <a:lstStyle/>
        <a:p>
          <a:r>
            <a:rPr lang="es-CR" dirty="0"/>
            <a:t>Se ubica a las personas en una escala de 0 a 100 mediante un modelo </a:t>
          </a:r>
          <a:r>
            <a:rPr lang="es-CR" dirty="0" smtClean="0"/>
            <a:t>probabilístico </a:t>
          </a:r>
          <a:r>
            <a:rPr lang="es-CR" dirty="0"/>
            <a:t>(modelo de </a:t>
          </a:r>
          <a:r>
            <a:rPr lang="es-CR" dirty="0" err="1" smtClean="0"/>
            <a:t>Rash</a:t>
          </a:r>
          <a:r>
            <a:rPr lang="es-CR" dirty="0" smtClean="0"/>
            <a:t>) a </a:t>
          </a:r>
          <a:r>
            <a:rPr lang="es-CR" dirty="0"/>
            <a:t>partir de los conceptos de capacidad y desempeño.</a:t>
          </a:r>
          <a:endParaRPr lang="en-US" dirty="0"/>
        </a:p>
      </dgm:t>
    </dgm:pt>
    <dgm:pt modelId="{EAE7B8D4-812A-454A-82DB-84B5CFC767CF}" type="parTrans" cxnId="{6490A0F4-416F-40EA-9805-489E2EA00A6D}">
      <dgm:prSet/>
      <dgm:spPr/>
      <dgm:t>
        <a:bodyPr/>
        <a:lstStyle/>
        <a:p>
          <a:endParaRPr lang="en-US"/>
        </a:p>
      </dgm:t>
    </dgm:pt>
    <dgm:pt modelId="{FA1E7C0B-B35E-4741-962A-CDED3164AEF4}" type="sibTrans" cxnId="{6490A0F4-416F-40EA-9805-489E2EA00A6D}">
      <dgm:prSet/>
      <dgm:spPr/>
      <dgm:t>
        <a:bodyPr/>
        <a:lstStyle/>
        <a:p>
          <a:endParaRPr lang="en-US"/>
        </a:p>
      </dgm:t>
    </dgm:pt>
    <dgm:pt modelId="{2A4437DD-5330-49F0-903D-9CC3FA0A9A2B}">
      <dgm:prSet/>
      <dgm:spPr/>
      <dgm:t>
        <a:bodyPr/>
        <a:lstStyle/>
        <a:p>
          <a:r>
            <a:rPr lang="es-CR" dirty="0" smtClean="0"/>
            <a:t>Modelo predictivo:</a:t>
          </a:r>
          <a:endParaRPr lang="en-US" dirty="0"/>
        </a:p>
      </dgm:t>
    </dgm:pt>
    <dgm:pt modelId="{E86BF035-4B43-4A68-B389-55F688367109}" type="parTrans" cxnId="{1F2F3D2B-4090-41F3-975A-51EC65E2D4BB}">
      <dgm:prSet/>
      <dgm:spPr/>
      <dgm:t>
        <a:bodyPr/>
        <a:lstStyle/>
        <a:p>
          <a:endParaRPr lang="en-US"/>
        </a:p>
      </dgm:t>
    </dgm:pt>
    <dgm:pt modelId="{5D212320-4B56-4196-A16A-68DE0B26BA96}" type="sibTrans" cxnId="{1F2F3D2B-4090-41F3-975A-51EC65E2D4BB}">
      <dgm:prSet/>
      <dgm:spPr/>
      <dgm:t>
        <a:bodyPr/>
        <a:lstStyle/>
        <a:p>
          <a:endParaRPr lang="en-US"/>
        </a:p>
      </dgm:t>
    </dgm:pt>
    <dgm:pt modelId="{070179BD-3B97-4D11-9006-DAF36145FB8F}">
      <dgm:prSet/>
      <dgm:spPr/>
      <dgm:t>
        <a:bodyPr/>
        <a:lstStyle/>
        <a:p>
          <a:r>
            <a:rPr lang="es-CR"/>
            <a:t>Independiente: métrica de desempeño</a:t>
          </a:r>
          <a:endParaRPr lang="en-US"/>
        </a:p>
      </dgm:t>
    </dgm:pt>
    <dgm:pt modelId="{A5855049-1518-433F-8F84-F8940E4BBE45}" type="parTrans" cxnId="{F65B9B8A-BF8E-4B34-BF97-366F56696FA6}">
      <dgm:prSet/>
      <dgm:spPr/>
      <dgm:t>
        <a:bodyPr/>
        <a:lstStyle/>
        <a:p>
          <a:endParaRPr lang="en-US"/>
        </a:p>
      </dgm:t>
    </dgm:pt>
    <dgm:pt modelId="{FA291C1F-C9C5-4ABC-A801-7A369ADB0078}" type="sibTrans" cxnId="{F65B9B8A-BF8E-4B34-BF97-366F56696FA6}">
      <dgm:prSet/>
      <dgm:spPr/>
      <dgm:t>
        <a:bodyPr/>
        <a:lstStyle/>
        <a:p>
          <a:endParaRPr lang="en-US"/>
        </a:p>
      </dgm:t>
    </dgm:pt>
    <dgm:pt modelId="{88F6F1D5-2B65-4820-80D1-BBCA592C75AD}">
      <dgm:prSet/>
      <dgm:spPr/>
      <dgm:t>
        <a:bodyPr/>
        <a:lstStyle/>
        <a:p>
          <a:r>
            <a:rPr lang="es-CR" dirty="0"/>
            <a:t>Dependientes: factores ambientales, uso de productos de apoyo, asistencia </a:t>
          </a:r>
          <a:r>
            <a:rPr lang="es-CR" dirty="0" smtClean="0"/>
            <a:t>personal, </a:t>
          </a:r>
          <a:r>
            <a:rPr lang="es-CR" dirty="0"/>
            <a:t>sexo, grupos de edad, condición de actividad, métrica de </a:t>
          </a:r>
          <a:r>
            <a:rPr lang="es-CR" dirty="0" smtClean="0"/>
            <a:t>capacidad </a:t>
          </a:r>
          <a:r>
            <a:rPr lang="es-CR" dirty="0"/>
            <a:t>y actitudes de otras personas. </a:t>
          </a:r>
          <a:endParaRPr lang="en-US" dirty="0"/>
        </a:p>
      </dgm:t>
    </dgm:pt>
    <dgm:pt modelId="{DED3D97A-D704-462E-909A-4F0DD4F034FE}" type="parTrans" cxnId="{6665E99F-3E81-44F1-8E36-579296E2D9B9}">
      <dgm:prSet/>
      <dgm:spPr/>
      <dgm:t>
        <a:bodyPr/>
        <a:lstStyle/>
        <a:p>
          <a:endParaRPr lang="en-US"/>
        </a:p>
      </dgm:t>
    </dgm:pt>
    <dgm:pt modelId="{2FAAD280-843F-4DF9-B116-5438C986164A}" type="sibTrans" cxnId="{6665E99F-3E81-44F1-8E36-579296E2D9B9}">
      <dgm:prSet/>
      <dgm:spPr/>
      <dgm:t>
        <a:bodyPr/>
        <a:lstStyle/>
        <a:p>
          <a:endParaRPr lang="en-US"/>
        </a:p>
      </dgm:t>
    </dgm:pt>
    <dgm:pt modelId="{83768490-8AB6-4E0C-ADA9-5A1649C606E9}" type="pres">
      <dgm:prSet presAssocID="{708C99AF-B849-41AA-A231-A740DE173728}" presName="Name0" presStyleCnt="0">
        <dgm:presLayoutVars>
          <dgm:dir/>
          <dgm:animLvl val="lvl"/>
          <dgm:resizeHandles val="exact"/>
        </dgm:presLayoutVars>
      </dgm:prSet>
      <dgm:spPr/>
      <dgm:t>
        <a:bodyPr/>
        <a:lstStyle/>
        <a:p>
          <a:endParaRPr lang="es-ES"/>
        </a:p>
      </dgm:t>
    </dgm:pt>
    <dgm:pt modelId="{3CD4E582-6F85-4CA2-A9F7-0CC60D4E2377}" type="pres">
      <dgm:prSet presAssocID="{EDC6CB6D-AD9F-4E49-B6B9-759EEC24E03C}" presName="linNode" presStyleCnt="0"/>
      <dgm:spPr/>
      <dgm:t>
        <a:bodyPr/>
        <a:lstStyle/>
        <a:p>
          <a:endParaRPr lang="es-ES"/>
        </a:p>
      </dgm:t>
    </dgm:pt>
    <dgm:pt modelId="{B0170865-C332-43FE-917D-9AFC22FAED37}" type="pres">
      <dgm:prSet presAssocID="{EDC6CB6D-AD9F-4E49-B6B9-759EEC24E03C}" presName="parentText" presStyleLbl="node1" presStyleIdx="0" presStyleCnt="2">
        <dgm:presLayoutVars>
          <dgm:chMax val="1"/>
          <dgm:bulletEnabled val="1"/>
        </dgm:presLayoutVars>
      </dgm:prSet>
      <dgm:spPr/>
      <dgm:t>
        <a:bodyPr/>
        <a:lstStyle/>
        <a:p>
          <a:endParaRPr lang="es-ES"/>
        </a:p>
      </dgm:t>
    </dgm:pt>
    <dgm:pt modelId="{C406E50A-C5AE-4598-AE13-CB174DB315D8}" type="pres">
      <dgm:prSet presAssocID="{EDC6CB6D-AD9F-4E49-B6B9-759EEC24E03C}" presName="descendantText" presStyleLbl="alignAccFollowNode1" presStyleIdx="0" presStyleCnt="2">
        <dgm:presLayoutVars>
          <dgm:bulletEnabled val="1"/>
        </dgm:presLayoutVars>
      </dgm:prSet>
      <dgm:spPr/>
      <dgm:t>
        <a:bodyPr/>
        <a:lstStyle/>
        <a:p>
          <a:endParaRPr lang="es-ES"/>
        </a:p>
      </dgm:t>
    </dgm:pt>
    <dgm:pt modelId="{A1FFEEDE-06F5-4F0C-92AB-1323E595CF94}" type="pres">
      <dgm:prSet presAssocID="{B5A91D3E-6F57-475C-9939-CBFE1ACB951F}" presName="sp" presStyleCnt="0"/>
      <dgm:spPr/>
      <dgm:t>
        <a:bodyPr/>
        <a:lstStyle/>
        <a:p>
          <a:endParaRPr lang="es-ES"/>
        </a:p>
      </dgm:t>
    </dgm:pt>
    <dgm:pt modelId="{AA4414AA-63BF-4A5F-AEBB-CE81B69B4D32}" type="pres">
      <dgm:prSet presAssocID="{2A4437DD-5330-49F0-903D-9CC3FA0A9A2B}" presName="linNode" presStyleCnt="0"/>
      <dgm:spPr/>
      <dgm:t>
        <a:bodyPr/>
        <a:lstStyle/>
        <a:p>
          <a:endParaRPr lang="es-ES"/>
        </a:p>
      </dgm:t>
    </dgm:pt>
    <dgm:pt modelId="{02984D79-A709-4355-8469-3B93E76673EA}" type="pres">
      <dgm:prSet presAssocID="{2A4437DD-5330-49F0-903D-9CC3FA0A9A2B}" presName="parentText" presStyleLbl="node1" presStyleIdx="1" presStyleCnt="2">
        <dgm:presLayoutVars>
          <dgm:chMax val="1"/>
          <dgm:bulletEnabled val="1"/>
        </dgm:presLayoutVars>
      </dgm:prSet>
      <dgm:spPr/>
      <dgm:t>
        <a:bodyPr/>
        <a:lstStyle/>
        <a:p>
          <a:endParaRPr lang="es-ES"/>
        </a:p>
      </dgm:t>
    </dgm:pt>
    <dgm:pt modelId="{D6ACC734-DD28-4E01-9451-C4CB2EF3616E}" type="pres">
      <dgm:prSet presAssocID="{2A4437DD-5330-49F0-903D-9CC3FA0A9A2B}" presName="descendantText" presStyleLbl="alignAccFollowNode1" presStyleIdx="1" presStyleCnt="2">
        <dgm:presLayoutVars>
          <dgm:bulletEnabled val="1"/>
        </dgm:presLayoutVars>
      </dgm:prSet>
      <dgm:spPr/>
      <dgm:t>
        <a:bodyPr/>
        <a:lstStyle/>
        <a:p>
          <a:endParaRPr lang="es-ES"/>
        </a:p>
      </dgm:t>
    </dgm:pt>
  </dgm:ptLst>
  <dgm:cxnLst>
    <dgm:cxn modelId="{F65B9B8A-BF8E-4B34-BF97-366F56696FA6}" srcId="{2A4437DD-5330-49F0-903D-9CC3FA0A9A2B}" destId="{070179BD-3B97-4D11-9006-DAF36145FB8F}" srcOrd="0" destOrd="0" parTransId="{A5855049-1518-433F-8F84-F8940E4BBE45}" sibTransId="{FA291C1F-C9C5-4ABC-A801-7A369ADB0078}"/>
    <dgm:cxn modelId="{B02A4AA1-CDDD-4680-BE8C-5996058CB062}" srcId="{708C99AF-B849-41AA-A231-A740DE173728}" destId="{EDC6CB6D-AD9F-4E49-B6B9-759EEC24E03C}" srcOrd="0" destOrd="0" parTransId="{70496EA8-F5AF-4988-B72D-E4A021ACB425}" sibTransId="{B5A91D3E-6F57-475C-9939-CBFE1ACB951F}"/>
    <dgm:cxn modelId="{3E72634A-6C5B-4C07-82E5-988FDC3D8F23}" type="presOf" srcId="{070179BD-3B97-4D11-9006-DAF36145FB8F}" destId="{D6ACC734-DD28-4E01-9451-C4CB2EF3616E}" srcOrd="0" destOrd="0" presId="urn:microsoft.com/office/officeart/2005/8/layout/vList5"/>
    <dgm:cxn modelId="{2D227135-C4AC-446D-B4BE-63D276C228BA}" type="presOf" srcId="{3C038385-BFC9-434A-990F-DA934A56CC56}" destId="{C406E50A-C5AE-4598-AE13-CB174DB315D8}" srcOrd="0" destOrd="0" presId="urn:microsoft.com/office/officeart/2005/8/layout/vList5"/>
    <dgm:cxn modelId="{C9CD95E9-5422-44B1-8FC0-7B7FEB2288F5}" type="presOf" srcId="{EDC6CB6D-AD9F-4E49-B6B9-759EEC24E03C}" destId="{B0170865-C332-43FE-917D-9AFC22FAED37}" srcOrd="0" destOrd="0" presId="urn:microsoft.com/office/officeart/2005/8/layout/vList5"/>
    <dgm:cxn modelId="{F275C537-E036-4119-8A46-D98E5D218484}" type="presOf" srcId="{708C99AF-B849-41AA-A231-A740DE173728}" destId="{83768490-8AB6-4E0C-ADA9-5A1649C606E9}" srcOrd="0" destOrd="0" presId="urn:microsoft.com/office/officeart/2005/8/layout/vList5"/>
    <dgm:cxn modelId="{6665E99F-3E81-44F1-8E36-579296E2D9B9}" srcId="{2A4437DD-5330-49F0-903D-9CC3FA0A9A2B}" destId="{88F6F1D5-2B65-4820-80D1-BBCA592C75AD}" srcOrd="1" destOrd="0" parTransId="{DED3D97A-D704-462E-909A-4F0DD4F034FE}" sibTransId="{2FAAD280-843F-4DF9-B116-5438C986164A}"/>
    <dgm:cxn modelId="{175ED8B3-153D-4C2E-88CC-501F6048270F}" type="presOf" srcId="{88F6F1D5-2B65-4820-80D1-BBCA592C75AD}" destId="{D6ACC734-DD28-4E01-9451-C4CB2EF3616E}" srcOrd="0" destOrd="1" presId="urn:microsoft.com/office/officeart/2005/8/layout/vList5"/>
    <dgm:cxn modelId="{EA06CDDD-03AE-455C-898F-E53BB442D888}" type="presOf" srcId="{2A4437DD-5330-49F0-903D-9CC3FA0A9A2B}" destId="{02984D79-A709-4355-8469-3B93E76673EA}" srcOrd="0" destOrd="0" presId="urn:microsoft.com/office/officeart/2005/8/layout/vList5"/>
    <dgm:cxn modelId="{1F2F3D2B-4090-41F3-975A-51EC65E2D4BB}" srcId="{708C99AF-B849-41AA-A231-A740DE173728}" destId="{2A4437DD-5330-49F0-903D-9CC3FA0A9A2B}" srcOrd="1" destOrd="0" parTransId="{E86BF035-4B43-4A68-B389-55F688367109}" sibTransId="{5D212320-4B56-4196-A16A-68DE0B26BA96}"/>
    <dgm:cxn modelId="{6490A0F4-416F-40EA-9805-489E2EA00A6D}" srcId="{EDC6CB6D-AD9F-4E49-B6B9-759EEC24E03C}" destId="{3C038385-BFC9-434A-990F-DA934A56CC56}" srcOrd="0" destOrd="0" parTransId="{EAE7B8D4-812A-454A-82DB-84B5CFC767CF}" sibTransId="{FA1E7C0B-B35E-4741-962A-CDED3164AEF4}"/>
    <dgm:cxn modelId="{26DDD560-F058-4D80-B811-822353DEEDAE}" type="presParOf" srcId="{83768490-8AB6-4E0C-ADA9-5A1649C606E9}" destId="{3CD4E582-6F85-4CA2-A9F7-0CC60D4E2377}" srcOrd="0" destOrd="0" presId="urn:microsoft.com/office/officeart/2005/8/layout/vList5"/>
    <dgm:cxn modelId="{4008CD4C-8AC3-4100-9DBF-79B655ED412D}" type="presParOf" srcId="{3CD4E582-6F85-4CA2-A9F7-0CC60D4E2377}" destId="{B0170865-C332-43FE-917D-9AFC22FAED37}" srcOrd="0" destOrd="0" presId="urn:microsoft.com/office/officeart/2005/8/layout/vList5"/>
    <dgm:cxn modelId="{564D05B0-5788-4A8D-914F-FA2188C1374A}" type="presParOf" srcId="{3CD4E582-6F85-4CA2-A9F7-0CC60D4E2377}" destId="{C406E50A-C5AE-4598-AE13-CB174DB315D8}" srcOrd="1" destOrd="0" presId="urn:microsoft.com/office/officeart/2005/8/layout/vList5"/>
    <dgm:cxn modelId="{C7C4DD59-EA72-45B9-8F55-0C0B6572100C}" type="presParOf" srcId="{83768490-8AB6-4E0C-ADA9-5A1649C606E9}" destId="{A1FFEEDE-06F5-4F0C-92AB-1323E595CF94}" srcOrd="1" destOrd="0" presId="urn:microsoft.com/office/officeart/2005/8/layout/vList5"/>
    <dgm:cxn modelId="{8A75D9EE-F759-420B-893F-C3EB33DBAE5C}" type="presParOf" srcId="{83768490-8AB6-4E0C-ADA9-5A1649C606E9}" destId="{AA4414AA-63BF-4A5F-AEBB-CE81B69B4D32}" srcOrd="2" destOrd="0" presId="urn:microsoft.com/office/officeart/2005/8/layout/vList5"/>
    <dgm:cxn modelId="{18873052-DB3B-4384-8311-3F99FA9F5AEF}" type="presParOf" srcId="{AA4414AA-63BF-4A5F-AEBB-CE81B69B4D32}" destId="{02984D79-A709-4355-8469-3B93E76673EA}" srcOrd="0" destOrd="0" presId="urn:microsoft.com/office/officeart/2005/8/layout/vList5"/>
    <dgm:cxn modelId="{9EFD383E-3F26-4306-B774-FC831C89F11C}" type="presParOf" srcId="{AA4414AA-63BF-4A5F-AEBB-CE81B69B4D32}" destId="{D6ACC734-DD28-4E01-9451-C4CB2EF3616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6C5C8-3A17-4CB0-9023-6DA8423FECCD}">
      <dsp:nvSpPr>
        <dsp:cNvPr id="0" name=""/>
        <dsp:cNvSpPr/>
      </dsp:nvSpPr>
      <dsp:spPr>
        <a:xfrm>
          <a:off x="0" y="474597"/>
          <a:ext cx="2562417" cy="1736042"/>
        </a:xfrm>
        <a:prstGeom prst="rect">
          <a:avLst/>
        </a:prstGeom>
        <a:solidFill>
          <a:srgbClr val="003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bg1"/>
              </a:solidFill>
              <a:latin typeface="ChollaWide" pitchFamily="2" charset="0"/>
              <a:ea typeface="+mn-ea"/>
              <a:cs typeface="Arial" panose="020B0604020202020204" pitchFamily="34" charset="0"/>
            </a:rPr>
            <a:t>Convención Internacional sobre los Derechos de las Personas con Discapacidad, 2006</a:t>
          </a:r>
          <a:endParaRPr lang="es-CR" sz="2000" kern="1200" dirty="0">
            <a:solidFill>
              <a:schemeClr val="bg1"/>
            </a:solidFill>
            <a:latin typeface="ChollaWide" pitchFamily="2" charset="0"/>
            <a:ea typeface="+mn-ea"/>
            <a:cs typeface="Arial" panose="020B0604020202020204" pitchFamily="34" charset="0"/>
          </a:endParaRPr>
        </a:p>
      </dsp:txBody>
      <dsp:txXfrm>
        <a:off x="0" y="474597"/>
        <a:ext cx="2562417" cy="1736042"/>
      </dsp:txXfrm>
    </dsp:sp>
    <dsp:sp modelId="{B70F669E-4507-4026-BCDB-5E0372BB4E93}">
      <dsp:nvSpPr>
        <dsp:cNvPr id="0" name=""/>
        <dsp:cNvSpPr/>
      </dsp:nvSpPr>
      <dsp:spPr>
        <a:xfrm>
          <a:off x="2818658" y="460952"/>
          <a:ext cx="2562417" cy="1763332"/>
        </a:xfrm>
        <a:prstGeom prst="rect">
          <a:avLst/>
        </a:prstGeom>
        <a:solidFill>
          <a:srgbClr val="003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bg1"/>
              </a:solidFill>
              <a:latin typeface="ChollaWide" pitchFamily="2" charset="0"/>
              <a:ea typeface="+mn-ea"/>
              <a:cs typeface="Arial" panose="020B0604020202020204" pitchFamily="34" charset="0"/>
            </a:rPr>
            <a:t>Ley Nº 8661 sobre la Aprobación de la Convención sobre los Derechos de las Personas con Discapacidad, 2008</a:t>
          </a:r>
          <a:endParaRPr lang="es-CR" sz="2000" kern="1200" dirty="0">
            <a:solidFill>
              <a:schemeClr val="bg1"/>
            </a:solidFill>
            <a:latin typeface="ChollaWide" pitchFamily="2" charset="0"/>
            <a:ea typeface="+mn-ea"/>
            <a:cs typeface="Arial" panose="020B0604020202020204" pitchFamily="34" charset="0"/>
          </a:endParaRPr>
        </a:p>
      </dsp:txBody>
      <dsp:txXfrm>
        <a:off x="2818658" y="460952"/>
        <a:ext cx="2562417" cy="1763332"/>
      </dsp:txXfrm>
    </dsp:sp>
    <dsp:sp modelId="{9A943384-0F9A-4DA5-981C-2744C65BEE7D}">
      <dsp:nvSpPr>
        <dsp:cNvPr id="0" name=""/>
        <dsp:cNvSpPr/>
      </dsp:nvSpPr>
      <dsp:spPr>
        <a:xfrm>
          <a:off x="5637317" y="460952"/>
          <a:ext cx="2562417" cy="1763332"/>
        </a:xfrm>
        <a:prstGeom prst="rect">
          <a:avLst/>
        </a:prstGeom>
        <a:solidFill>
          <a:srgbClr val="003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bg1"/>
              </a:solidFill>
              <a:latin typeface="ChollaWide" pitchFamily="2" charset="0"/>
              <a:ea typeface="+mn-ea"/>
              <a:cs typeface="Arial" panose="020B0604020202020204" pitchFamily="34" charset="0"/>
            </a:rPr>
            <a:t>Medición de la Discapacidad en Censos y Encuestas del INEC</a:t>
          </a:r>
          <a:endParaRPr lang="es-ES" sz="2000" dirty="0"/>
        </a:p>
      </dsp:txBody>
      <dsp:txXfrm>
        <a:off x="5637317" y="460952"/>
        <a:ext cx="2562417" cy="1763332"/>
      </dsp:txXfrm>
    </dsp:sp>
    <dsp:sp modelId="{D7EDC2EB-9FA0-41E2-865A-F7AB5E7198E5}">
      <dsp:nvSpPr>
        <dsp:cNvPr id="0" name=""/>
        <dsp:cNvSpPr/>
      </dsp:nvSpPr>
      <dsp:spPr>
        <a:xfrm>
          <a:off x="1409329" y="2480526"/>
          <a:ext cx="2562417" cy="1537450"/>
        </a:xfrm>
        <a:prstGeom prst="rect">
          <a:avLst/>
        </a:prstGeom>
        <a:solidFill>
          <a:srgbClr val="003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bg1"/>
              </a:solidFill>
              <a:latin typeface="ChollaWide" pitchFamily="2" charset="0"/>
              <a:ea typeface="+mn-ea"/>
              <a:cs typeface="Arial" panose="020B0604020202020204" pitchFamily="34" charset="0"/>
            </a:rPr>
            <a:t>Objetivo de Desarrollo Sostenible ODS No.17 de la Agenda 2030</a:t>
          </a:r>
          <a:endParaRPr lang="es-CR" sz="2000" kern="1200" dirty="0">
            <a:solidFill>
              <a:schemeClr val="bg1"/>
            </a:solidFill>
            <a:latin typeface="ChollaWide" pitchFamily="2" charset="0"/>
            <a:ea typeface="+mn-ea"/>
            <a:cs typeface="Arial" panose="020B0604020202020204" pitchFamily="34" charset="0"/>
          </a:endParaRPr>
        </a:p>
      </dsp:txBody>
      <dsp:txXfrm>
        <a:off x="1409329" y="2480526"/>
        <a:ext cx="2562417" cy="1537450"/>
      </dsp:txXfrm>
    </dsp:sp>
    <dsp:sp modelId="{D460591E-B028-486C-8C42-B18267258C04}">
      <dsp:nvSpPr>
        <dsp:cNvPr id="0" name=""/>
        <dsp:cNvSpPr/>
      </dsp:nvSpPr>
      <dsp:spPr>
        <a:xfrm>
          <a:off x="4227988" y="2480526"/>
          <a:ext cx="2562417" cy="1537450"/>
        </a:xfrm>
        <a:prstGeom prst="rect">
          <a:avLst/>
        </a:prstGeom>
        <a:solidFill>
          <a:srgbClr val="0032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bg1"/>
              </a:solidFill>
              <a:latin typeface="ChollaWide" pitchFamily="2" charset="0"/>
              <a:ea typeface="+mn-ea"/>
              <a:cs typeface="Arial" panose="020B0604020202020204" pitchFamily="34" charset="0"/>
            </a:rPr>
            <a:t>Encuesta Modelo de la OMS</a:t>
          </a:r>
          <a:endParaRPr lang="es-CR" sz="2000" kern="1200" dirty="0">
            <a:solidFill>
              <a:schemeClr val="bg1"/>
            </a:solidFill>
            <a:latin typeface="ChollaWide" pitchFamily="2" charset="0"/>
            <a:ea typeface="+mn-ea"/>
            <a:cs typeface="Arial" panose="020B0604020202020204" pitchFamily="34" charset="0"/>
          </a:endParaRPr>
        </a:p>
      </dsp:txBody>
      <dsp:txXfrm>
        <a:off x="4227988" y="2480526"/>
        <a:ext cx="2562417" cy="1537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6E50A-C5AE-4598-AE13-CB174DB315D8}">
      <dsp:nvSpPr>
        <dsp:cNvPr id="0" name=""/>
        <dsp:cNvSpPr/>
      </dsp:nvSpPr>
      <dsp:spPr>
        <a:xfrm rot="5400000">
          <a:off x="5246954" y="-1833480"/>
          <a:ext cx="1631034" cy="57058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CR" sz="1900" kern="1200" dirty="0"/>
            <a:t>Se ubica a las personas en una escala de 0 a 100 mediante un modelo </a:t>
          </a:r>
          <a:r>
            <a:rPr lang="es-CR" sz="1900" kern="1200" dirty="0" smtClean="0"/>
            <a:t>probabilístico </a:t>
          </a:r>
          <a:r>
            <a:rPr lang="es-CR" sz="1900" kern="1200" dirty="0"/>
            <a:t>(modelo de </a:t>
          </a:r>
          <a:r>
            <a:rPr lang="es-CR" sz="1900" kern="1200" dirty="0" err="1" smtClean="0"/>
            <a:t>Rash</a:t>
          </a:r>
          <a:r>
            <a:rPr lang="es-CR" sz="1900" kern="1200" dirty="0" smtClean="0"/>
            <a:t>) a </a:t>
          </a:r>
          <a:r>
            <a:rPr lang="es-CR" sz="1900" kern="1200" dirty="0"/>
            <a:t>partir de los conceptos de capacidad y desempeño.</a:t>
          </a:r>
          <a:endParaRPr lang="en-US" sz="1900" kern="1200" dirty="0"/>
        </a:p>
      </dsp:txBody>
      <dsp:txXfrm rot="-5400000">
        <a:off x="3209544" y="283551"/>
        <a:ext cx="5626235" cy="1471792"/>
      </dsp:txXfrm>
    </dsp:sp>
    <dsp:sp modelId="{B0170865-C332-43FE-917D-9AFC22FAED37}">
      <dsp:nvSpPr>
        <dsp:cNvPr id="0" name=""/>
        <dsp:cNvSpPr/>
      </dsp:nvSpPr>
      <dsp:spPr>
        <a:xfrm>
          <a:off x="0" y="51"/>
          <a:ext cx="3209544" cy="2038793"/>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CR" sz="3700" kern="1200"/>
            <a:t>Modelo de crédito parcial de Rash.</a:t>
          </a:r>
          <a:endParaRPr lang="en-US" sz="3700" kern="1200"/>
        </a:p>
      </dsp:txBody>
      <dsp:txXfrm>
        <a:off x="99526" y="99577"/>
        <a:ext cx="3010492" cy="1839741"/>
      </dsp:txXfrm>
    </dsp:sp>
    <dsp:sp modelId="{D6ACC734-DD28-4E01-9451-C4CB2EF3616E}">
      <dsp:nvSpPr>
        <dsp:cNvPr id="0" name=""/>
        <dsp:cNvSpPr/>
      </dsp:nvSpPr>
      <dsp:spPr>
        <a:xfrm rot="5400000">
          <a:off x="5246954" y="307252"/>
          <a:ext cx="1631034" cy="57058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CR" sz="1900" kern="1200"/>
            <a:t>Independiente: métrica de desempeño</a:t>
          </a:r>
          <a:endParaRPr lang="en-US" sz="1900" kern="1200"/>
        </a:p>
        <a:p>
          <a:pPr marL="171450" lvl="1" indent="-171450" algn="l" defTabSz="844550">
            <a:lnSpc>
              <a:spcPct val="90000"/>
            </a:lnSpc>
            <a:spcBef>
              <a:spcPct val="0"/>
            </a:spcBef>
            <a:spcAft>
              <a:spcPct val="15000"/>
            </a:spcAft>
            <a:buChar char="••"/>
          </a:pPr>
          <a:r>
            <a:rPr lang="es-CR" sz="1900" kern="1200" dirty="0"/>
            <a:t>Dependientes: factores ambientales, uso de productos de apoyo, asistencia </a:t>
          </a:r>
          <a:r>
            <a:rPr lang="es-CR" sz="1900" kern="1200" dirty="0" smtClean="0"/>
            <a:t>personal, </a:t>
          </a:r>
          <a:r>
            <a:rPr lang="es-CR" sz="1900" kern="1200" dirty="0"/>
            <a:t>sexo, grupos de edad, condición de actividad, métrica de </a:t>
          </a:r>
          <a:r>
            <a:rPr lang="es-CR" sz="1900" kern="1200" dirty="0" smtClean="0"/>
            <a:t>capacidad </a:t>
          </a:r>
          <a:r>
            <a:rPr lang="es-CR" sz="1900" kern="1200" dirty="0"/>
            <a:t>y actitudes de otras personas. </a:t>
          </a:r>
          <a:endParaRPr lang="en-US" sz="1900" kern="1200" dirty="0"/>
        </a:p>
      </dsp:txBody>
      <dsp:txXfrm rot="-5400000">
        <a:off x="3209544" y="2424284"/>
        <a:ext cx="5626235" cy="1471792"/>
      </dsp:txXfrm>
    </dsp:sp>
    <dsp:sp modelId="{02984D79-A709-4355-8469-3B93E76673EA}">
      <dsp:nvSpPr>
        <dsp:cNvPr id="0" name=""/>
        <dsp:cNvSpPr/>
      </dsp:nvSpPr>
      <dsp:spPr>
        <a:xfrm>
          <a:off x="0" y="2140783"/>
          <a:ext cx="3209544" cy="2038793"/>
        </a:xfrm>
        <a:prstGeom prst="roundRect">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CR" sz="3700" kern="1200" dirty="0" smtClean="0"/>
            <a:t>Modelo predictivo:</a:t>
          </a:r>
          <a:endParaRPr lang="en-US" sz="3700" kern="1200" dirty="0"/>
        </a:p>
      </dsp:txBody>
      <dsp:txXfrm>
        <a:off x="99526" y="2240309"/>
        <a:ext cx="3010492" cy="18397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0.09839</cdr:x>
      <cdr:y>0.24597</cdr:y>
    </cdr:from>
    <cdr:to>
      <cdr:x>0.13798</cdr:x>
      <cdr:y>0.31288</cdr:y>
    </cdr:to>
    <cdr:cxnSp macro="">
      <cdr:nvCxnSpPr>
        <cdr:cNvPr id="3" name="Conector recto de flecha 2"/>
        <cdr:cNvCxnSpPr/>
      </cdr:nvCxnSpPr>
      <cdr:spPr>
        <a:xfrm xmlns:a="http://schemas.openxmlformats.org/drawingml/2006/main" flipH="1">
          <a:off x="642241" y="1349585"/>
          <a:ext cx="258413" cy="367087"/>
        </a:xfrm>
        <a:prstGeom xmlns:a="http://schemas.openxmlformats.org/drawingml/2006/main" prst="straightConnector1">
          <a:avLst/>
        </a:prstGeom>
        <a:ln xmlns:a="http://schemas.openxmlformats.org/drawingml/2006/main">
          <a:solidFill>
            <a:srgbClr val="B2005D"/>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8F4B2-EAB3-4673-8FBB-919DA574A6D4}" type="datetimeFigureOut">
              <a:rPr lang="es-CR" smtClean="0"/>
              <a:t>25/10/2019</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FD2A-8B46-43F4-BFF0-A029A01A8ED0}" type="slidenum">
              <a:rPr lang="es-CR" smtClean="0"/>
              <a:t>‹Nº›</a:t>
            </a:fld>
            <a:endParaRPr lang="es-CR"/>
          </a:p>
        </p:txBody>
      </p:sp>
    </p:spTree>
    <p:extLst>
      <p:ext uri="{BB962C8B-B14F-4D97-AF65-F5344CB8AC3E}">
        <p14:creationId xmlns:p14="http://schemas.microsoft.com/office/powerpoint/2010/main" val="361996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200" kern="1200" dirty="0" smtClean="0">
                <a:solidFill>
                  <a:schemeClr val="tx1"/>
                </a:solidFill>
                <a:effectLst/>
                <a:latin typeface="+mn-lt"/>
                <a:ea typeface="+mn-ea"/>
                <a:cs typeface="+mn-cs"/>
              </a:rPr>
              <a:t>El primer registro histórico lo constituye, con las limitaciones de la época, I Censo Nacional de Población de 1864, cuando el país indaga por primera vez en torno al tema con una pregunta sobre discapacidad. Años después, en el IV Censo Nacional de Población de 1927, se incluyó una pregunta con esta temática, la cual desaparece de los censos nacionales por setenta años. Es a través de los últimos censos de población, específicamente del 2000 y 2011, que el país nuevamente desarrolla una pregunta entorno a la discapacidad. </a:t>
            </a:r>
          </a:p>
          <a:p>
            <a:r>
              <a:rPr lang="es-CR" sz="1200" kern="1200" dirty="0" smtClean="0">
                <a:solidFill>
                  <a:schemeClr val="tx1"/>
                </a:solidFill>
                <a:effectLst/>
                <a:latin typeface="+mn-lt"/>
                <a:ea typeface="+mn-ea"/>
                <a:cs typeface="+mn-cs"/>
              </a:rPr>
              <a:t>En el X Censo Nacional de Población y VI Censo Nacional de Vivienda del 2011 se incluyó una pregunta con seis dominios, basada en la propuesta del GW, pero modificada con base en las consultas y requerimientos de organizaciones y personas usuarias de la información, principalmente grupos organizados de personas con discapacidad.</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4</a:t>
            </a:fld>
            <a:endParaRPr lang="es-CR"/>
          </a:p>
        </p:txBody>
      </p:sp>
    </p:spTree>
    <p:extLst>
      <p:ext uri="{BB962C8B-B14F-4D97-AF65-F5344CB8AC3E}">
        <p14:creationId xmlns:p14="http://schemas.microsoft.com/office/powerpoint/2010/main" val="247265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A pesar de que la zona urbana tiene mayor cantidad de habitantes respecto a la rural, </a:t>
            </a:r>
            <a:r>
              <a:rPr lang="es-ES" sz="1200" b="1" dirty="0" smtClean="0">
                <a:solidFill>
                  <a:srgbClr val="002060"/>
                </a:solidFill>
                <a:latin typeface="ChollaSansRegular" pitchFamily="2" charset="0"/>
                <a:ea typeface="Times New Roman" panose="02020603050405020304" pitchFamily="18" charset="0"/>
                <a:cs typeface="Arial" panose="020B0604020202020204" pitchFamily="34" charset="0"/>
              </a:rPr>
              <a:t>la población con discapacidad se distribuye de forma similar en ambas zonas.</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18</a:t>
            </a:fld>
            <a:endParaRPr lang="es-CR"/>
          </a:p>
        </p:txBody>
      </p:sp>
    </p:spTree>
    <p:extLst>
      <p:ext uri="{BB962C8B-B14F-4D97-AF65-F5344CB8AC3E}">
        <p14:creationId xmlns:p14="http://schemas.microsoft.com/office/powerpoint/2010/main" val="420457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Conforme se avanza en la edad, </a:t>
            </a:r>
            <a:r>
              <a:rPr lang="es-CR" sz="1200" b="1" dirty="0" smtClean="0">
                <a:solidFill>
                  <a:srgbClr val="002060"/>
                </a:solidFill>
                <a:latin typeface="ChollaSansRegular" pitchFamily="2" charset="0"/>
                <a:ea typeface="Times New Roman" panose="02020603050405020304" pitchFamily="18" charset="0"/>
                <a:cs typeface="Arial" panose="020B0604020202020204" pitchFamily="34" charset="0"/>
              </a:rPr>
              <a:t>mayor es el porcentaje de población de personas con discapacidad</a:t>
            </a: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 por tanto, el porcentaje de la población de 65 años y más es más alto.</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20</a:t>
            </a:fld>
            <a:endParaRPr lang="es-CR"/>
          </a:p>
        </p:txBody>
      </p:sp>
    </p:spTree>
    <p:extLst>
      <p:ext uri="{BB962C8B-B14F-4D97-AF65-F5344CB8AC3E}">
        <p14:creationId xmlns:p14="http://schemas.microsoft.com/office/powerpoint/2010/main" val="2525252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La mayor parte de las personas adultas con discapacidad tienen como </a:t>
            </a:r>
            <a:r>
              <a:rPr lang="es-ES" sz="1200" b="1" dirty="0" smtClean="0">
                <a:solidFill>
                  <a:srgbClr val="002060"/>
                </a:solidFill>
                <a:latin typeface="ChollaSansRegular" pitchFamily="2" charset="0"/>
                <a:ea typeface="Times New Roman" panose="02020603050405020304" pitchFamily="18" charset="0"/>
                <a:cs typeface="Arial" panose="020B0604020202020204" pitchFamily="34" charset="0"/>
              </a:rPr>
              <a:t>nivel más alto aprobado primaria completa, seguido de primaria incompleta</a:t>
            </a:r>
            <a:r>
              <a:rPr lang="es-ES"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24</a:t>
            </a:fld>
            <a:endParaRPr lang="es-CR"/>
          </a:p>
        </p:txBody>
      </p:sp>
    </p:spTree>
    <p:extLst>
      <p:ext uri="{BB962C8B-B14F-4D97-AF65-F5344CB8AC3E}">
        <p14:creationId xmlns:p14="http://schemas.microsoft.com/office/powerpoint/2010/main" val="242458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La mayor parte de las personas adultas con discapacidad tienen como </a:t>
            </a:r>
            <a:r>
              <a:rPr lang="es-ES" sz="1200" b="1" dirty="0" smtClean="0">
                <a:solidFill>
                  <a:srgbClr val="002060"/>
                </a:solidFill>
                <a:latin typeface="ChollaSansRegular" pitchFamily="2" charset="0"/>
                <a:ea typeface="Times New Roman" panose="02020603050405020304" pitchFamily="18" charset="0"/>
                <a:cs typeface="Arial" panose="020B0604020202020204" pitchFamily="34" charset="0"/>
              </a:rPr>
              <a:t>nivel más alto aprobado primaria completa, seguido de primaria incompleta</a:t>
            </a:r>
            <a:r>
              <a:rPr lang="es-ES"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25</a:t>
            </a:fld>
            <a:endParaRPr lang="es-CR"/>
          </a:p>
        </p:txBody>
      </p:sp>
    </p:spTree>
    <p:extLst>
      <p:ext uri="{BB962C8B-B14F-4D97-AF65-F5344CB8AC3E}">
        <p14:creationId xmlns:p14="http://schemas.microsoft.com/office/powerpoint/2010/main" val="120599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Alrededor del </a:t>
            </a:r>
            <a:r>
              <a:rPr lang="es-CR" sz="1400" b="1" dirty="0" smtClean="0">
                <a:solidFill>
                  <a:srgbClr val="B2005D"/>
                </a:solidFill>
                <a:latin typeface="ChollaSansRegular" pitchFamily="2" charset="0"/>
                <a:ea typeface="Times New Roman" panose="02020603050405020304" pitchFamily="18" charset="0"/>
                <a:cs typeface="Arial" panose="020B0604020202020204" pitchFamily="34" charset="0"/>
              </a:rPr>
              <a:t>56 % </a:t>
            </a: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de las personas con discapacidad se encuentra fuera de la fuerza de trabajo, es decir, no trabajan de forma remunerada ni han realizado gestiones para buscar trabajo, mientras que cerca de un 40 % son personas </a:t>
            </a:r>
            <a:r>
              <a:rPr lang="es-CR" sz="1200" dirty="0" err="1" smtClean="0">
                <a:solidFill>
                  <a:srgbClr val="002060"/>
                </a:solidFill>
                <a:latin typeface="ChollaSansRegular" pitchFamily="2" charset="0"/>
                <a:ea typeface="Times New Roman" panose="02020603050405020304" pitchFamily="18" charset="0"/>
                <a:cs typeface="Arial" panose="020B0604020202020204" pitchFamily="34" charset="0"/>
              </a:rPr>
              <a:t>ocupadadas</a:t>
            </a: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b="1" dirty="0" smtClean="0">
              <a:solidFill>
                <a:srgbClr val="002060"/>
              </a:solidFill>
              <a:latin typeface="ChollaSansRegular" pitchFamily="2"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baseline="0" dirty="0" smtClean="0">
                <a:solidFill>
                  <a:schemeClr val="tx1"/>
                </a:solidFill>
                <a:latin typeface="+mn-lt"/>
                <a:ea typeface="+mn-ea"/>
                <a:cs typeface="+mn-cs"/>
              </a:rPr>
              <a:t>Fuera de la fuerza de trabajo</a:t>
            </a:r>
            <a:r>
              <a:rPr lang="es-ES" sz="1200" b="0" i="0" u="none" strike="noStrike" kern="1200" baseline="0" dirty="0" smtClean="0">
                <a:solidFill>
                  <a:schemeClr val="tx1"/>
                </a:solidFill>
                <a:latin typeface="+mn-lt"/>
                <a:ea typeface="+mn-ea"/>
                <a:cs typeface="+mn-cs"/>
              </a:rPr>
              <a:t>: las personas que, en ausencia de empleo, no han realizado gestiones activas de búsqueda de empleo de manera reciente, aun cuando podrían tener disponibilidad inmediata de participar en la producción de bienes y servicios económicos, pero no han realizado gestiones concretas de búsqueda de empleo durante el período de referencia. Se consideran además las personas que tienen disponibilidad para participar en actividades económicas en otro momento o que del todo no desean, o que no tienen disponibilidad para trabajar. </a:t>
            </a:r>
            <a:endPar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endParaRP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26</a:t>
            </a:fld>
            <a:endParaRPr lang="es-CR"/>
          </a:p>
        </p:txBody>
      </p:sp>
    </p:spTree>
    <p:extLst>
      <p:ext uri="{BB962C8B-B14F-4D97-AF65-F5344CB8AC3E}">
        <p14:creationId xmlns:p14="http://schemas.microsoft.com/office/powerpoint/2010/main" val="121765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1- </a:t>
            </a:r>
            <a:r>
              <a:rPr lang="es-CR" sz="1200" b="0" i="0" u="none" strike="noStrike" kern="1200" baseline="0" dirty="0" smtClean="0">
                <a:solidFill>
                  <a:schemeClr val="tx1"/>
                </a:solidFill>
                <a:latin typeface="+mn-lt"/>
                <a:ea typeface="+mn-ea"/>
                <a:cs typeface="+mn-cs"/>
              </a:rPr>
              <a:t>Ocupación calificada alta: </a:t>
            </a: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 Incluye nivel directivo de la administración pública y de la empresa, nivel profesional, científico e intelectual, nivel técnico y profesional medio.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2-</a:t>
            </a:r>
            <a:r>
              <a:rPr lang="es-CR" sz="1200" b="0" i="0" u="none" strike="noStrike" kern="1200" baseline="0" dirty="0" smtClean="0">
                <a:solidFill>
                  <a:schemeClr val="tx1"/>
                </a:solidFill>
                <a:latin typeface="+mn-lt"/>
                <a:ea typeface="+mn-ea"/>
                <a:cs typeface="+mn-cs"/>
              </a:rPr>
              <a:t>Ocupación calificada media: </a:t>
            </a: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Apoyo administrativo, ventas en locales y prestación de servicios directos a personas, agropecuario, agrícolas y pesqueras calificadas, producción artesanal, construcción, mecánica, artes gráficas y manufacturas calificadas y montaje y operación de instalaciones y máquinas.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3- Ocupación no calificada: se compone de personas vendedoras ambulantes, trabajadores y trabajadoras de servicios brindados en las calles, limpieza y recolección de basura, personas de mensajería, ascensoristas, peones y peonas agrícolas, de construcción u otros de manufactura que no usan maquinaria o equipo,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R" sz="1200" b="1" dirty="0" smtClean="0">
                <a:solidFill>
                  <a:srgbClr val="B2005D"/>
                </a:solidFill>
                <a:latin typeface="ChollaSansBold" pitchFamily="2" charset="0"/>
                <a:cs typeface="Arial" panose="020B0604020202020204" pitchFamily="34" charset="0"/>
              </a:rPr>
              <a:t>El 59,7 %</a:t>
            </a:r>
            <a:r>
              <a:rPr lang="es-CR" sz="1200" dirty="0" smtClean="0">
                <a:solidFill>
                  <a:srgbClr val="002060"/>
                </a:solidFill>
                <a:latin typeface="ChollaSansBold" pitchFamily="2" charset="0"/>
                <a:cs typeface="Arial" panose="020B0604020202020204" pitchFamily="34" charset="0"/>
              </a:rPr>
              <a:t>Tienen jornadas de 40 horas o más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dirty="0" smtClean="0">
              <a:solidFill>
                <a:srgbClr val="002060"/>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R" sz="1200" dirty="0" smtClean="0">
                <a:solidFill>
                  <a:srgbClr val="002060"/>
                </a:solidFill>
                <a:latin typeface="ChollaSansBold" pitchFamily="2" charset="0"/>
                <a:cs typeface="Arial" panose="020B0604020202020204" pitchFamily="34" charset="0"/>
              </a:rPr>
              <a:t>El </a:t>
            </a:r>
            <a:r>
              <a:rPr lang="es-CR" sz="1200" b="1" dirty="0" smtClean="0">
                <a:solidFill>
                  <a:srgbClr val="B2005D"/>
                </a:solidFill>
                <a:latin typeface="ChollaSansBold" pitchFamily="2" charset="0"/>
                <a:cs typeface="Arial" panose="020B0604020202020204" pitchFamily="34" charset="0"/>
              </a:rPr>
              <a:t>95,6 %</a:t>
            </a:r>
            <a:r>
              <a:rPr lang="es-CR" sz="1200" b="1" baseline="0" dirty="0" smtClean="0">
                <a:solidFill>
                  <a:srgbClr val="B2005D"/>
                </a:solidFill>
                <a:latin typeface="ChollaSansBold" pitchFamily="2" charset="0"/>
                <a:cs typeface="Arial" panose="020B0604020202020204" pitchFamily="34" charset="0"/>
              </a:rPr>
              <a:t> </a:t>
            </a:r>
            <a:r>
              <a:rPr lang="es-CR" sz="1200" dirty="0" smtClean="0">
                <a:solidFill>
                  <a:srgbClr val="002060"/>
                </a:solidFill>
                <a:latin typeface="ChollaSansBold" pitchFamily="2" charset="0"/>
                <a:cs typeface="Arial" panose="020B0604020202020204" pitchFamily="34" charset="0"/>
              </a:rPr>
              <a:t>Tienen un solo trabajo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dirty="0" smtClean="0">
              <a:solidFill>
                <a:srgbClr val="002060"/>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R" sz="1200" dirty="0" smtClean="0">
                <a:solidFill>
                  <a:srgbClr val="002060"/>
                </a:solidFill>
                <a:latin typeface="ChollaSansBold" pitchFamily="2" charset="0"/>
                <a:cs typeface="Arial" panose="020B0604020202020204" pitchFamily="34" charset="0"/>
              </a:rPr>
              <a:t>El </a:t>
            </a:r>
            <a:r>
              <a:rPr lang="es-CR" sz="1200" b="1" dirty="0" smtClean="0">
                <a:solidFill>
                  <a:srgbClr val="B2005D"/>
                </a:solidFill>
                <a:latin typeface="ChollaSansBold" pitchFamily="2" charset="0"/>
                <a:cs typeface="Arial" panose="020B0604020202020204" pitchFamily="34" charset="0"/>
              </a:rPr>
              <a:t>35,4 % </a:t>
            </a:r>
            <a:r>
              <a:rPr lang="es-CR" sz="1200" dirty="0" smtClean="0">
                <a:solidFill>
                  <a:srgbClr val="002060"/>
                </a:solidFill>
                <a:latin typeface="ChollaSansBold" pitchFamily="2" charset="0"/>
                <a:cs typeface="Arial" panose="020B0604020202020204" pitchFamily="34" charset="0"/>
              </a:rPr>
              <a:t>Cuenta propia e independiente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dirty="0" smtClean="0">
              <a:solidFill>
                <a:srgbClr val="002060"/>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R" sz="1200" dirty="0" smtClean="0">
                <a:solidFill>
                  <a:srgbClr val="002060"/>
                </a:solidFill>
                <a:latin typeface="ChollaSansBold" pitchFamily="2" charset="0"/>
                <a:cs typeface="Arial" panose="020B0604020202020204" pitchFamily="34" charset="0"/>
              </a:rPr>
              <a:t>El </a:t>
            </a:r>
            <a:r>
              <a:rPr lang="es-CR" sz="1200" b="1" dirty="0" smtClean="0">
                <a:solidFill>
                  <a:srgbClr val="B2005D"/>
                </a:solidFill>
                <a:latin typeface="ChollaSansBold" pitchFamily="2" charset="0"/>
                <a:cs typeface="Arial" panose="020B0604020202020204" pitchFamily="34" charset="0"/>
              </a:rPr>
              <a:t>58,1 % </a:t>
            </a:r>
            <a:r>
              <a:rPr lang="es-CR" sz="1200" dirty="0" smtClean="0">
                <a:solidFill>
                  <a:srgbClr val="002060"/>
                </a:solidFill>
                <a:latin typeface="ChollaSansBold" pitchFamily="2" charset="0"/>
                <a:cs typeface="Arial" panose="020B0604020202020204" pitchFamily="34" charset="0"/>
              </a:rPr>
              <a:t>Asalariado(a)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b="1" dirty="0" smtClean="0">
              <a:solidFill>
                <a:srgbClr val="B2005D"/>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dirty="0" smtClean="0">
              <a:solidFill>
                <a:srgbClr val="002060"/>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b="1" dirty="0" smtClean="0">
              <a:solidFill>
                <a:srgbClr val="B2005D"/>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b="1" dirty="0" smtClean="0">
              <a:solidFill>
                <a:srgbClr val="B2005D"/>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dirty="0" smtClean="0">
              <a:solidFill>
                <a:srgbClr val="002060"/>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dirty="0" smtClean="0">
              <a:solidFill>
                <a:srgbClr val="002060"/>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dirty="0" smtClean="0">
              <a:solidFill>
                <a:srgbClr val="002060"/>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dirty="0" smtClean="0">
              <a:solidFill>
                <a:srgbClr val="002060"/>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R" sz="1200" b="1" dirty="0" smtClean="0">
              <a:solidFill>
                <a:srgbClr val="B2005D"/>
              </a:solidFill>
              <a:latin typeface="ChollaSansBold"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smtClean="0">
              <a:solidFill>
                <a:srgbClr val="002060"/>
              </a:solidFill>
              <a:latin typeface="ChollaSansRegular"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27</a:t>
            </a:fld>
            <a:endParaRPr lang="es-CR"/>
          </a:p>
        </p:txBody>
      </p:sp>
    </p:spTree>
    <p:extLst>
      <p:ext uri="{BB962C8B-B14F-4D97-AF65-F5344CB8AC3E}">
        <p14:creationId xmlns:p14="http://schemas.microsoft.com/office/powerpoint/2010/main" val="18516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Apoyo administrativo, ventas en locales y prestación de servicios directos a personas, agropecuario, agrícolas y pesqueras calificadas, producción artesanal, construcción, mecánica, artes gráficas y manufacturas calificadas y montaje y operación de instalaciones y máquinas</a:t>
            </a: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28</a:t>
            </a:fld>
            <a:endParaRPr lang="es-CR"/>
          </a:p>
        </p:txBody>
      </p:sp>
    </p:spTree>
    <p:extLst>
      <p:ext uri="{BB962C8B-B14F-4D97-AF65-F5344CB8AC3E}">
        <p14:creationId xmlns:p14="http://schemas.microsoft.com/office/powerpoint/2010/main" val="120124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29</a:t>
            </a:fld>
            <a:endParaRPr lang="es-CR"/>
          </a:p>
        </p:txBody>
      </p:sp>
    </p:spTree>
    <p:extLst>
      <p:ext uri="{BB962C8B-B14F-4D97-AF65-F5344CB8AC3E}">
        <p14:creationId xmlns:p14="http://schemas.microsoft.com/office/powerpoint/2010/main" val="1509610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El </a:t>
            </a:r>
            <a:r>
              <a:rPr lang="es-CR" sz="1200" b="1" dirty="0" smtClean="0">
                <a:solidFill>
                  <a:srgbClr val="002060"/>
                </a:solidFill>
                <a:latin typeface="ChollaSansRegular" pitchFamily="2" charset="0"/>
                <a:ea typeface="Times New Roman" panose="02020603050405020304" pitchFamily="18" charset="0"/>
                <a:cs typeface="Arial" panose="020B0604020202020204" pitchFamily="34" charset="0"/>
              </a:rPr>
              <a:t>primer quintil </a:t>
            </a: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concentra aproximadamente</a:t>
            </a:r>
            <a:r>
              <a:rPr lang="es-CR" sz="1200" b="1" dirty="0" smtClean="0">
                <a:solidFill>
                  <a:srgbClr val="002060"/>
                </a:solidFill>
                <a:latin typeface="ChollaSansRegular" pitchFamily="2" charset="0"/>
                <a:ea typeface="Times New Roman" panose="02020603050405020304" pitchFamily="18" charset="0"/>
                <a:cs typeface="Arial" panose="020B0604020202020204" pitchFamily="34" charset="0"/>
              </a:rPr>
              <a:t> el 30 % </a:t>
            </a: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de las personas con discapacidad, mientras que en el </a:t>
            </a:r>
            <a:r>
              <a:rPr lang="es-CR" sz="1200" b="1" dirty="0" smtClean="0">
                <a:solidFill>
                  <a:srgbClr val="002060"/>
                </a:solidFill>
                <a:latin typeface="ChollaSansRegular" pitchFamily="2" charset="0"/>
                <a:ea typeface="Times New Roman" panose="02020603050405020304" pitchFamily="18" charset="0"/>
                <a:cs typeface="Arial" panose="020B0604020202020204" pitchFamily="34" charset="0"/>
              </a:rPr>
              <a:t>quinto quintil </a:t>
            </a: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se agrupa solamente alrededor </a:t>
            </a:r>
            <a:r>
              <a:rPr lang="es-CR" sz="1200" b="1" dirty="0" smtClean="0">
                <a:solidFill>
                  <a:srgbClr val="002060"/>
                </a:solidFill>
                <a:latin typeface="ChollaSansRegular" pitchFamily="2" charset="0"/>
                <a:ea typeface="Times New Roman" panose="02020603050405020304" pitchFamily="18" charset="0"/>
                <a:cs typeface="Arial" panose="020B0604020202020204" pitchFamily="34" charset="0"/>
              </a:rPr>
              <a:t>del 15 % </a:t>
            </a: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de personas en situación de discapacidad en el país</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30</a:t>
            </a:fld>
            <a:endParaRPr lang="es-CR"/>
          </a:p>
        </p:txBody>
      </p:sp>
    </p:spTree>
    <p:extLst>
      <p:ext uri="{BB962C8B-B14F-4D97-AF65-F5344CB8AC3E}">
        <p14:creationId xmlns:p14="http://schemas.microsoft.com/office/powerpoint/2010/main" val="21166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31</a:t>
            </a:fld>
            <a:endParaRPr lang="es-CR"/>
          </a:p>
        </p:txBody>
      </p:sp>
    </p:spTree>
    <p:extLst>
      <p:ext uri="{BB962C8B-B14F-4D97-AF65-F5344CB8AC3E}">
        <p14:creationId xmlns:p14="http://schemas.microsoft.com/office/powerpoint/2010/main" val="344120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Mencionar método </a:t>
            </a:r>
            <a:r>
              <a:rPr lang="es-CR" dirty="0" err="1" smtClean="0"/>
              <a:t>Kish</a:t>
            </a:r>
            <a:r>
              <a:rPr lang="es-CR" dirty="0" smtClean="0"/>
              <a:t>,</a:t>
            </a:r>
            <a:r>
              <a:rPr lang="es-CR" baseline="0" dirty="0" smtClean="0"/>
              <a:t> una persona de 18 años y más por vivienda, que no necesariamente tenia una discapacidad a priori. 13440 personas esperadas</a:t>
            </a:r>
          </a:p>
          <a:p>
            <a:pPr lvl="0" hangingPunct="0"/>
            <a:r>
              <a:rPr lang="es-CR" sz="1200" u="sng" kern="1200" dirty="0" smtClean="0">
                <a:solidFill>
                  <a:schemeClr val="tx1"/>
                </a:solidFill>
                <a:effectLst/>
                <a:latin typeface="+mn-lt"/>
                <a:ea typeface="+mn-ea"/>
                <a:cs typeface="+mn-cs"/>
              </a:rPr>
              <a:t>Características sociodemográficas:</a:t>
            </a:r>
            <a:r>
              <a:rPr lang="es-CR" sz="1200" kern="1200" dirty="0" smtClean="0">
                <a:solidFill>
                  <a:schemeClr val="tx1"/>
                </a:solidFill>
                <a:effectLst/>
                <a:latin typeface="+mn-lt"/>
                <a:ea typeface="+mn-ea"/>
                <a:cs typeface="+mn-cs"/>
              </a:rPr>
              <a:t> indagó por edad, relación de parentesco, educación (último año aprobado, asistencia a educación formal, apoyos educativos, accesibilidad en el centro de estudios, educación no formal, entre otros aspectos). </a:t>
            </a:r>
          </a:p>
          <a:p>
            <a:pPr lvl="0" hangingPunct="0"/>
            <a:r>
              <a:rPr lang="es-CR" sz="1200" u="sng" kern="1200" dirty="0" smtClean="0">
                <a:solidFill>
                  <a:schemeClr val="tx1"/>
                </a:solidFill>
                <a:effectLst/>
                <a:latin typeface="+mn-lt"/>
                <a:ea typeface="+mn-ea"/>
                <a:cs typeface="+mn-cs"/>
              </a:rPr>
              <a:t>Empleo e ingresos</a:t>
            </a:r>
            <a:r>
              <a:rPr lang="es-CR" sz="1200" kern="1200" dirty="0" smtClean="0">
                <a:solidFill>
                  <a:schemeClr val="tx1"/>
                </a:solidFill>
                <a:effectLst/>
                <a:latin typeface="+mn-lt"/>
                <a:ea typeface="+mn-ea"/>
                <a:cs typeface="+mn-cs"/>
              </a:rPr>
              <a:t>: se preguntó inicialmente por el empleo y los ingresos de las personas del hogar y posteriormente por las características del empleo de la persona seleccionada que incluye la ocupación, cantidad de trabajos, horas trabajadas a la semana, posición en el empleo, lugar en donde realiza las tareas, accesibilidad en el lugar de trabajo, ingresos, entre otros aspectos vinculados.   </a:t>
            </a:r>
          </a:p>
          <a:p>
            <a:pPr lvl="0" hangingPunct="0"/>
            <a:r>
              <a:rPr lang="es-CR" sz="1200" u="sng" kern="1200" dirty="0" smtClean="0">
                <a:solidFill>
                  <a:schemeClr val="tx1"/>
                </a:solidFill>
                <a:effectLst/>
                <a:latin typeface="+mn-lt"/>
                <a:ea typeface="+mn-ea"/>
                <a:cs typeface="+mn-cs"/>
              </a:rPr>
              <a:t>Ambiente como barrera o facilitador:</a:t>
            </a:r>
            <a:r>
              <a:rPr lang="es-CR" sz="1200" kern="1200" dirty="0" smtClean="0">
                <a:solidFill>
                  <a:schemeClr val="tx1"/>
                </a:solidFill>
                <a:effectLst/>
                <a:latin typeface="+mn-lt"/>
                <a:ea typeface="+mn-ea"/>
                <a:cs typeface="+mn-cs"/>
              </a:rPr>
              <a:t> se indagó sobre la experiencia de la persona sobre diferentes factores ambientales tales como sistema de trasporte público, terreno y niveles de ruido a donde está ubicada la vivienda, servicios de salud, aglomeraciones de gente, comercio, entre otros. </a:t>
            </a:r>
          </a:p>
          <a:p>
            <a:pPr lvl="0" hangingPunct="0"/>
            <a:r>
              <a:rPr lang="es-CR" sz="1200" u="sng" kern="1200" dirty="0" smtClean="0">
                <a:solidFill>
                  <a:schemeClr val="tx1"/>
                </a:solidFill>
                <a:effectLst/>
                <a:latin typeface="+mn-lt"/>
                <a:ea typeface="+mn-ea"/>
                <a:cs typeface="+mn-cs"/>
              </a:rPr>
              <a:t>Desempeño y funcionamiento:</a:t>
            </a:r>
            <a:r>
              <a:rPr lang="es-CR" sz="1200" kern="1200" dirty="0" smtClean="0">
                <a:solidFill>
                  <a:schemeClr val="tx1"/>
                </a:solidFill>
                <a:effectLst/>
                <a:latin typeface="+mn-lt"/>
                <a:ea typeface="+mn-ea"/>
                <a:cs typeface="+mn-cs"/>
              </a:rPr>
              <a:t> se consultó por diferentes aspectos de movilidad, uso de extremidades, autocuidado, vista, audición, dolor, energía y dinamismo con el fin de conocer el grado de desempeño de las personas en actividades vitales y cotidianas, considerando todos los factores ambientales, tanto positivos (facilitadores) como negativos (barreras).</a:t>
            </a:r>
          </a:p>
          <a:p>
            <a:pPr lvl="0" hangingPunct="0"/>
            <a:r>
              <a:rPr lang="es-CR" sz="1200" u="sng" kern="1200" dirty="0" smtClean="0">
                <a:solidFill>
                  <a:schemeClr val="tx1"/>
                </a:solidFill>
                <a:effectLst/>
                <a:latin typeface="+mn-lt"/>
                <a:ea typeface="+mn-ea"/>
                <a:cs typeface="+mn-cs"/>
              </a:rPr>
              <a:t>Capacidad</a:t>
            </a:r>
            <a:r>
              <a:rPr lang="es-CR" sz="1200" kern="1200" dirty="0" smtClean="0">
                <a:solidFill>
                  <a:schemeClr val="tx1"/>
                </a:solidFill>
                <a:effectLst/>
                <a:latin typeface="+mn-lt"/>
                <a:ea typeface="+mn-ea"/>
                <a:cs typeface="+mn-cs"/>
              </a:rPr>
              <a:t>: se indagó sobre la percepción de salud integral por dificultad para ver, ori, caminar y subir gradas, para comunicarse, costarse, salir a la calle, respirar, dormir entre otros aspectos. </a:t>
            </a:r>
          </a:p>
          <a:p>
            <a:pPr lvl="0" hangingPunct="0"/>
            <a:r>
              <a:rPr lang="es-CR" sz="1200" u="sng" kern="1200" dirty="0" smtClean="0">
                <a:solidFill>
                  <a:schemeClr val="tx1"/>
                </a:solidFill>
                <a:effectLst/>
                <a:latin typeface="+mn-lt"/>
                <a:ea typeface="+mn-ea"/>
                <a:cs typeface="+mn-cs"/>
              </a:rPr>
              <a:t>Condición de salud:</a:t>
            </a:r>
            <a:r>
              <a:rPr lang="es-CR" sz="1200" kern="1200" dirty="0" smtClean="0">
                <a:solidFill>
                  <a:schemeClr val="tx1"/>
                </a:solidFill>
                <a:effectLst/>
                <a:latin typeface="+mn-lt"/>
                <a:ea typeface="+mn-ea"/>
                <a:cs typeface="+mn-cs"/>
              </a:rPr>
              <a:t> se preguntó sobre la condición de salud que incluye enfermedades, trastornos, síndromes y deficiencias, y se consultó si fueron diagnosticadas por una persona profesional de la salud, si le han recetado medicamento, algún otro tratamiento o asistencia.</a:t>
            </a:r>
          </a:p>
          <a:p>
            <a:pPr lvl="0" hangingPunct="0"/>
            <a:r>
              <a:rPr lang="es-CR" sz="1200" u="sng" kern="1200" dirty="0" smtClean="0">
                <a:solidFill>
                  <a:schemeClr val="tx1"/>
                </a:solidFill>
                <a:effectLst/>
                <a:latin typeface="+mn-lt"/>
                <a:ea typeface="+mn-ea"/>
                <a:cs typeface="+mn-cs"/>
              </a:rPr>
              <a:t>Asistencia personal:</a:t>
            </a:r>
            <a:r>
              <a:rPr lang="es-CR" sz="1200" kern="1200" dirty="0" smtClean="0">
                <a:solidFill>
                  <a:schemeClr val="tx1"/>
                </a:solidFill>
                <a:effectLst/>
                <a:latin typeface="+mn-lt"/>
                <a:ea typeface="+mn-ea"/>
                <a:cs typeface="+mn-cs"/>
              </a:rPr>
              <a:t> se indagó si la persona seleccionada tenía asistencia y con qué frecuencia es recibida, así como por las características de la asistencia personal. </a:t>
            </a:r>
          </a:p>
          <a:p>
            <a:pPr lvl="0" hangingPunct="0"/>
            <a:r>
              <a:rPr lang="es-CR" sz="1200" u="sng" kern="1200" dirty="0" smtClean="0">
                <a:solidFill>
                  <a:schemeClr val="tx1"/>
                </a:solidFill>
                <a:effectLst/>
                <a:latin typeface="+mn-lt"/>
                <a:ea typeface="+mn-ea"/>
                <a:cs typeface="+mn-cs"/>
              </a:rPr>
              <a:t>Actitudes percibidas de otras personas:</a:t>
            </a:r>
            <a:r>
              <a:rPr lang="es-CR" sz="1200" kern="1200" dirty="0" smtClean="0">
                <a:solidFill>
                  <a:schemeClr val="tx1"/>
                </a:solidFill>
                <a:effectLst/>
                <a:latin typeface="+mn-lt"/>
                <a:ea typeface="+mn-ea"/>
                <a:cs typeface="+mn-cs"/>
              </a:rPr>
              <a:t> se indagó sobre las actitudes de otras personas hacia la persona seleccionada vinculadas a decisiones familiares, participación en actividades de la sociedad, toma de decisiones personales, aceptación, paciencia, respeto, justicia y dignidad, entre otras actitudes de otras personas.</a:t>
            </a:r>
          </a:p>
          <a:p>
            <a:pPr lvl="0" hangingPunct="0"/>
            <a:r>
              <a:rPr lang="es-CR" sz="1200" u="sng" kern="1200" dirty="0" smtClean="0">
                <a:solidFill>
                  <a:schemeClr val="tx1"/>
                </a:solidFill>
                <a:effectLst/>
                <a:latin typeface="+mn-lt"/>
                <a:ea typeface="+mn-ea"/>
                <a:cs typeface="+mn-cs"/>
              </a:rPr>
              <a:t>Productos de apoyo, servicios y animales de asistencia:</a:t>
            </a:r>
            <a:r>
              <a:rPr lang="es-CR" sz="1200" kern="1200" dirty="0" smtClean="0">
                <a:solidFill>
                  <a:schemeClr val="tx1"/>
                </a:solidFill>
                <a:effectLst/>
                <a:latin typeface="+mn-lt"/>
                <a:ea typeface="+mn-ea"/>
                <a:cs typeface="+mn-cs"/>
              </a:rPr>
              <a:t> se investigó sobre información de productos de apoyo, servicios y animales de asistencia, por la tenencia de productos, como se adquirieron, en qué medida le facilitan la vida, necesidad de otros productos, animales o servicios de asistencia, entre otros.  </a:t>
            </a:r>
          </a:p>
          <a:p>
            <a:pPr lvl="0" hangingPunct="0"/>
            <a:r>
              <a:rPr lang="es-CR" sz="1200" u="sng" kern="1200" dirty="0" smtClean="0">
                <a:solidFill>
                  <a:schemeClr val="tx1"/>
                </a:solidFill>
                <a:effectLst/>
                <a:latin typeface="+mn-lt"/>
                <a:ea typeface="+mn-ea"/>
                <a:cs typeface="+mn-cs"/>
              </a:rPr>
              <a:t>Servicios</a:t>
            </a:r>
            <a:r>
              <a:rPr lang="es-CR" sz="1200" kern="1200" dirty="0" smtClean="0">
                <a:solidFill>
                  <a:schemeClr val="tx1"/>
                </a:solidFill>
                <a:effectLst/>
                <a:latin typeface="+mn-lt"/>
                <a:ea typeface="+mn-ea"/>
                <a:cs typeface="+mn-cs"/>
              </a:rPr>
              <a:t>: se indagó sobre la utilización de servicios de salud, municipalidad, telecomunicaciones, comerciales, de turismo, judiciales entre otros, y la experiencia de uso de estos servicios. </a:t>
            </a:r>
          </a:p>
          <a:p>
            <a:pPr lvl="0" hangingPunct="0"/>
            <a:r>
              <a:rPr lang="es-CR" sz="1200" u="sng" kern="1200" dirty="0" smtClean="0">
                <a:solidFill>
                  <a:schemeClr val="tx1"/>
                </a:solidFill>
                <a:effectLst/>
                <a:latin typeface="+mn-lt"/>
                <a:ea typeface="+mn-ea"/>
                <a:cs typeface="+mn-cs"/>
              </a:rPr>
              <a:t>Calidad de vida</a:t>
            </a:r>
            <a:r>
              <a:rPr lang="es-CR" sz="1200" kern="1200" dirty="0" smtClean="0">
                <a:solidFill>
                  <a:schemeClr val="tx1"/>
                </a:solidFill>
                <a:effectLst/>
                <a:latin typeface="+mn-lt"/>
                <a:ea typeface="+mn-ea"/>
                <a:cs typeface="+mn-cs"/>
              </a:rPr>
              <a:t>: se consultó sobre la percepción de la calidad de vida en general y una sobre la satisfacción de la persona seleccionada en diferentes aspectos de su vida como la salud, habilidad de realizar actividades diarias, vivienda, entre otros.</a:t>
            </a:r>
          </a:p>
          <a:p>
            <a:pPr lvl="0" hangingPunct="0"/>
            <a:r>
              <a:rPr lang="es-CR" sz="1200" u="sng" kern="1200" dirty="0" smtClean="0">
                <a:solidFill>
                  <a:schemeClr val="tx1"/>
                </a:solidFill>
                <a:effectLst/>
                <a:latin typeface="+mn-lt"/>
                <a:ea typeface="+mn-ea"/>
                <a:cs typeface="+mn-cs"/>
              </a:rPr>
              <a:t>Participación social, política y tiempo libre</a:t>
            </a:r>
            <a:r>
              <a:rPr lang="es-CR" sz="1200" kern="1200" dirty="0" smtClean="0">
                <a:solidFill>
                  <a:schemeClr val="tx1"/>
                </a:solidFill>
                <a:effectLst/>
                <a:latin typeface="+mn-lt"/>
                <a:ea typeface="+mn-ea"/>
                <a:cs typeface="+mn-cs"/>
              </a:rPr>
              <a:t>: se investigó sobre participación en grupos u organizaciones, participación en las últimas elecciones presidenciales y por actividades de tiempo libre de la persona seleccionada. </a:t>
            </a:r>
          </a:p>
          <a:p>
            <a:pPr lvl="0" hangingPunct="0"/>
            <a:r>
              <a:rPr lang="es-CR" sz="1200" u="sng" kern="1200" dirty="0" smtClean="0">
                <a:solidFill>
                  <a:schemeClr val="tx1"/>
                </a:solidFill>
                <a:effectLst/>
                <a:latin typeface="+mn-lt"/>
                <a:ea typeface="+mn-ea"/>
                <a:cs typeface="+mn-cs"/>
              </a:rPr>
              <a:t>Acceso a la información</a:t>
            </a:r>
            <a:r>
              <a:rPr lang="es-CR" sz="1200" kern="1200" dirty="0" smtClean="0">
                <a:solidFill>
                  <a:schemeClr val="tx1"/>
                </a:solidFill>
                <a:effectLst/>
                <a:latin typeface="+mn-lt"/>
                <a:ea typeface="+mn-ea"/>
                <a:cs typeface="+mn-cs"/>
              </a:rPr>
              <a:t>: se preguntó si la información que se ofrece en las instituciones públicas es veraz, accesible y comprensible</a:t>
            </a:r>
          </a:p>
          <a:p>
            <a:pPr lvl="0" hangingPunct="0"/>
            <a:r>
              <a:rPr lang="es-CR" sz="1200" u="sng" kern="1200" dirty="0" smtClean="0">
                <a:solidFill>
                  <a:schemeClr val="tx1"/>
                </a:solidFill>
                <a:effectLst/>
                <a:latin typeface="+mn-lt"/>
                <a:ea typeface="+mn-ea"/>
                <a:cs typeface="+mn-cs"/>
              </a:rPr>
              <a:t>Percepción de discriminación</a:t>
            </a:r>
            <a:r>
              <a:rPr lang="es-CR" sz="1200" kern="1200" dirty="0" smtClean="0">
                <a:solidFill>
                  <a:schemeClr val="tx1"/>
                </a:solidFill>
                <a:effectLst/>
                <a:latin typeface="+mn-lt"/>
                <a:ea typeface="+mn-ea"/>
                <a:cs typeface="+mn-cs"/>
              </a:rPr>
              <a:t>: se consultó si la persona ha vivido situaciones de discriminación por motivos socioeconómicos, sexo, edad, nacionalidad, por su situación de discapacidad, entre otros motivos y donde ocurrieron estas formas de discriminación. </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6</a:t>
            </a:fld>
            <a:endParaRPr lang="es-CR"/>
          </a:p>
        </p:txBody>
      </p:sp>
    </p:spTree>
    <p:extLst>
      <p:ext uri="{BB962C8B-B14F-4D97-AF65-F5344CB8AC3E}">
        <p14:creationId xmlns:p14="http://schemas.microsoft.com/office/powerpoint/2010/main" val="3025181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smtClean="0"/>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32</a:t>
            </a:fld>
            <a:endParaRPr lang="es-CR"/>
          </a:p>
        </p:txBody>
      </p:sp>
    </p:spTree>
    <p:extLst>
      <p:ext uri="{BB962C8B-B14F-4D97-AF65-F5344CB8AC3E}">
        <p14:creationId xmlns:p14="http://schemas.microsoft.com/office/powerpoint/2010/main" val="120591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smtClean="0"/>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33</a:t>
            </a:fld>
            <a:endParaRPr lang="es-CR"/>
          </a:p>
        </p:txBody>
      </p:sp>
    </p:spTree>
    <p:extLst>
      <p:ext uri="{BB962C8B-B14F-4D97-AF65-F5344CB8AC3E}">
        <p14:creationId xmlns:p14="http://schemas.microsoft.com/office/powerpoint/2010/main" val="1812245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34</a:t>
            </a:fld>
            <a:endParaRPr lang="es-CR"/>
          </a:p>
        </p:txBody>
      </p:sp>
    </p:spTree>
    <p:extLst>
      <p:ext uri="{BB962C8B-B14F-4D97-AF65-F5344CB8AC3E}">
        <p14:creationId xmlns:p14="http://schemas.microsoft.com/office/powerpoint/2010/main" val="3174282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35</a:t>
            </a:fld>
            <a:endParaRPr lang="es-CR"/>
          </a:p>
        </p:txBody>
      </p:sp>
    </p:spTree>
    <p:extLst>
      <p:ext uri="{BB962C8B-B14F-4D97-AF65-F5344CB8AC3E}">
        <p14:creationId xmlns:p14="http://schemas.microsoft.com/office/powerpoint/2010/main" val="4140465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R" sz="1200" dirty="0" smtClean="0">
                <a:solidFill>
                  <a:srgbClr val="002060"/>
                </a:solidFill>
                <a:latin typeface="ChollaSansBold" pitchFamily="2" charset="0"/>
                <a:cs typeface="Arial" panose="020B0604020202020204" pitchFamily="34" charset="0"/>
              </a:rPr>
              <a:t>Asistencia </a:t>
            </a:r>
          </a:p>
          <a:p>
            <a:pPr algn="l"/>
            <a:r>
              <a:rPr lang="es-CR" sz="1200" dirty="0" smtClean="0">
                <a:solidFill>
                  <a:srgbClr val="002060"/>
                </a:solidFill>
                <a:latin typeface="ChollaSansBold" pitchFamily="2" charset="0"/>
                <a:cs typeface="Arial" panose="020B0604020202020204" pitchFamily="34" charset="0"/>
              </a:rPr>
              <a:t>personal intensa</a:t>
            </a:r>
          </a:p>
          <a:p>
            <a:pPr algn="l"/>
            <a:r>
              <a:rPr lang="es-CR" sz="1200" b="1" dirty="0" smtClean="0">
                <a:solidFill>
                  <a:srgbClr val="B2005D"/>
                </a:solidFill>
                <a:latin typeface="ChollaSansBold" pitchFamily="2" charset="0"/>
                <a:cs typeface="Arial" panose="020B0604020202020204" pitchFamily="34" charset="0"/>
              </a:rPr>
              <a:t>79,4 %</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36</a:t>
            </a:fld>
            <a:endParaRPr lang="es-CR"/>
          </a:p>
        </p:txBody>
      </p:sp>
    </p:spTree>
    <p:extLst>
      <p:ext uri="{BB962C8B-B14F-4D97-AF65-F5344CB8AC3E}">
        <p14:creationId xmlns:p14="http://schemas.microsoft.com/office/powerpoint/2010/main" val="2645929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R" sz="1200" dirty="0" smtClean="0">
                <a:solidFill>
                  <a:srgbClr val="002060"/>
                </a:solidFill>
                <a:latin typeface="ChollaSansBold" pitchFamily="2" charset="0"/>
                <a:cs typeface="Arial" panose="020B0604020202020204" pitchFamily="34" charset="0"/>
              </a:rPr>
              <a:t>Asistencia </a:t>
            </a:r>
          </a:p>
          <a:p>
            <a:pPr algn="l"/>
            <a:r>
              <a:rPr lang="es-CR" sz="1200" dirty="0" smtClean="0">
                <a:solidFill>
                  <a:srgbClr val="002060"/>
                </a:solidFill>
                <a:latin typeface="ChollaSansBold" pitchFamily="2" charset="0"/>
                <a:cs typeface="Arial" panose="020B0604020202020204" pitchFamily="34" charset="0"/>
              </a:rPr>
              <a:t>personal intensa</a:t>
            </a:r>
          </a:p>
          <a:p>
            <a:pPr algn="l"/>
            <a:r>
              <a:rPr lang="es-CR" sz="1200" b="1" dirty="0" smtClean="0">
                <a:solidFill>
                  <a:srgbClr val="B2005D"/>
                </a:solidFill>
                <a:latin typeface="ChollaSansBold" pitchFamily="2" charset="0"/>
                <a:cs typeface="Arial" panose="020B0604020202020204" pitchFamily="34" charset="0"/>
              </a:rPr>
              <a:t>79,4 %</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37</a:t>
            </a:fld>
            <a:endParaRPr lang="es-CR"/>
          </a:p>
        </p:txBody>
      </p:sp>
    </p:spTree>
    <p:extLst>
      <p:ext uri="{BB962C8B-B14F-4D97-AF65-F5344CB8AC3E}">
        <p14:creationId xmlns:p14="http://schemas.microsoft.com/office/powerpoint/2010/main" val="3913020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Otras actividades de tiempo libre representan</a:t>
            </a:r>
            <a:r>
              <a:rPr lang="es-ES" baseline="0" dirty="0" smtClean="0"/>
              <a:t> el 0,3 % y son estadísticamente poco confiables (CV mayor a 20 %).</a:t>
            </a: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40</a:t>
            </a:fld>
            <a:endParaRPr lang="es-CR"/>
          </a:p>
        </p:txBody>
      </p:sp>
    </p:spTree>
    <p:extLst>
      <p:ext uri="{BB962C8B-B14F-4D97-AF65-F5344CB8AC3E}">
        <p14:creationId xmlns:p14="http://schemas.microsoft.com/office/powerpoint/2010/main" val="3373334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La percepción de calidad de vida positiva en el último mes,</a:t>
            </a:r>
            <a:r>
              <a:rPr lang="es-ES" sz="1200" baseline="0" dirty="0" smtClean="0">
                <a:solidFill>
                  <a:srgbClr val="002060"/>
                </a:solidFill>
                <a:latin typeface="ChollaSansRegular" pitchFamily="2" charset="0"/>
                <a:ea typeface="Times New Roman" panose="02020603050405020304" pitchFamily="18" charset="0"/>
                <a:cs typeface="Arial" panose="020B0604020202020204" pitchFamily="34" charset="0"/>
              </a:rPr>
              <a:t> </a:t>
            </a:r>
            <a:r>
              <a:rPr lang="es-ES" sz="1200" dirty="0" smtClean="0">
                <a:solidFill>
                  <a:srgbClr val="002060"/>
                </a:solidFill>
                <a:latin typeface="ChollaSansRegular" pitchFamily="2" charset="0"/>
                <a:ea typeface="Times New Roman" panose="02020603050405020304" pitchFamily="18" charset="0"/>
                <a:cs typeface="Arial" panose="020B0604020202020204" pitchFamily="34" charset="0"/>
              </a:rPr>
              <a:t>corresponde aquellas personas que respondieron (bueno a muy bueno). </a:t>
            </a:r>
            <a:r>
              <a:rPr lang="es-CR" dirty="0" smtClean="0">
                <a:solidFill>
                  <a:srgbClr val="002060"/>
                </a:solidFill>
                <a:latin typeface="ChollaSansBold" pitchFamily="2" charset="0"/>
                <a:cs typeface="Arial" panose="020B0604020202020204" pitchFamily="34" charset="0"/>
              </a:rPr>
              <a:t>Percepción de Calidad de vida</a:t>
            </a:r>
            <a:r>
              <a:rPr lang="es-CR" dirty="0" smtClean="0">
                <a:solidFill>
                  <a:srgbClr val="002060"/>
                </a:solidFill>
                <a:latin typeface="Arial" panose="020B0604020202020204" pitchFamily="34" charset="0"/>
                <a:cs typeface="Arial" panose="020B0604020202020204" pitchFamily="34" charset="0"/>
              </a:rPr>
              <a:t> </a:t>
            </a:r>
            <a:r>
              <a:rPr lang="es-CR" sz="1400" b="1" dirty="0" smtClean="0">
                <a:solidFill>
                  <a:srgbClr val="B2005D"/>
                </a:solidFill>
                <a:latin typeface="ChollaSansBold" pitchFamily="2" charset="0"/>
                <a:cs typeface="Arial" panose="020B0604020202020204" pitchFamily="34" charset="0"/>
              </a:rPr>
              <a:t>49,43 %</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41</a:t>
            </a:fld>
            <a:endParaRPr lang="es-CR"/>
          </a:p>
        </p:txBody>
      </p:sp>
    </p:spTree>
    <p:extLst>
      <p:ext uri="{BB962C8B-B14F-4D97-AF65-F5344CB8AC3E}">
        <p14:creationId xmlns:p14="http://schemas.microsoft.com/office/powerpoint/2010/main" val="3298048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42</a:t>
            </a:fld>
            <a:endParaRPr lang="es-CR"/>
          </a:p>
        </p:txBody>
      </p:sp>
    </p:spTree>
    <p:extLst>
      <p:ext uri="{BB962C8B-B14F-4D97-AF65-F5344CB8AC3E}">
        <p14:creationId xmlns:p14="http://schemas.microsoft.com/office/powerpoint/2010/main" val="662327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200" dirty="0" smtClean="0">
                <a:solidFill>
                  <a:srgbClr val="002060"/>
                </a:solidFill>
                <a:latin typeface="ChollaSansRegular" pitchFamily="2" charset="0"/>
                <a:ea typeface="Times New Roman" panose="02020603050405020304" pitchFamily="18" charset="0"/>
                <a:cs typeface="Arial" panose="020B0604020202020204" pitchFamily="34" charset="0"/>
              </a:rPr>
              <a:t>El 37,3 % de las personas con discapacidad indica que la última relación sexual fue hace un año o más, seguido de las que tuvieron su última relación sexual hace menos de una semana con el 25,9 %. El 4,1 % indica no haber tenido relaciones sexuales</a:t>
            </a:r>
            <a:r>
              <a:rPr lang="es-CR" dirty="0" smtClean="0"/>
              <a:t>.</a:t>
            </a:r>
          </a:p>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44</a:t>
            </a:fld>
            <a:endParaRPr lang="es-CR"/>
          </a:p>
        </p:txBody>
      </p:sp>
    </p:spTree>
    <p:extLst>
      <p:ext uri="{BB962C8B-B14F-4D97-AF65-F5344CB8AC3E}">
        <p14:creationId xmlns:p14="http://schemas.microsoft.com/office/powerpoint/2010/main" val="129886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smtClean="0"/>
              <a:t>Explicar</a:t>
            </a:r>
            <a:r>
              <a:rPr lang="es-CR" baseline="0" dirty="0" smtClean="0"/>
              <a:t> barreras Actitudinales </a:t>
            </a:r>
          </a:p>
          <a:p>
            <a:r>
              <a:rPr lang="es-CR" baseline="0" dirty="0" smtClean="0"/>
              <a:t>Y las ambientales desde el entorno.</a:t>
            </a: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8</a:t>
            </a:fld>
            <a:endParaRPr lang="es-CR"/>
          </a:p>
        </p:txBody>
      </p:sp>
    </p:spTree>
    <p:extLst>
      <p:ext uri="{BB962C8B-B14F-4D97-AF65-F5344CB8AC3E}">
        <p14:creationId xmlns:p14="http://schemas.microsoft.com/office/powerpoint/2010/main" val="1844984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smtClean="0">
                <a:solidFill>
                  <a:schemeClr val="tx2">
                    <a:lumMod val="50000"/>
                  </a:schemeClr>
                </a:solidFill>
                <a:latin typeface="ChollaSansRegular" pitchFamily="2" charset="0"/>
              </a:rPr>
              <a:t>Es decir que tienen más dificultades para la realización de actividades en la vida diaria</a:t>
            </a: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48</a:t>
            </a:fld>
            <a:endParaRPr lang="es-CR"/>
          </a:p>
        </p:txBody>
      </p:sp>
    </p:spTree>
    <p:extLst>
      <p:ext uri="{BB962C8B-B14F-4D97-AF65-F5344CB8AC3E}">
        <p14:creationId xmlns:p14="http://schemas.microsoft.com/office/powerpoint/2010/main" val="18547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Explicar los conceptos de Capacidad</a:t>
            </a:r>
            <a:r>
              <a:rPr lang="es-ES" baseline="0" dirty="0" smtClean="0"/>
              <a:t> y desempeño</a:t>
            </a: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10</a:t>
            </a:fld>
            <a:endParaRPr lang="es-CR"/>
          </a:p>
        </p:txBody>
      </p:sp>
    </p:spTree>
    <p:extLst>
      <p:ext uri="{BB962C8B-B14F-4D97-AF65-F5344CB8AC3E}">
        <p14:creationId xmlns:p14="http://schemas.microsoft.com/office/powerpoint/2010/main" val="426875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11</a:t>
            </a:fld>
            <a:endParaRPr lang="es-CR"/>
          </a:p>
        </p:txBody>
      </p:sp>
    </p:spTree>
    <p:extLst>
      <p:ext uri="{BB962C8B-B14F-4D97-AF65-F5344CB8AC3E}">
        <p14:creationId xmlns:p14="http://schemas.microsoft.com/office/powerpoint/2010/main" val="379561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Explicar los conceptos de Capacidad</a:t>
            </a:r>
            <a:r>
              <a:rPr lang="es-ES" baseline="0" dirty="0" smtClean="0"/>
              <a:t> y desempeño</a:t>
            </a: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12</a:t>
            </a:fld>
            <a:endParaRPr lang="es-CR"/>
          </a:p>
        </p:txBody>
      </p:sp>
    </p:spTree>
    <p:extLst>
      <p:ext uri="{BB962C8B-B14F-4D97-AF65-F5344CB8AC3E}">
        <p14:creationId xmlns:p14="http://schemas.microsoft.com/office/powerpoint/2010/main" val="74384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Explicar los conceptos de Capacidad</a:t>
            </a:r>
            <a:r>
              <a:rPr lang="es-ES" baseline="0" dirty="0" smtClean="0"/>
              <a:t> y desempeño</a:t>
            </a: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13</a:t>
            </a:fld>
            <a:endParaRPr lang="es-CR"/>
          </a:p>
        </p:txBody>
      </p:sp>
    </p:spTree>
    <p:extLst>
      <p:ext uri="{BB962C8B-B14F-4D97-AF65-F5344CB8AC3E}">
        <p14:creationId xmlns:p14="http://schemas.microsoft.com/office/powerpoint/2010/main" val="255364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Explicar los conceptos de Capacidad</a:t>
            </a:r>
            <a:r>
              <a:rPr lang="es-ES" baseline="0" dirty="0" smtClean="0"/>
              <a:t> y desempeño</a:t>
            </a:r>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14</a:t>
            </a:fld>
            <a:endParaRPr lang="es-CR"/>
          </a:p>
        </p:txBody>
      </p:sp>
    </p:spTree>
    <p:extLst>
      <p:ext uri="{BB962C8B-B14F-4D97-AF65-F5344CB8AC3E}">
        <p14:creationId xmlns:p14="http://schemas.microsoft.com/office/powerpoint/2010/main" val="170175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F7AFD2A-8B46-43F4-BFF0-A029A01A8ED0}" type="slidenum">
              <a:rPr lang="es-CR" smtClean="0"/>
              <a:t>17</a:t>
            </a:fld>
            <a:endParaRPr lang="es-CR"/>
          </a:p>
        </p:txBody>
      </p:sp>
    </p:spTree>
    <p:extLst>
      <p:ext uri="{BB962C8B-B14F-4D97-AF65-F5344CB8AC3E}">
        <p14:creationId xmlns:p14="http://schemas.microsoft.com/office/powerpoint/2010/main" val="29156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6C9EF1A-F294-A54B-85B3-C8E966921D0C}" type="datetimeFigureOut">
              <a:rPr lang="es-ES" smtClean="0"/>
              <a:t>25/10/2019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410528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6C9EF1A-F294-A54B-85B3-C8E966921D0C}" type="datetimeFigureOut">
              <a:rPr lang="es-ES" smtClean="0"/>
              <a:t>25/10/2019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222403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6C9EF1A-F294-A54B-85B3-C8E966921D0C}" type="datetimeFigureOut">
              <a:rPr lang="es-ES" smtClean="0"/>
              <a:t>25/10/2019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411643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6C9EF1A-F294-A54B-85B3-C8E966921D0C}" type="datetimeFigureOut">
              <a:rPr lang="es-ES" smtClean="0"/>
              <a:t>25/10/2019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221542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6C9EF1A-F294-A54B-85B3-C8E966921D0C}" type="datetimeFigureOut">
              <a:rPr lang="es-ES" smtClean="0"/>
              <a:t>25/10/2019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30104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6C9EF1A-F294-A54B-85B3-C8E966921D0C}" type="datetimeFigureOut">
              <a:rPr lang="es-ES" smtClean="0"/>
              <a:t>25/10/2019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21615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6C9EF1A-F294-A54B-85B3-C8E966921D0C}" type="datetimeFigureOut">
              <a:rPr lang="es-ES" smtClean="0"/>
              <a:t>25/10/2019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113342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6C9EF1A-F294-A54B-85B3-C8E966921D0C}" type="datetimeFigureOut">
              <a:rPr lang="es-ES" smtClean="0"/>
              <a:t>25/10/2019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78141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6C9EF1A-F294-A54B-85B3-C8E966921D0C}" type="datetimeFigureOut">
              <a:rPr lang="es-ES" smtClean="0"/>
              <a:t>25/10/2019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128338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6C9EF1A-F294-A54B-85B3-C8E966921D0C}" type="datetimeFigureOut">
              <a:rPr lang="es-ES" smtClean="0"/>
              <a:t>25/10/2019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31398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6C9EF1A-F294-A54B-85B3-C8E966921D0C}" type="datetimeFigureOut">
              <a:rPr lang="es-ES" smtClean="0"/>
              <a:t>25/10/2019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8343D33-1633-E547-8A5A-2933FAE480EE}" type="slidenum">
              <a:rPr lang="es-ES" smtClean="0"/>
              <a:t>‹Nº›</a:t>
            </a:fld>
            <a:endParaRPr lang="es-ES"/>
          </a:p>
        </p:txBody>
      </p:sp>
    </p:spTree>
    <p:extLst>
      <p:ext uri="{BB962C8B-B14F-4D97-AF65-F5344CB8AC3E}">
        <p14:creationId xmlns:p14="http://schemas.microsoft.com/office/powerpoint/2010/main" val="52384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9EF1A-F294-A54B-85B3-C8E966921D0C}" type="datetimeFigureOut">
              <a:rPr lang="es-ES" smtClean="0"/>
              <a:t>25/10/2019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43D33-1633-E547-8A5A-2933FAE480EE}" type="slidenum">
              <a:rPr lang="es-ES" smtClean="0"/>
              <a:t>‹Nº›</a:t>
            </a:fld>
            <a:endParaRPr lang="es-ES"/>
          </a:p>
        </p:txBody>
      </p:sp>
    </p:spTree>
    <p:extLst>
      <p:ext uri="{BB962C8B-B14F-4D97-AF65-F5344CB8AC3E}">
        <p14:creationId xmlns:p14="http://schemas.microsoft.com/office/powerpoint/2010/main" val="255769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4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48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66" y="1394315"/>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60300" y="148174"/>
            <a:ext cx="5123518" cy="646331"/>
          </a:xfrm>
          <a:prstGeom prst="rect">
            <a:avLst/>
          </a:prstGeom>
          <a:noFill/>
        </p:spPr>
        <p:txBody>
          <a:bodyPr wrap="none" rtlCol="0">
            <a:spAutoFit/>
          </a:bodyPr>
          <a:lstStyle/>
          <a:p>
            <a:r>
              <a:rPr lang="es-ES_tradnl" sz="2800" dirty="0" smtClean="0">
                <a:solidFill>
                  <a:schemeClr val="bg1"/>
                </a:solidFill>
                <a:latin typeface="ChollaSlabBold" pitchFamily="2" charset="0"/>
                <a:cs typeface="Times New Roman"/>
              </a:rPr>
              <a:t>Medición de la discapacidad</a:t>
            </a:r>
            <a:r>
              <a:rPr lang="es-ES_tradnl" sz="3600" dirty="0" smtClean="0">
                <a:solidFill>
                  <a:schemeClr val="bg1"/>
                </a:solidFill>
                <a:latin typeface="ChollaSlabBold" pitchFamily="2" charset="0"/>
                <a:cs typeface="Times New Roman"/>
              </a:rPr>
              <a:t> </a:t>
            </a:r>
            <a:endParaRPr lang="es-ES_tradnl" sz="3600" dirty="0">
              <a:solidFill>
                <a:schemeClr val="bg1"/>
              </a:solidFill>
              <a:latin typeface="ChollaSlabBold" pitchFamily="2" charset="0"/>
              <a:cs typeface="Times New Roman"/>
            </a:endParaRPr>
          </a:p>
        </p:txBody>
      </p:sp>
      <p:sp>
        <p:nvSpPr>
          <p:cNvPr id="10" name="CuadroTexto 9"/>
          <p:cNvSpPr txBox="1"/>
          <p:nvPr/>
        </p:nvSpPr>
        <p:spPr>
          <a:xfrm>
            <a:off x="582475" y="1267484"/>
            <a:ext cx="8305633" cy="830997"/>
          </a:xfrm>
          <a:prstGeom prst="rect">
            <a:avLst/>
          </a:prstGeom>
          <a:noFill/>
        </p:spPr>
        <p:txBody>
          <a:bodyPr wrap="square" rtlCol="0">
            <a:spAutoFit/>
          </a:bodyPr>
          <a:lstStyle/>
          <a:p>
            <a:pPr algn="just"/>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La </a:t>
            </a:r>
            <a:r>
              <a:rPr lang="es-ES" sz="2400" dirty="0" err="1" smtClean="0">
                <a:solidFill>
                  <a:srgbClr val="002060"/>
                </a:solidFill>
                <a:latin typeface="ChollaSansRegular" pitchFamily="2" charset="0"/>
                <a:ea typeface="Times New Roman" panose="02020603050405020304" pitchFamily="18" charset="0"/>
                <a:cs typeface="Arial" panose="020B0604020202020204" pitchFamily="34" charset="0"/>
              </a:rPr>
              <a:t>Enadis</a:t>
            </a:r>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 utiliza escalas de tipo Likert para recolectar la información y aplicar una técnica de medición </a:t>
            </a:r>
          </a:p>
        </p:txBody>
      </p:sp>
      <p:pic>
        <p:nvPicPr>
          <p:cNvPr id="2" name="Imagen 1"/>
          <p:cNvPicPr>
            <a:picLocks noChangeAspect="1"/>
          </p:cNvPicPr>
          <p:nvPr/>
        </p:nvPicPr>
        <p:blipFill>
          <a:blip r:embed="rId5">
            <a:clrChange>
              <a:clrFrom>
                <a:srgbClr val="FFFFFF"/>
              </a:clrFrom>
              <a:clrTo>
                <a:srgbClr val="FFFFFF">
                  <a:alpha val="0"/>
                </a:srgbClr>
              </a:clrTo>
            </a:clrChange>
          </a:blip>
          <a:stretch>
            <a:fillRect/>
          </a:stretch>
        </p:blipFill>
        <p:spPr>
          <a:xfrm>
            <a:off x="1196753" y="4098731"/>
            <a:ext cx="7077075" cy="2476500"/>
          </a:xfrm>
          <a:prstGeom prst="rect">
            <a:avLst/>
          </a:prstGeom>
        </p:spPr>
      </p:pic>
      <p:pic>
        <p:nvPicPr>
          <p:cNvPr id="4" name="Imagen 3"/>
          <p:cNvPicPr>
            <a:picLocks noChangeAspect="1"/>
          </p:cNvPicPr>
          <p:nvPr/>
        </p:nvPicPr>
        <p:blipFill>
          <a:blip r:embed="rId6"/>
          <a:stretch>
            <a:fillRect/>
          </a:stretch>
        </p:blipFill>
        <p:spPr>
          <a:xfrm>
            <a:off x="1018061" y="2252624"/>
            <a:ext cx="7717378" cy="1570858"/>
          </a:xfrm>
          <a:prstGeom prst="rect">
            <a:avLst/>
          </a:prstGeom>
        </p:spPr>
      </p:pic>
    </p:spTree>
    <p:extLst>
      <p:ext uri="{BB962C8B-B14F-4D97-AF65-F5344CB8AC3E}">
        <p14:creationId xmlns:p14="http://schemas.microsoft.com/office/powerpoint/2010/main" val="187640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60300" y="148174"/>
            <a:ext cx="5123518" cy="646331"/>
          </a:xfrm>
          <a:prstGeom prst="rect">
            <a:avLst/>
          </a:prstGeom>
          <a:noFill/>
        </p:spPr>
        <p:txBody>
          <a:bodyPr wrap="none" rtlCol="0">
            <a:spAutoFit/>
          </a:bodyPr>
          <a:lstStyle/>
          <a:p>
            <a:r>
              <a:rPr lang="es-ES_tradnl" sz="2800" dirty="0" smtClean="0">
                <a:solidFill>
                  <a:schemeClr val="bg1"/>
                </a:solidFill>
                <a:latin typeface="ChollaSlabBold" pitchFamily="2" charset="0"/>
                <a:cs typeface="Times New Roman"/>
              </a:rPr>
              <a:t>Medición de la discapacidad</a:t>
            </a:r>
            <a:r>
              <a:rPr lang="es-ES_tradnl" sz="3600" dirty="0" smtClean="0">
                <a:solidFill>
                  <a:schemeClr val="bg1"/>
                </a:solidFill>
                <a:latin typeface="ChollaSlabBold" pitchFamily="2" charset="0"/>
                <a:cs typeface="Times New Roman"/>
              </a:rPr>
              <a:t> </a:t>
            </a:r>
            <a:endParaRPr lang="es-ES_tradnl" sz="3600" dirty="0">
              <a:solidFill>
                <a:schemeClr val="bg1"/>
              </a:solidFill>
              <a:latin typeface="ChollaSlabBold" pitchFamily="2" charset="0"/>
              <a:cs typeface="Times New Roman"/>
            </a:endParaRPr>
          </a:p>
        </p:txBody>
      </p:sp>
      <p:graphicFrame>
        <p:nvGraphicFramePr>
          <p:cNvPr id="9" name="Marcador de contenido 4">
            <a:extLst>
              <a:ext uri="{FF2B5EF4-FFF2-40B4-BE49-F238E27FC236}">
                <a16:creationId xmlns:a16="http://schemas.microsoft.com/office/drawing/2014/main" id="{6BD677CD-F21E-4CA7-851D-CAAB4845A490}"/>
              </a:ext>
            </a:extLst>
          </p:cNvPr>
          <p:cNvGraphicFramePr>
            <a:graphicFrameLocks noGrp="1"/>
          </p:cNvGraphicFramePr>
          <p:nvPr>
            <p:ph idx="4294967295"/>
            <p:extLst>
              <p:ext uri="{D42A27DB-BD31-4B8C-83A1-F6EECF244321}">
                <p14:modId xmlns:p14="http://schemas.microsoft.com/office/powerpoint/2010/main" val="3668169559"/>
              </p:ext>
            </p:extLst>
          </p:nvPr>
        </p:nvGraphicFramePr>
        <p:xfrm>
          <a:off x="114300" y="1589314"/>
          <a:ext cx="8915400" cy="4179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31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66" y="1394315"/>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60300" y="148174"/>
            <a:ext cx="5123518" cy="646331"/>
          </a:xfrm>
          <a:prstGeom prst="rect">
            <a:avLst/>
          </a:prstGeom>
          <a:noFill/>
        </p:spPr>
        <p:txBody>
          <a:bodyPr wrap="none" rtlCol="0">
            <a:spAutoFit/>
          </a:bodyPr>
          <a:lstStyle/>
          <a:p>
            <a:r>
              <a:rPr lang="es-ES_tradnl" sz="2800" dirty="0" smtClean="0">
                <a:solidFill>
                  <a:schemeClr val="bg1"/>
                </a:solidFill>
                <a:latin typeface="ChollaSlabBold" pitchFamily="2" charset="0"/>
                <a:cs typeface="Times New Roman"/>
              </a:rPr>
              <a:t>Medición de la discapacidad</a:t>
            </a:r>
            <a:r>
              <a:rPr lang="es-ES_tradnl" sz="3600" dirty="0" smtClean="0">
                <a:solidFill>
                  <a:schemeClr val="bg1"/>
                </a:solidFill>
                <a:latin typeface="ChollaSlabBold" pitchFamily="2" charset="0"/>
                <a:cs typeface="Times New Roman"/>
              </a:rPr>
              <a:t> </a:t>
            </a:r>
            <a:endParaRPr lang="es-ES_tradnl" sz="3600" dirty="0">
              <a:solidFill>
                <a:schemeClr val="bg1"/>
              </a:solidFill>
              <a:latin typeface="ChollaSlabBold" pitchFamily="2" charset="0"/>
              <a:cs typeface="Times New Roman"/>
            </a:endParaRPr>
          </a:p>
        </p:txBody>
      </p:sp>
      <p:sp>
        <p:nvSpPr>
          <p:cNvPr id="10" name="CuadroTexto 9"/>
          <p:cNvSpPr txBox="1"/>
          <p:nvPr/>
        </p:nvSpPr>
        <p:spPr>
          <a:xfrm>
            <a:off x="582475" y="1267484"/>
            <a:ext cx="8305633" cy="1200329"/>
          </a:xfrm>
          <a:prstGeom prst="rect">
            <a:avLst/>
          </a:prstGeom>
          <a:noFill/>
        </p:spPr>
        <p:txBody>
          <a:bodyPr wrap="square" rtlCol="0">
            <a:spAutoFit/>
          </a:bodyPr>
          <a:lstStyle/>
          <a:p>
            <a:pPr algn="just"/>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La encuesta toma como base los conceptos de capacidad y desempeño,  donde se ubica a las personas en una escala de 0 a 100 mediante un modelo probabilístico (Modelos de </a:t>
            </a:r>
            <a:r>
              <a:rPr lang="es-ES" sz="2400" dirty="0">
                <a:solidFill>
                  <a:srgbClr val="002060"/>
                </a:solidFill>
                <a:latin typeface="ChollaSansRegular" pitchFamily="2" charset="0"/>
                <a:ea typeface="Times New Roman" panose="02020603050405020304" pitchFamily="18" charset="0"/>
                <a:cs typeface="Arial" panose="020B0604020202020204" pitchFamily="34" charset="0"/>
              </a:rPr>
              <a:t>C</a:t>
            </a:r>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rédito Parcial de </a:t>
            </a:r>
            <a:r>
              <a:rPr lang="es-ES" sz="2400" dirty="0" err="1" smtClean="0">
                <a:solidFill>
                  <a:srgbClr val="002060"/>
                </a:solidFill>
                <a:latin typeface="ChollaSansRegular" pitchFamily="2" charset="0"/>
                <a:ea typeface="Times New Roman" panose="02020603050405020304" pitchFamily="18" charset="0"/>
                <a:cs typeface="Arial" panose="020B0604020202020204" pitchFamily="34" charset="0"/>
              </a:rPr>
              <a:t>Rasch</a:t>
            </a:r>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a:t>
            </a:r>
          </a:p>
        </p:txBody>
      </p:sp>
      <p:sp>
        <p:nvSpPr>
          <p:cNvPr id="8" name="CuadroTexto 7"/>
          <p:cNvSpPr txBox="1"/>
          <p:nvPr/>
        </p:nvSpPr>
        <p:spPr>
          <a:xfrm>
            <a:off x="582475" y="2500276"/>
            <a:ext cx="8305633" cy="3785652"/>
          </a:xfrm>
          <a:prstGeom prst="rect">
            <a:avLst/>
          </a:prstGeom>
          <a:noFill/>
        </p:spPr>
        <p:txBody>
          <a:bodyPr wrap="square" rtlCol="0">
            <a:spAutoFit/>
          </a:bodyPr>
          <a:lstStyle/>
          <a:p>
            <a:pPr algn="just"/>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Además se aplica un modelo predictivo de bosque aleatorios que permite recalibrar el puntaje anterior para simular el contexto de vida de las personas.</a:t>
            </a:r>
          </a:p>
          <a:p>
            <a:pPr algn="just"/>
            <a:endParaRPr lang="es-ES" sz="2400" b="1" dirty="0" smtClean="0">
              <a:solidFill>
                <a:srgbClr val="002060"/>
              </a:solidFill>
              <a:latin typeface="ChollaSansRegular" pitchFamily="2" charset="0"/>
              <a:ea typeface="Times New Roman" panose="02020603050405020304" pitchFamily="18" charset="0"/>
              <a:cs typeface="Arial" panose="020B0604020202020204" pitchFamily="34" charset="0"/>
            </a:endParaRPr>
          </a:p>
          <a:p>
            <a:pPr algn="just"/>
            <a:r>
              <a:rPr lang="es-ES" sz="2400" b="1" dirty="0" smtClean="0">
                <a:solidFill>
                  <a:srgbClr val="002060"/>
                </a:solidFill>
                <a:latin typeface="ChollaSansRegular" pitchFamily="2" charset="0"/>
                <a:ea typeface="Times New Roman" panose="02020603050405020304" pitchFamily="18" charset="0"/>
                <a:cs typeface="Arial" panose="020B0604020202020204" pitchFamily="34" charset="0"/>
              </a:rPr>
              <a:t>Las variables utilizadas son</a:t>
            </a:r>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a:t>
            </a:r>
            <a:endParaRPr lang="es-ES" sz="2400" dirty="0">
              <a:solidFill>
                <a:srgbClr val="002060"/>
              </a:solidFill>
              <a:latin typeface="ChollaSansRegular" pitchFamily="2" charset="0"/>
              <a:ea typeface="Times New Roman" panose="02020603050405020304" pitchFamily="18" charset="0"/>
              <a:cs typeface="Arial" panose="020B0604020202020204" pitchFamily="34" charset="0"/>
            </a:endParaRPr>
          </a:p>
          <a:p>
            <a:pPr algn="just"/>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Factores ambientales, uso de productos de apoyo, asistencia personal, sexo, grupos de edad, condición de actividad, métrica de capacidad y actitudes de otras personas.</a:t>
            </a:r>
          </a:p>
          <a:p>
            <a:pPr algn="just"/>
            <a:endParaRPr lang="es-ES" sz="2400" dirty="0">
              <a:solidFill>
                <a:srgbClr val="002060"/>
              </a:solidFill>
              <a:latin typeface="ChollaSansRegular" pitchFamily="2" charset="0"/>
              <a:ea typeface="Times New Roman" panose="02020603050405020304" pitchFamily="18" charset="0"/>
              <a:cs typeface="Arial" panose="020B0604020202020204" pitchFamily="34" charset="0"/>
            </a:endParaRPr>
          </a:p>
          <a:p>
            <a:pPr algn="just"/>
            <a:r>
              <a:rPr lang="es-ES" sz="2400" b="1" dirty="0" smtClean="0">
                <a:solidFill>
                  <a:srgbClr val="002060"/>
                </a:solidFill>
                <a:latin typeface="ChollaSansRegular" pitchFamily="2" charset="0"/>
                <a:ea typeface="Times New Roman" panose="02020603050405020304" pitchFamily="18" charset="0"/>
                <a:cs typeface="Arial" panose="020B0604020202020204" pitchFamily="34" charset="0"/>
              </a:rPr>
              <a:t>Variable principal(independiente)</a:t>
            </a:r>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 métrica de desempeño.</a:t>
            </a:r>
          </a:p>
        </p:txBody>
      </p:sp>
    </p:spTree>
    <p:extLst>
      <p:ext uri="{BB962C8B-B14F-4D97-AF65-F5344CB8AC3E}">
        <p14:creationId xmlns:p14="http://schemas.microsoft.com/office/powerpoint/2010/main" val="743449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66" y="1394315"/>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60300" y="148174"/>
            <a:ext cx="2291012" cy="646331"/>
          </a:xfrm>
          <a:prstGeom prst="rect">
            <a:avLst/>
          </a:prstGeom>
          <a:noFill/>
        </p:spPr>
        <p:txBody>
          <a:bodyPr wrap="none" rtlCol="0">
            <a:spAutoFit/>
          </a:bodyPr>
          <a:lstStyle/>
          <a:p>
            <a:r>
              <a:rPr lang="es-ES_tradnl" sz="3600" dirty="0" smtClean="0">
                <a:solidFill>
                  <a:schemeClr val="bg1"/>
                </a:solidFill>
                <a:latin typeface="ChollaSlabBold" pitchFamily="2" charset="0"/>
                <a:cs typeface="Times New Roman"/>
              </a:rPr>
              <a:t>Medición </a:t>
            </a:r>
            <a:endParaRPr lang="es-ES_tradnl" sz="3600" dirty="0">
              <a:solidFill>
                <a:schemeClr val="bg1"/>
              </a:solidFill>
              <a:latin typeface="ChollaSlabBold" pitchFamily="2" charset="0"/>
              <a:cs typeface="Times New Roman"/>
            </a:endParaRPr>
          </a:p>
        </p:txBody>
      </p:sp>
      <p:sp>
        <p:nvSpPr>
          <p:cNvPr id="5" name="CuadroTexto 4"/>
          <p:cNvSpPr txBox="1"/>
          <p:nvPr/>
        </p:nvSpPr>
        <p:spPr>
          <a:xfrm>
            <a:off x="582475" y="2903529"/>
            <a:ext cx="8305633" cy="1292662"/>
          </a:xfrm>
          <a:prstGeom prst="rect">
            <a:avLst/>
          </a:prstGeom>
          <a:noFill/>
        </p:spPr>
        <p:txBody>
          <a:bodyPr wrap="square" rtlCol="0">
            <a:spAutoFit/>
          </a:bodyPr>
          <a:lstStyle/>
          <a:p>
            <a:pPr algn="just"/>
            <a:r>
              <a:rPr lang="es-ES" sz="2600" b="1" dirty="0" smtClean="0">
                <a:solidFill>
                  <a:srgbClr val="002060"/>
                </a:solidFill>
                <a:latin typeface="ChollaSansRegular" pitchFamily="2" charset="0"/>
                <a:ea typeface="Times New Roman" panose="02020603050405020304" pitchFamily="18" charset="0"/>
                <a:cs typeface="Arial" panose="020B0604020202020204" pitchFamily="34" charset="0"/>
              </a:rPr>
              <a:t>Por medio de un modelo de probabilidad se obtiene un puntaje de 0 a 100 con las preguntas relacionadas a la capacidad de las personas.</a:t>
            </a:r>
            <a:endParaRPr lang="es-ES" sz="2400" dirty="0">
              <a:solidFill>
                <a:srgbClr val="002060"/>
              </a:solidFill>
              <a:latin typeface="ChollaSansRegular" pitchFamily="2" charset="0"/>
              <a:ea typeface="Times New Roman" panose="02020603050405020304" pitchFamily="18" charset="0"/>
              <a:cs typeface="Arial" panose="020B0604020202020204" pitchFamily="34" charset="0"/>
            </a:endParaRPr>
          </a:p>
        </p:txBody>
      </p:sp>
      <p:sp>
        <p:nvSpPr>
          <p:cNvPr id="9" name="CuadroTexto 8"/>
          <p:cNvSpPr txBox="1"/>
          <p:nvPr/>
        </p:nvSpPr>
        <p:spPr>
          <a:xfrm>
            <a:off x="859134" y="4439014"/>
            <a:ext cx="7425732" cy="830997"/>
          </a:xfrm>
          <a:prstGeom prst="rect">
            <a:avLst/>
          </a:prstGeom>
          <a:noFill/>
          <a:ln>
            <a:solidFill>
              <a:srgbClr val="B2005D"/>
            </a:solidFill>
          </a:ln>
        </p:spPr>
        <p:txBody>
          <a:bodyPr wrap="square" rtlCol="0">
            <a:spAutoFit/>
          </a:bodyPr>
          <a:lstStyle/>
          <a:p>
            <a:pPr algn="just"/>
            <a:r>
              <a:rPr lang="es-ES" sz="2000" dirty="0" smtClean="0">
                <a:solidFill>
                  <a:srgbClr val="002060"/>
                </a:solidFill>
                <a:latin typeface="ChollaSansRegular" pitchFamily="2" charset="0"/>
              </a:rPr>
              <a:t>Las personas con un puntaje de </a:t>
            </a:r>
            <a:r>
              <a:rPr lang="es-ES" sz="2400" dirty="0" smtClean="0">
                <a:solidFill>
                  <a:srgbClr val="B2005D"/>
                </a:solidFill>
                <a:latin typeface="ChollaSansRegular" pitchFamily="2" charset="0"/>
              </a:rPr>
              <a:t>40,94 </a:t>
            </a:r>
            <a:r>
              <a:rPr lang="es-ES" sz="2000" dirty="0" smtClean="0">
                <a:solidFill>
                  <a:srgbClr val="002060"/>
                </a:solidFill>
                <a:latin typeface="ChollaSansRegular" pitchFamily="2" charset="0"/>
              </a:rPr>
              <a:t>puntos y más son personas </a:t>
            </a:r>
            <a:r>
              <a:rPr lang="es-ES" sz="2400" dirty="0" smtClean="0">
                <a:solidFill>
                  <a:srgbClr val="B2005D"/>
                </a:solidFill>
                <a:latin typeface="ChollaSansRegular" pitchFamily="2" charset="0"/>
              </a:rPr>
              <a:t>en situación de discapacidad</a:t>
            </a:r>
            <a:endParaRPr lang="es-CR" sz="2000" dirty="0">
              <a:solidFill>
                <a:srgbClr val="B2005D"/>
              </a:solidFill>
              <a:latin typeface="ChollaSansRegular" pitchFamily="2" charset="0"/>
            </a:endParaRPr>
          </a:p>
        </p:txBody>
      </p:sp>
      <p:sp>
        <p:nvSpPr>
          <p:cNvPr id="10" name="CuadroTexto 9"/>
          <p:cNvSpPr txBox="1"/>
          <p:nvPr/>
        </p:nvSpPr>
        <p:spPr>
          <a:xfrm>
            <a:off x="582475" y="1646210"/>
            <a:ext cx="8305633" cy="861774"/>
          </a:xfrm>
          <a:prstGeom prst="rect">
            <a:avLst/>
          </a:prstGeom>
          <a:noFill/>
        </p:spPr>
        <p:txBody>
          <a:bodyPr wrap="square" rtlCol="0">
            <a:spAutoFit/>
          </a:bodyPr>
          <a:lstStyle/>
          <a:p>
            <a:r>
              <a:rPr lang="es-ES" sz="2600" b="1" dirty="0">
                <a:solidFill>
                  <a:srgbClr val="002060"/>
                </a:solidFill>
                <a:latin typeface="ChollaSansRegular" pitchFamily="2" charset="0"/>
                <a:ea typeface="Times New Roman" panose="02020603050405020304" pitchFamily="18" charset="0"/>
                <a:cs typeface="Arial" panose="020B0604020202020204" pitchFamily="34" charset="0"/>
              </a:rPr>
              <a:t>Capacidad</a:t>
            </a:r>
            <a:r>
              <a:rPr lang="es-ES" sz="2600" dirty="0">
                <a:solidFill>
                  <a:srgbClr val="002060"/>
                </a:solidFill>
                <a:latin typeface="ChollaSansRegular" pitchFamily="2" charset="0"/>
                <a:ea typeface="Times New Roman" panose="02020603050405020304" pitchFamily="18" charset="0"/>
                <a:cs typeface="Arial" panose="020B0604020202020204" pitchFamily="34" charset="0"/>
              </a:rPr>
              <a:t>: </a:t>
            </a:r>
            <a:r>
              <a:rPr lang="es-CR" sz="2400" dirty="0" smtClean="0">
                <a:solidFill>
                  <a:srgbClr val="002060"/>
                </a:solidFill>
                <a:latin typeface="ChollaSansRegular" pitchFamily="2" charset="0"/>
                <a:ea typeface="Times New Roman" panose="02020603050405020304" pitchFamily="18" charset="0"/>
                <a:cs typeface="Arial" panose="020B0604020202020204" pitchFamily="34" charset="0"/>
              </a:rPr>
              <a:t>un </a:t>
            </a:r>
            <a:r>
              <a:rPr lang="es-CR" sz="2400" dirty="0">
                <a:solidFill>
                  <a:srgbClr val="002060"/>
                </a:solidFill>
                <a:latin typeface="ChollaSansRegular" pitchFamily="2" charset="0"/>
                <a:ea typeface="Times New Roman" panose="02020603050405020304" pitchFamily="18" charset="0"/>
                <a:cs typeface="Arial" panose="020B0604020202020204" pitchFamily="34" charset="0"/>
              </a:rPr>
              <a:t>concepto “</a:t>
            </a:r>
            <a:r>
              <a:rPr lang="es-CR" sz="2400" dirty="0" err="1">
                <a:solidFill>
                  <a:srgbClr val="002060"/>
                </a:solidFill>
                <a:latin typeface="ChollaSansRegular" pitchFamily="2" charset="0"/>
                <a:ea typeface="Times New Roman" panose="02020603050405020304" pitchFamily="18" charset="0"/>
                <a:cs typeface="Arial" panose="020B0604020202020204" pitchFamily="34" charset="0"/>
              </a:rPr>
              <a:t>intra</a:t>
            </a:r>
            <a:r>
              <a:rPr lang="es-CR" sz="2400" dirty="0">
                <a:solidFill>
                  <a:srgbClr val="002060"/>
                </a:solidFill>
                <a:latin typeface="ChollaSansRegular" pitchFamily="2" charset="0"/>
                <a:ea typeface="Times New Roman" panose="02020603050405020304" pitchFamily="18" charset="0"/>
                <a:cs typeface="Arial" panose="020B0604020202020204" pitchFamily="34" charset="0"/>
              </a:rPr>
              <a:t>-piel”, es decir, lo que la persona puede hacer por si </a:t>
            </a:r>
            <a:r>
              <a:rPr lang="es-CR" sz="2400" dirty="0" smtClean="0">
                <a:solidFill>
                  <a:srgbClr val="002060"/>
                </a:solidFill>
                <a:latin typeface="ChollaSansRegular" pitchFamily="2" charset="0"/>
                <a:ea typeface="Times New Roman" panose="02020603050405020304" pitchFamily="18" charset="0"/>
                <a:cs typeface="Arial" panose="020B0604020202020204" pitchFamily="34" charset="0"/>
              </a:rPr>
              <a:t>misma, </a:t>
            </a:r>
            <a:r>
              <a:rPr lang="es-CR" sz="2400" dirty="0">
                <a:solidFill>
                  <a:srgbClr val="002060"/>
                </a:solidFill>
                <a:latin typeface="ChollaSansRegular" pitchFamily="2" charset="0"/>
                <a:ea typeface="Times New Roman" panose="02020603050405020304" pitchFamily="18" charset="0"/>
                <a:cs typeface="Arial" panose="020B0604020202020204" pitchFamily="34" charset="0"/>
              </a:rPr>
              <a:t>sin considerar ningún </a:t>
            </a:r>
            <a:r>
              <a:rPr lang="es-CR" sz="2400" dirty="0" smtClean="0">
                <a:solidFill>
                  <a:srgbClr val="002060"/>
                </a:solidFill>
                <a:latin typeface="ChollaSansRegular" pitchFamily="2" charset="0"/>
                <a:ea typeface="Times New Roman" panose="02020603050405020304" pitchFamily="18" charset="0"/>
                <a:cs typeface="Arial" panose="020B0604020202020204" pitchFamily="34" charset="0"/>
              </a:rPr>
              <a:t>producto o servicio de apoyo. </a:t>
            </a:r>
            <a:endParaRPr lang="es-ES" sz="2400" dirty="0">
              <a:solidFill>
                <a:srgbClr val="002060"/>
              </a:solidFill>
              <a:latin typeface="ChollaSansRegular" pitchFamily="2"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26542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66" y="1394315"/>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60300" y="148174"/>
            <a:ext cx="2291012" cy="646331"/>
          </a:xfrm>
          <a:prstGeom prst="rect">
            <a:avLst/>
          </a:prstGeom>
          <a:noFill/>
        </p:spPr>
        <p:txBody>
          <a:bodyPr wrap="none" rtlCol="0">
            <a:spAutoFit/>
          </a:bodyPr>
          <a:lstStyle/>
          <a:p>
            <a:r>
              <a:rPr lang="es-ES_tradnl" sz="3600" dirty="0" smtClean="0">
                <a:solidFill>
                  <a:schemeClr val="bg1"/>
                </a:solidFill>
                <a:latin typeface="ChollaSlabBold" pitchFamily="2" charset="0"/>
                <a:cs typeface="Times New Roman"/>
              </a:rPr>
              <a:t>Medición </a:t>
            </a:r>
            <a:endParaRPr lang="es-ES_tradnl" sz="3600" dirty="0">
              <a:solidFill>
                <a:schemeClr val="bg1"/>
              </a:solidFill>
              <a:latin typeface="ChollaSlabBold" pitchFamily="2" charset="0"/>
              <a:cs typeface="Times New Roman"/>
            </a:endParaRPr>
          </a:p>
        </p:txBody>
      </p:sp>
      <p:sp>
        <p:nvSpPr>
          <p:cNvPr id="5" name="CuadroTexto 4"/>
          <p:cNvSpPr txBox="1"/>
          <p:nvPr/>
        </p:nvSpPr>
        <p:spPr>
          <a:xfrm>
            <a:off x="691591" y="3517235"/>
            <a:ext cx="8305633" cy="1292662"/>
          </a:xfrm>
          <a:prstGeom prst="rect">
            <a:avLst/>
          </a:prstGeom>
          <a:noFill/>
        </p:spPr>
        <p:txBody>
          <a:bodyPr wrap="square" rtlCol="0">
            <a:spAutoFit/>
          </a:bodyPr>
          <a:lstStyle/>
          <a:p>
            <a:pPr algn="just"/>
            <a:r>
              <a:rPr lang="es-ES" sz="2600" b="1" dirty="0" smtClean="0">
                <a:solidFill>
                  <a:srgbClr val="002060"/>
                </a:solidFill>
                <a:latin typeface="ChollaSansRegular" pitchFamily="2" charset="0"/>
                <a:ea typeface="Times New Roman" panose="02020603050405020304" pitchFamily="18" charset="0"/>
                <a:cs typeface="Arial" panose="020B0604020202020204" pitchFamily="34" charset="0"/>
              </a:rPr>
              <a:t>Por medio de un modelo de probabilidad se obtiene un puntaje de 0 a 100 con las preguntas relacionadas con desempeño de las personas.</a:t>
            </a:r>
            <a:endParaRPr lang="es-ES" sz="2400" dirty="0">
              <a:solidFill>
                <a:srgbClr val="002060"/>
              </a:solidFill>
              <a:latin typeface="ChollaSansRegular" pitchFamily="2" charset="0"/>
              <a:ea typeface="Times New Roman" panose="02020603050405020304" pitchFamily="18" charset="0"/>
              <a:cs typeface="Arial" panose="020B0604020202020204" pitchFamily="34" charset="0"/>
            </a:endParaRPr>
          </a:p>
        </p:txBody>
      </p:sp>
      <p:sp>
        <p:nvSpPr>
          <p:cNvPr id="11" name="CuadroTexto 10"/>
          <p:cNvSpPr txBox="1"/>
          <p:nvPr/>
        </p:nvSpPr>
        <p:spPr>
          <a:xfrm>
            <a:off x="637000" y="1451890"/>
            <a:ext cx="8305633" cy="1600438"/>
          </a:xfrm>
          <a:prstGeom prst="rect">
            <a:avLst/>
          </a:prstGeom>
          <a:noFill/>
        </p:spPr>
        <p:txBody>
          <a:bodyPr wrap="square" rtlCol="0">
            <a:spAutoFit/>
          </a:bodyPr>
          <a:lstStyle/>
          <a:p>
            <a:pPr algn="just"/>
            <a:r>
              <a:rPr lang="es-ES" sz="2600" b="1" dirty="0">
                <a:solidFill>
                  <a:srgbClr val="002060"/>
                </a:solidFill>
                <a:latin typeface="ChollaSansRegular" pitchFamily="2" charset="0"/>
                <a:ea typeface="Times New Roman" panose="02020603050405020304" pitchFamily="18" charset="0"/>
                <a:cs typeface="Arial" panose="020B0604020202020204" pitchFamily="34" charset="0"/>
              </a:rPr>
              <a:t>Desempeño</a:t>
            </a:r>
            <a:r>
              <a:rPr lang="es-ES" sz="2600" b="1" dirty="0" smtClean="0">
                <a:solidFill>
                  <a:srgbClr val="002060"/>
                </a:solidFill>
                <a:latin typeface="ChollaSansRegular" pitchFamily="2" charset="0"/>
                <a:ea typeface="Times New Roman" panose="02020603050405020304" pitchFamily="18" charset="0"/>
                <a:cs typeface="Arial" panose="020B0604020202020204" pitchFamily="34" charset="0"/>
              </a:rPr>
              <a:t>: </a:t>
            </a:r>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Es </a:t>
            </a:r>
            <a:r>
              <a:rPr lang="es-ES" sz="2400" dirty="0">
                <a:solidFill>
                  <a:srgbClr val="002060"/>
                </a:solidFill>
                <a:latin typeface="ChollaSansRegular" pitchFamily="2" charset="0"/>
                <a:ea typeface="Times New Roman" panose="02020603050405020304" pitchFamily="18" charset="0"/>
                <a:cs typeface="Arial" panose="020B0604020202020204" pitchFamily="34" charset="0"/>
              </a:rPr>
              <a:t>un concepto “extra-piel”, es decir externo a la persona; aquí se toman en consideración todos los factores </a:t>
            </a:r>
            <a:r>
              <a:rPr lang="es-ES" sz="2400" dirty="0" smtClean="0">
                <a:solidFill>
                  <a:srgbClr val="002060"/>
                </a:solidFill>
                <a:latin typeface="ChollaSansRegular" pitchFamily="2" charset="0"/>
                <a:ea typeface="Times New Roman" panose="02020603050405020304" pitchFamily="18" charset="0"/>
                <a:cs typeface="Arial" panose="020B0604020202020204" pitchFamily="34" charset="0"/>
              </a:rPr>
              <a:t>ambientales, </a:t>
            </a:r>
            <a:r>
              <a:rPr lang="es-ES" sz="2400" dirty="0">
                <a:solidFill>
                  <a:srgbClr val="002060"/>
                </a:solidFill>
                <a:latin typeface="ChollaSansRegular" pitchFamily="2" charset="0"/>
                <a:ea typeface="Times New Roman" panose="02020603050405020304" pitchFamily="18" charset="0"/>
                <a:cs typeface="Arial" panose="020B0604020202020204" pitchFamily="34" charset="0"/>
              </a:rPr>
              <a:t>tales como uso de medicamentos, productos de apoyo, asistencia personal, actitudes de otras personas, accesibilidad de los espacios, entre otros. </a:t>
            </a:r>
          </a:p>
        </p:txBody>
      </p:sp>
      <p:sp>
        <p:nvSpPr>
          <p:cNvPr id="13" name="CuadroTexto 12"/>
          <p:cNvSpPr txBox="1"/>
          <p:nvPr/>
        </p:nvSpPr>
        <p:spPr>
          <a:xfrm>
            <a:off x="859134" y="5027192"/>
            <a:ext cx="7425732" cy="830997"/>
          </a:xfrm>
          <a:prstGeom prst="rect">
            <a:avLst/>
          </a:prstGeom>
          <a:noFill/>
          <a:ln>
            <a:solidFill>
              <a:srgbClr val="B2005D"/>
            </a:solidFill>
          </a:ln>
        </p:spPr>
        <p:txBody>
          <a:bodyPr wrap="square" rtlCol="0">
            <a:spAutoFit/>
          </a:bodyPr>
          <a:lstStyle/>
          <a:p>
            <a:pPr algn="just"/>
            <a:r>
              <a:rPr lang="es-ES" sz="2000" dirty="0" smtClean="0">
                <a:solidFill>
                  <a:srgbClr val="002060"/>
                </a:solidFill>
                <a:latin typeface="ChollaSansRegular" pitchFamily="2" charset="0"/>
              </a:rPr>
              <a:t>Las personas con un puntaje de </a:t>
            </a:r>
            <a:r>
              <a:rPr lang="es-ES" sz="2400" dirty="0" smtClean="0">
                <a:solidFill>
                  <a:srgbClr val="B2005D"/>
                </a:solidFill>
                <a:latin typeface="ChollaSansRegular" pitchFamily="2" charset="0"/>
              </a:rPr>
              <a:t>35,10 </a:t>
            </a:r>
            <a:r>
              <a:rPr lang="es-ES" sz="2000" dirty="0" smtClean="0">
                <a:solidFill>
                  <a:srgbClr val="002060"/>
                </a:solidFill>
                <a:latin typeface="ChollaSansRegular" pitchFamily="2" charset="0"/>
              </a:rPr>
              <a:t>puntos y más son personas </a:t>
            </a:r>
            <a:r>
              <a:rPr lang="es-ES" sz="2400" dirty="0" smtClean="0">
                <a:solidFill>
                  <a:srgbClr val="B2005D"/>
                </a:solidFill>
                <a:latin typeface="ChollaSansRegular" pitchFamily="2" charset="0"/>
              </a:rPr>
              <a:t>en situación de discapacidad severa</a:t>
            </a:r>
            <a:endParaRPr lang="es-CR" sz="2000" dirty="0">
              <a:solidFill>
                <a:srgbClr val="B2005D"/>
              </a:solidFill>
              <a:latin typeface="ChollaSansRegular" pitchFamily="2" charset="0"/>
            </a:endParaRPr>
          </a:p>
        </p:txBody>
      </p:sp>
    </p:spTree>
    <p:extLst>
      <p:ext uri="{BB962C8B-B14F-4D97-AF65-F5344CB8AC3E}">
        <p14:creationId xmlns:p14="http://schemas.microsoft.com/office/powerpoint/2010/main" val="2581417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60834" y="297856"/>
            <a:ext cx="5316774" cy="477054"/>
          </a:xfrm>
          <a:prstGeom prst="rect">
            <a:avLst/>
          </a:prstGeom>
          <a:noFill/>
        </p:spPr>
        <p:txBody>
          <a:bodyPr wrap="square" rtlCol="0">
            <a:spAutoFit/>
          </a:bodyPr>
          <a:lstStyle/>
          <a:p>
            <a:r>
              <a:rPr lang="es-ES_tradnl" sz="2500" dirty="0" smtClean="0">
                <a:solidFill>
                  <a:schemeClr val="bg1"/>
                </a:solidFill>
                <a:latin typeface="Times New Roman"/>
                <a:cs typeface="Times New Roman"/>
              </a:rPr>
              <a:t>Personas en situación de Discapacidad </a:t>
            </a:r>
            <a:endParaRPr lang="es-ES_tradnl" sz="2500" dirty="0">
              <a:solidFill>
                <a:srgbClr val="FFFFFF"/>
              </a:solidFill>
              <a:latin typeface="Times New Roman"/>
              <a:cs typeface="Times New Roman"/>
            </a:endParaRPr>
          </a:p>
        </p:txBody>
      </p:sp>
      <p:sp>
        <p:nvSpPr>
          <p:cNvPr id="2" name="Rectángulo 1"/>
          <p:cNvSpPr/>
          <p:nvPr/>
        </p:nvSpPr>
        <p:spPr>
          <a:xfrm>
            <a:off x="1277299" y="2515131"/>
            <a:ext cx="6829114" cy="830997"/>
          </a:xfrm>
          <a:prstGeom prst="rect">
            <a:avLst/>
          </a:prstGeom>
        </p:spPr>
        <p:txBody>
          <a:bodyPr wrap="none">
            <a:spAutoFit/>
          </a:bodyPr>
          <a:lstStyle/>
          <a:p>
            <a:r>
              <a:rPr lang="es-CR" sz="4800" dirty="0" smtClean="0">
                <a:solidFill>
                  <a:srgbClr val="00328E"/>
                </a:solidFill>
                <a:latin typeface="ChollaSlabBold" pitchFamily="2" charset="0"/>
                <a:cs typeface="Times New Roman"/>
              </a:rPr>
              <a:t>Resultados generales </a:t>
            </a:r>
            <a:endParaRPr lang="es-CR" sz="4800" dirty="0">
              <a:solidFill>
                <a:srgbClr val="00328E"/>
              </a:solidFill>
              <a:latin typeface="ChollaSlabBold" pitchFamily="2" charset="0"/>
              <a:cs typeface="Times New Roman"/>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086350"/>
            <a:ext cx="91630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821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07" y="1428683"/>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36491" y="74238"/>
            <a:ext cx="5466244" cy="830997"/>
          </a:xfrm>
          <a:prstGeom prst="rect">
            <a:avLst/>
          </a:prstGeom>
          <a:noFill/>
        </p:spPr>
        <p:txBody>
          <a:bodyPr wrap="square" rtlCol="0">
            <a:spAutoFit/>
          </a:bodyPr>
          <a:lstStyle/>
          <a:p>
            <a:r>
              <a:rPr lang="es-ES_tradnl" sz="2400" dirty="0">
                <a:solidFill>
                  <a:schemeClr val="bg1"/>
                </a:solidFill>
                <a:latin typeface="ChollaSlabBold" pitchFamily="2" charset="0"/>
                <a:cs typeface="Times New Roman"/>
              </a:rPr>
              <a:t>Población </a:t>
            </a:r>
            <a:r>
              <a:rPr lang="es-ES_tradnl" sz="2400" dirty="0" smtClean="0">
                <a:solidFill>
                  <a:schemeClr val="bg1"/>
                </a:solidFill>
                <a:latin typeface="ChollaSlabBold" pitchFamily="2" charset="0"/>
                <a:cs typeface="Times New Roman"/>
              </a:rPr>
              <a:t>según situación de </a:t>
            </a:r>
            <a:r>
              <a:rPr lang="es-ES_tradnl" sz="2400" dirty="0">
                <a:solidFill>
                  <a:schemeClr val="bg1"/>
                </a:solidFill>
                <a:latin typeface="ChollaSlabBold" pitchFamily="2" charset="0"/>
                <a:cs typeface="Times New Roman"/>
              </a:rPr>
              <a:t>discapacidad </a:t>
            </a:r>
          </a:p>
        </p:txBody>
      </p:sp>
      <p:sp>
        <p:nvSpPr>
          <p:cNvPr id="13" name="Rectángulo 12"/>
          <p:cNvSpPr/>
          <p:nvPr/>
        </p:nvSpPr>
        <p:spPr>
          <a:xfrm>
            <a:off x="1907517" y="5747956"/>
            <a:ext cx="7310471" cy="755207"/>
          </a:xfrm>
          <a:prstGeom prst="rect">
            <a:avLst/>
          </a:prstGeom>
        </p:spPr>
        <p:txBody>
          <a:bodyPr wrap="square">
            <a:spAutoFit/>
          </a:bodyPr>
          <a:lstStyle/>
          <a:p>
            <a:pPr indent="180340" algn="just">
              <a:lnSpc>
                <a:spcPct val="150000"/>
              </a:lnSpc>
              <a:spcBef>
                <a:spcPts val="1200"/>
              </a:spcBef>
              <a:spcAft>
                <a:spcPts val="1200"/>
              </a:spcAft>
            </a:pPr>
            <a:r>
              <a:rPr lang="es-CR" sz="2400" dirty="0" smtClean="0">
                <a:solidFill>
                  <a:srgbClr val="002060"/>
                </a:solidFill>
                <a:latin typeface="ChollaSansRegular" pitchFamily="2" charset="0"/>
                <a:ea typeface="Times New Roman" panose="02020603050405020304" pitchFamily="18" charset="0"/>
                <a:cs typeface="Arial" panose="020B0604020202020204" pitchFamily="34" charset="0"/>
              </a:rPr>
              <a:t>Es decir, </a:t>
            </a:r>
            <a:r>
              <a:rPr lang="es-CR" sz="2400" dirty="0">
                <a:solidFill>
                  <a:srgbClr val="002060"/>
                </a:solidFill>
                <a:latin typeface="ChollaSansRegular" pitchFamily="2" charset="0"/>
                <a:ea typeface="Times New Roman" panose="02020603050405020304" pitchFamily="18" charset="0"/>
                <a:cs typeface="Arial" panose="020B0604020202020204" pitchFamily="34" charset="0"/>
              </a:rPr>
              <a:t>alrededor </a:t>
            </a:r>
            <a:r>
              <a:rPr lang="es-CR" sz="2400" dirty="0" smtClean="0">
                <a:solidFill>
                  <a:srgbClr val="002060"/>
                </a:solidFill>
                <a:latin typeface="ChollaSansRegular" pitchFamily="2" charset="0"/>
                <a:ea typeface="Times New Roman" panose="02020603050405020304" pitchFamily="18" charset="0"/>
                <a:cs typeface="Arial" panose="020B0604020202020204" pitchFamily="34" charset="0"/>
              </a:rPr>
              <a:t>de</a:t>
            </a:r>
            <a:r>
              <a:rPr lang="es-CR" sz="2400" dirty="0" smtClean="0">
                <a:solidFill>
                  <a:srgbClr val="002060"/>
                </a:solidFill>
                <a:latin typeface="ChollaWide" pitchFamily="2" charset="0"/>
                <a:ea typeface="Times New Roman" panose="02020603050405020304" pitchFamily="18" charset="0"/>
                <a:cs typeface="Arial" panose="020B0604020202020204" pitchFamily="34" charset="0"/>
              </a:rPr>
              <a:t> </a:t>
            </a:r>
            <a:r>
              <a:rPr lang="es-CR" sz="3200" b="1" dirty="0" smtClean="0">
                <a:solidFill>
                  <a:srgbClr val="B2005D"/>
                </a:solidFill>
                <a:latin typeface="ChollaWide" pitchFamily="2" charset="0"/>
                <a:ea typeface="Times New Roman" panose="02020603050405020304" pitchFamily="18" charset="0"/>
                <a:cs typeface="Arial" panose="020B0604020202020204" pitchFamily="34" charset="0"/>
              </a:rPr>
              <a:t>670 </a:t>
            </a:r>
            <a:r>
              <a:rPr lang="es-CR" sz="3200" b="1" dirty="0">
                <a:solidFill>
                  <a:srgbClr val="B2005D"/>
                </a:solidFill>
                <a:latin typeface="ChollaWide" pitchFamily="2" charset="0"/>
                <a:ea typeface="Times New Roman" panose="02020603050405020304" pitchFamily="18" charset="0"/>
                <a:cs typeface="Arial" panose="020B0604020202020204" pitchFamily="34" charset="0"/>
              </a:rPr>
              <a:t>640</a:t>
            </a:r>
            <a:r>
              <a:rPr lang="es-CR" sz="2400" b="1" dirty="0">
                <a:solidFill>
                  <a:srgbClr val="B2005D"/>
                </a:solidFill>
                <a:latin typeface="ChollaWide" pitchFamily="2" charset="0"/>
                <a:ea typeface="Times New Roman" panose="02020603050405020304" pitchFamily="18" charset="0"/>
                <a:cs typeface="Arial" panose="020B0604020202020204" pitchFamily="34" charset="0"/>
              </a:rPr>
              <a:t> </a:t>
            </a:r>
            <a:r>
              <a:rPr lang="es-CR" sz="2400" b="1" dirty="0" smtClean="0">
                <a:solidFill>
                  <a:srgbClr val="002060"/>
                </a:solidFill>
                <a:latin typeface="ChollaWide" pitchFamily="2" charset="0"/>
                <a:ea typeface="Times New Roman" panose="02020603050405020304" pitchFamily="18" charset="0"/>
                <a:cs typeface="Arial" panose="020B0604020202020204" pitchFamily="34" charset="0"/>
              </a:rPr>
              <a:t>personas</a:t>
            </a:r>
            <a:endParaRPr lang="es-CR" sz="2400" b="1" dirty="0">
              <a:solidFill>
                <a:srgbClr val="002060"/>
              </a:solidFill>
              <a:latin typeface="ChollaWide" pitchFamily="2" charset="0"/>
              <a:ea typeface="Times New Roman" panose="02020603050405020304" pitchFamily="18" charset="0"/>
              <a:cs typeface="Arial" panose="020B0604020202020204" pitchFamily="34" charset="0"/>
            </a:endParaRPr>
          </a:p>
        </p:txBody>
      </p:sp>
      <p:graphicFrame>
        <p:nvGraphicFramePr>
          <p:cNvPr id="10" name="Gráfico 9">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501113697"/>
              </p:ext>
            </p:extLst>
          </p:nvPr>
        </p:nvGraphicFramePr>
        <p:xfrm>
          <a:off x="1561944" y="638826"/>
          <a:ext cx="6527660" cy="5486733"/>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p:cNvSpPr txBox="1"/>
          <p:nvPr/>
        </p:nvSpPr>
        <p:spPr>
          <a:xfrm>
            <a:off x="1881967" y="1473177"/>
            <a:ext cx="1161706" cy="523220"/>
          </a:xfrm>
          <a:prstGeom prst="rect">
            <a:avLst/>
          </a:prstGeom>
          <a:noFill/>
        </p:spPr>
        <p:txBody>
          <a:bodyPr wrap="square" rtlCol="0">
            <a:spAutoFit/>
          </a:bodyPr>
          <a:lstStyle/>
          <a:p>
            <a:r>
              <a:rPr lang="es-CR" sz="2800" dirty="0" smtClean="0">
                <a:solidFill>
                  <a:srgbClr val="B2005D"/>
                </a:solidFill>
                <a:latin typeface="ChollaSansBold" pitchFamily="2" charset="0"/>
              </a:rPr>
              <a:t>18,2 %</a:t>
            </a:r>
            <a:endParaRPr lang="es-CR" sz="2800" dirty="0"/>
          </a:p>
        </p:txBody>
      </p:sp>
      <p:cxnSp>
        <p:nvCxnSpPr>
          <p:cNvPr id="14" name="Conector recto de flecha 13"/>
          <p:cNvCxnSpPr>
            <a:stCxn id="4" idx="2"/>
          </p:cNvCxnSpPr>
          <p:nvPr/>
        </p:nvCxnSpPr>
        <p:spPr>
          <a:xfrm>
            <a:off x="2462820" y="1996397"/>
            <a:ext cx="580853" cy="58947"/>
          </a:xfrm>
          <a:prstGeom prst="straightConnector1">
            <a:avLst/>
          </a:prstGeom>
          <a:ln>
            <a:solidFill>
              <a:srgbClr val="B2005D"/>
            </a:solidFill>
            <a:tailEnd type="triangle"/>
          </a:ln>
          <a:effectLst/>
        </p:spPr>
        <p:style>
          <a:lnRef idx="2">
            <a:schemeClr val="accent2"/>
          </a:lnRef>
          <a:fillRef idx="0">
            <a:schemeClr val="accent2"/>
          </a:fillRef>
          <a:effectRef idx="1">
            <a:schemeClr val="accent2"/>
          </a:effectRef>
          <a:fontRef idx="minor">
            <a:schemeClr val="tx1"/>
          </a:fontRef>
        </p:style>
      </p:cxnSp>
      <p:sp>
        <p:nvSpPr>
          <p:cNvPr id="2" name="CuadroTexto 1"/>
          <p:cNvSpPr txBox="1"/>
          <p:nvPr/>
        </p:nvSpPr>
        <p:spPr>
          <a:xfrm>
            <a:off x="6233087" y="72056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3477115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23390" y="221849"/>
            <a:ext cx="5610251" cy="461665"/>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Personas con discapacidad </a:t>
            </a:r>
            <a:r>
              <a:rPr lang="es-ES_tradnl" sz="2400" dirty="0">
                <a:solidFill>
                  <a:schemeClr val="bg1"/>
                </a:solidFill>
                <a:latin typeface="ChollaSlabBold" pitchFamily="2" charset="0"/>
                <a:cs typeface="Times New Roman"/>
              </a:rPr>
              <a:t>por </a:t>
            </a:r>
            <a:r>
              <a:rPr lang="es-ES_tradnl" sz="2400" dirty="0" smtClean="0">
                <a:solidFill>
                  <a:schemeClr val="bg1"/>
                </a:solidFill>
                <a:latin typeface="ChollaSlabBold" pitchFamily="2" charset="0"/>
                <a:cs typeface="Times New Roman"/>
              </a:rPr>
              <a:t>sexo</a:t>
            </a:r>
            <a:endParaRPr lang="es-ES_tradnl" sz="2400" dirty="0">
              <a:solidFill>
                <a:schemeClr val="bg1"/>
              </a:solidFill>
              <a:latin typeface="ChollaSlabBold" pitchFamily="2" charset="0"/>
              <a:cs typeface="Times New Roman"/>
            </a:endParaRPr>
          </a:p>
        </p:txBody>
      </p:sp>
      <p:sp>
        <p:nvSpPr>
          <p:cNvPr id="6" name="Rectángulo 5"/>
          <p:cNvSpPr/>
          <p:nvPr/>
        </p:nvSpPr>
        <p:spPr>
          <a:xfrm>
            <a:off x="1014747" y="3926542"/>
            <a:ext cx="1547973" cy="400110"/>
          </a:xfrm>
          <a:prstGeom prst="rect">
            <a:avLst/>
          </a:prstGeom>
        </p:spPr>
        <p:txBody>
          <a:bodyPr wrap="square">
            <a:spAutoFit/>
          </a:bodyPr>
          <a:lstStyle/>
          <a:p>
            <a:pPr algn="ctr"/>
            <a:r>
              <a:rPr lang="es-CR" sz="2000" dirty="0" smtClean="0">
                <a:solidFill>
                  <a:srgbClr val="B2005D"/>
                </a:solidFill>
                <a:latin typeface="ChollaSansBold" pitchFamily="2" charset="0"/>
              </a:rPr>
              <a:t>14,2 % </a:t>
            </a:r>
          </a:p>
        </p:txBody>
      </p:sp>
      <p:sp>
        <p:nvSpPr>
          <p:cNvPr id="8" name="Rectángulo 7"/>
          <p:cNvSpPr/>
          <p:nvPr/>
        </p:nvSpPr>
        <p:spPr>
          <a:xfrm>
            <a:off x="2643906" y="3084031"/>
            <a:ext cx="1547973" cy="400110"/>
          </a:xfrm>
          <a:prstGeom prst="rect">
            <a:avLst/>
          </a:prstGeom>
        </p:spPr>
        <p:txBody>
          <a:bodyPr wrap="square">
            <a:spAutoFit/>
          </a:bodyPr>
          <a:lstStyle/>
          <a:p>
            <a:pPr algn="ctr"/>
            <a:r>
              <a:rPr lang="es-CR" sz="2000" dirty="0" smtClean="0">
                <a:solidFill>
                  <a:srgbClr val="B2005D"/>
                </a:solidFill>
                <a:latin typeface="ChollaSansBold" pitchFamily="2" charset="0"/>
              </a:rPr>
              <a:t>22,2 % </a:t>
            </a:r>
          </a:p>
        </p:txBody>
      </p:sp>
      <p:sp>
        <p:nvSpPr>
          <p:cNvPr id="9" name="Rectángulo 8"/>
          <p:cNvSpPr/>
          <p:nvPr/>
        </p:nvSpPr>
        <p:spPr>
          <a:xfrm>
            <a:off x="4191879" y="3516907"/>
            <a:ext cx="1547973" cy="400110"/>
          </a:xfrm>
          <a:prstGeom prst="rect">
            <a:avLst/>
          </a:prstGeom>
        </p:spPr>
        <p:txBody>
          <a:bodyPr wrap="square">
            <a:spAutoFit/>
          </a:bodyPr>
          <a:lstStyle/>
          <a:p>
            <a:pPr algn="ctr"/>
            <a:r>
              <a:rPr lang="es-CR" sz="2000" dirty="0" smtClean="0">
                <a:solidFill>
                  <a:srgbClr val="B2005D"/>
                </a:solidFill>
                <a:latin typeface="ChollaSansBold" pitchFamily="2" charset="0"/>
              </a:rPr>
              <a:t>18,2 % </a:t>
            </a:r>
          </a:p>
        </p:txBody>
      </p:sp>
      <p:sp>
        <p:nvSpPr>
          <p:cNvPr id="10" name="CuadroTexto 9"/>
          <p:cNvSpPr txBox="1"/>
          <p:nvPr/>
        </p:nvSpPr>
        <p:spPr>
          <a:xfrm>
            <a:off x="224766" y="1233096"/>
            <a:ext cx="1267277" cy="400110"/>
          </a:xfrm>
          <a:prstGeom prst="rect">
            <a:avLst/>
          </a:prstGeom>
          <a:noFill/>
        </p:spPr>
        <p:txBody>
          <a:bodyPr wrap="square" rtlCol="0">
            <a:spAutoFit/>
          </a:bodyPr>
          <a:lstStyle/>
          <a:p>
            <a:r>
              <a:rPr lang="es-ES" sz="2000" b="1" dirty="0" smtClean="0">
                <a:solidFill>
                  <a:schemeClr val="tx2">
                    <a:lumMod val="50000"/>
                  </a:schemeClr>
                </a:solidFill>
                <a:latin typeface="ChollaSansRegular" pitchFamily="2" charset="0"/>
              </a:rPr>
              <a:t>Porcentaje</a:t>
            </a:r>
            <a:endParaRPr lang="es-CR" b="1" dirty="0">
              <a:solidFill>
                <a:schemeClr val="tx2">
                  <a:lumMod val="50000"/>
                </a:schemeClr>
              </a:solidFill>
              <a:latin typeface="ChollaSansRegular" pitchFamily="2" charset="0"/>
            </a:endParaRPr>
          </a:p>
        </p:txBody>
      </p:sp>
      <p:sp>
        <p:nvSpPr>
          <p:cNvPr id="12" name="CuadroTexto 11"/>
          <p:cNvSpPr txBox="1"/>
          <p:nvPr/>
        </p:nvSpPr>
        <p:spPr>
          <a:xfrm>
            <a:off x="2793394" y="6235525"/>
            <a:ext cx="1267277" cy="400110"/>
          </a:xfrm>
          <a:prstGeom prst="rect">
            <a:avLst/>
          </a:prstGeom>
          <a:noFill/>
        </p:spPr>
        <p:txBody>
          <a:bodyPr wrap="square" rtlCol="0">
            <a:spAutoFit/>
          </a:bodyPr>
          <a:lstStyle/>
          <a:p>
            <a:r>
              <a:rPr lang="es-ES" sz="2000" b="1" dirty="0" smtClean="0">
                <a:solidFill>
                  <a:schemeClr val="tx2">
                    <a:lumMod val="50000"/>
                  </a:schemeClr>
                </a:solidFill>
                <a:latin typeface="ChollaSansRegular" pitchFamily="2" charset="0"/>
              </a:rPr>
              <a:t>Sexo</a:t>
            </a:r>
            <a:endParaRPr lang="es-CR" b="1" dirty="0">
              <a:solidFill>
                <a:schemeClr val="tx2">
                  <a:lumMod val="50000"/>
                </a:schemeClr>
              </a:solidFill>
              <a:latin typeface="ChollaSansRegular" pitchFamily="2" charset="0"/>
            </a:endParaRPr>
          </a:p>
        </p:txBody>
      </p:sp>
      <p:graphicFrame>
        <p:nvGraphicFramePr>
          <p:cNvPr id="13" name="Gráfico 1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068251704"/>
              </p:ext>
            </p:extLst>
          </p:nvPr>
        </p:nvGraphicFramePr>
        <p:xfrm>
          <a:off x="599209" y="1665972"/>
          <a:ext cx="8036791" cy="4536787"/>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6233087" y="72056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3789163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20187" y="195421"/>
            <a:ext cx="5610251" cy="523220"/>
          </a:xfrm>
          <a:prstGeom prst="rect">
            <a:avLst/>
          </a:prstGeom>
          <a:noFill/>
        </p:spPr>
        <p:txBody>
          <a:bodyPr wrap="square" rtlCol="0">
            <a:spAutoFit/>
          </a:bodyPr>
          <a:lstStyle/>
          <a:p>
            <a:r>
              <a:rPr lang="es-ES_tradnl" sz="2800" dirty="0" smtClean="0">
                <a:solidFill>
                  <a:schemeClr val="bg1"/>
                </a:solidFill>
                <a:latin typeface="ChollaSlabBold" pitchFamily="2" charset="0"/>
                <a:cs typeface="Times New Roman"/>
              </a:rPr>
              <a:t>Por zona </a:t>
            </a:r>
            <a:r>
              <a:rPr lang="es-ES_tradnl" sz="2800" dirty="0">
                <a:solidFill>
                  <a:schemeClr val="bg1"/>
                </a:solidFill>
                <a:latin typeface="ChollaSlabBold" pitchFamily="2" charset="0"/>
                <a:cs typeface="Times New Roman"/>
              </a:rPr>
              <a:t>de residencia  </a:t>
            </a:r>
          </a:p>
        </p:txBody>
      </p:sp>
      <p:sp>
        <p:nvSpPr>
          <p:cNvPr id="11" name="CuadroTexto 10"/>
          <p:cNvSpPr txBox="1"/>
          <p:nvPr/>
        </p:nvSpPr>
        <p:spPr>
          <a:xfrm>
            <a:off x="1312829" y="1001115"/>
            <a:ext cx="1223010"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sz="2000" b="1" dirty="0">
              <a:solidFill>
                <a:srgbClr val="002060"/>
              </a:solidFill>
              <a:latin typeface="ChollaSansRegular" pitchFamily="2" charset="0"/>
            </a:endParaRPr>
          </a:p>
        </p:txBody>
      </p:sp>
      <p:sp>
        <p:nvSpPr>
          <p:cNvPr id="16" name="CuadroTexto 15"/>
          <p:cNvSpPr txBox="1"/>
          <p:nvPr/>
        </p:nvSpPr>
        <p:spPr>
          <a:xfrm>
            <a:off x="3975563" y="6378279"/>
            <a:ext cx="730325"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Zona</a:t>
            </a:r>
            <a:endParaRPr lang="es-CR" sz="2000" b="1" dirty="0">
              <a:solidFill>
                <a:srgbClr val="002060"/>
              </a:solidFill>
              <a:latin typeface="ChollaSansRegular" pitchFamily="2" charset="0"/>
            </a:endParaRPr>
          </a:p>
        </p:txBody>
      </p:sp>
      <p:graphicFrame>
        <p:nvGraphicFramePr>
          <p:cNvPr id="10" name="Gráfico 9">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963901112"/>
              </p:ext>
            </p:extLst>
          </p:nvPr>
        </p:nvGraphicFramePr>
        <p:xfrm>
          <a:off x="1924334" y="1357228"/>
          <a:ext cx="6291618" cy="5021051"/>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p:cNvSpPr txBox="1"/>
          <p:nvPr/>
        </p:nvSpPr>
        <p:spPr>
          <a:xfrm>
            <a:off x="313519" y="1802535"/>
            <a:ext cx="1365534" cy="954107"/>
          </a:xfrm>
          <a:prstGeom prst="rect">
            <a:avLst/>
          </a:prstGeom>
          <a:noFill/>
          <a:ln w="38100">
            <a:solidFill>
              <a:srgbClr val="B2005D"/>
            </a:solidFill>
          </a:ln>
        </p:spPr>
        <p:txBody>
          <a:bodyPr wrap="square" rtlCol="0">
            <a:spAutoFit/>
          </a:bodyPr>
          <a:lstStyle/>
          <a:p>
            <a:r>
              <a:rPr lang="es-ES" sz="2800" dirty="0" smtClean="0">
                <a:solidFill>
                  <a:srgbClr val="00328E"/>
                </a:solidFill>
                <a:latin typeface="ChollaSansRegular" pitchFamily="2" charset="0"/>
              </a:rPr>
              <a:t>496 618</a:t>
            </a:r>
          </a:p>
          <a:p>
            <a:r>
              <a:rPr lang="es-ES" sz="2800" dirty="0" smtClean="0">
                <a:solidFill>
                  <a:srgbClr val="00328E"/>
                </a:solidFill>
                <a:latin typeface="ChollaSansRegular" pitchFamily="2" charset="0"/>
              </a:rPr>
              <a:t>personas</a:t>
            </a:r>
            <a:endParaRPr lang="es-CR" sz="2800" dirty="0">
              <a:solidFill>
                <a:srgbClr val="00328E"/>
              </a:solidFill>
              <a:latin typeface="ChollaSansRegular" pitchFamily="2" charset="0"/>
            </a:endParaRPr>
          </a:p>
        </p:txBody>
      </p:sp>
      <p:sp>
        <p:nvSpPr>
          <p:cNvPr id="8" name="CuadroTexto 7"/>
          <p:cNvSpPr txBox="1"/>
          <p:nvPr/>
        </p:nvSpPr>
        <p:spPr>
          <a:xfrm>
            <a:off x="7095699" y="1590411"/>
            <a:ext cx="1365534" cy="954107"/>
          </a:xfrm>
          <a:prstGeom prst="rect">
            <a:avLst/>
          </a:prstGeom>
          <a:noFill/>
          <a:ln w="38100">
            <a:solidFill>
              <a:srgbClr val="B2005D"/>
            </a:solidFill>
          </a:ln>
        </p:spPr>
        <p:txBody>
          <a:bodyPr wrap="square" rtlCol="0">
            <a:spAutoFit/>
          </a:bodyPr>
          <a:lstStyle/>
          <a:p>
            <a:r>
              <a:rPr lang="es-ES" sz="2800" dirty="0" smtClean="0">
                <a:solidFill>
                  <a:srgbClr val="00328E"/>
                </a:solidFill>
                <a:latin typeface="ChollaSansRegular" pitchFamily="2" charset="0"/>
              </a:rPr>
              <a:t>174 022 personas</a:t>
            </a:r>
            <a:endParaRPr lang="es-CR" sz="2800" dirty="0">
              <a:solidFill>
                <a:srgbClr val="00328E"/>
              </a:solidFill>
              <a:latin typeface="ChollaSansRegular" pitchFamily="2" charset="0"/>
            </a:endParaRPr>
          </a:p>
        </p:txBody>
      </p:sp>
      <p:cxnSp>
        <p:nvCxnSpPr>
          <p:cNvPr id="4" name="Conector recto de flecha 3"/>
          <p:cNvCxnSpPr>
            <a:stCxn id="2" idx="3"/>
          </p:cNvCxnSpPr>
          <p:nvPr/>
        </p:nvCxnSpPr>
        <p:spPr>
          <a:xfrm flipV="1">
            <a:off x="1679053" y="1881763"/>
            <a:ext cx="987947" cy="397826"/>
          </a:xfrm>
          <a:prstGeom prst="straightConnector1">
            <a:avLst/>
          </a:prstGeom>
          <a:ln w="57150">
            <a:solidFill>
              <a:srgbClr val="B2005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a:stCxn id="8" idx="1"/>
          </p:cNvCxnSpPr>
          <p:nvPr/>
        </p:nvCxnSpPr>
        <p:spPr>
          <a:xfrm flipH="1" flipV="1">
            <a:off x="6265461" y="1881763"/>
            <a:ext cx="830238" cy="185702"/>
          </a:xfrm>
          <a:prstGeom prst="straightConnector1">
            <a:avLst/>
          </a:prstGeom>
          <a:ln w="57150">
            <a:solidFill>
              <a:srgbClr val="B2005D"/>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6298410" y="743347"/>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4122838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40" y="1423218"/>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56032" y="55841"/>
            <a:ext cx="6160256" cy="830997"/>
          </a:xfrm>
          <a:prstGeom prst="rect">
            <a:avLst/>
          </a:prstGeom>
          <a:noFill/>
        </p:spPr>
        <p:txBody>
          <a:bodyPr wrap="square" rtlCol="0">
            <a:spAutoFit/>
          </a:bodyPr>
          <a:lstStyle/>
          <a:p>
            <a:r>
              <a:rPr lang="es-ES_tradnl" sz="2400" dirty="0">
                <a:solidFill>
                  <a:schemeClr val="bg1"/>
                </a:solidFill>
                <a:latin typeface="ChollaSlabBold" pitchFamily="2" charset="0"/>
                <a:cs typeface="Times New Roman"/>
              </a:rPr>
              <a:t>Población con discapacidad por </a:t>
            </a:r>
          </a:p>
          <a:p>
            <a:r>
              <a:rPr lang="es-ES_tradnl" sz="2400" dirty="0">
                <a:solidFill>
                  <a:schemeClr val="bg1"/>
                </a:solidFill>
                <a:latin typeface="ChollaSlabBold" pitchFamily="2" charset="0"/>
                <a:cs typeface="Times New Roman"/>
              </a:rPr>
              <a:t>r</a:t>
            </a:r>
            <a:r>
              <a:rPr lang="es-ES_tradnl" sz="2400" dirty="0" smtClean="0">
                <a:solidFill>
                  <a:schemeClr val="bg1"/>
                </a:solidFill>
                <a:latin typeface="ChollaSlabBold" pitchFamily="2" charset="0"/>
                <a:cs typeface="Times New Roman"/>
              </a:rPr>
              <a:t>egión </a:t>
            </a:r>
            <a:r>
              <a:rPr lang="es-ES_tradnl" sz="2400" dirty="0">
                <a:solidFill>
                  <a:schemeClr val="bg1"/>
                </a:solidFill>
                <a:latin typeface="ChollaSlabBold" pitchFamily="2" charset="0"/>
                <a:cs typeface="Times New Roman"/>
              </a:rPr>
              <a:t>de </a:t>
            </a:r>
            <a:r>
              <a:rPr lang="es-ES_tradnl" sz="2400" dirty="0" smtClean="0">
                <a:solidFill>
                  <a:schemeClr val="bg1"/>
                </a:solidFill>
                <a:latin typeface="ChollaSlabBold" pitchFamily="2" charset="0"/>
                <a:cs typeface="Times New Roman"/>
              </a:rPr>
              <a:t>planificación  </a:t>
            </a:r>
            <a:endParaRPr lang="es-ES_tradnl" sz="2400" dirty="0">
              <a:solidFill>
                <a:schemeClr val="bg1"/>
              </a:solidFill>
              <a:latin typeface="ChollaSlabBold" pitchFamily="2" charset="0"/>
              <a:cs typeface="Times New Roman"/>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06" y="107459"/>
            <a:ext cx="8394588" cy="8394588"/>
          </a:xfrm>
          <a:prstGeom prst="rect">
            <a:avLst/>
          </a:prstGeom>
        </p:spPr>
      </p:pic>
      <p:sp>
        <p:nvSpPr>
          <p:cNvPr id="6" name="CuadroTexto 5"/>
          <p:cNvSpPr txBox="1"/>
          <p:nvPr/>
        </p:nvSpPr>
        <p:spPr>
          <a:xfrm>
            <a:off x="6298410" y="743347"/>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502076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99" y="1600207"/>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653445" y="230336"/>
            <a:ext cx="1980029" cy="584775"/>
          </a:xfrm>
          <a:prstGeom prst="rect">
            <a:avLst/>
          </a:prstGeom>
          <a:noFill/>
        </p:spPr>
        <p:txBody>
          <a:bodyPr wrap="none" rtlCol="0">
            <a:spAutoFit/>
          </a:bodyPr>
          <a:lstStyle/>
          <a:p>
            <a:r>
              <a:rPr lang="es-ES_tradnl" sz="3200" b="1" dirty="0" smtClean="0">
                <a:solidFill>
                  <a:schemeClr val="bg1"/>
                </a:solidFill>
                <a:latin typeface="ChollaSansBold" pitchFamily="2" charset="0"/>
                <a:cs typeface="Arial" panose="020B0604020202020204" pitchFamily="34" charset="0"/>
              </a:rPr>
              <a:t>Contenidos</a:t>
            </a:r>
            <a:r>
              <a:rPr lang="es-ES_tradnl" sz="3200" dirty="0" smtClean="0">
                <a:solidFill>
                  <a:schemeClr val="bg1"/>
                </a:solidFill>
                <a:latin typeface="ChollaSansBold" pitchFamily="2" charset="0"/>
                <a:cs typeface="Arial" panose="020B0604020202020204" pitchFamily="34" charset="0"/>
              </a:rPr>
              <a:t> </a:t>
            </a:r>
            <a:endParaRPr lang="es-ES_tradnl" sz="1100" dirty="0">
              <a:solidFill>
                <a:srgbClr val="FFFFFF"/>
              </a:solidFill>
              <a:latin typeface="ChollaSansBold" pitchFamily="2" charset="0"/>
              <a:cs typeface="Arial" panose="020B0604020202020204" pitchFamily="34" charset="0"/>
            </a:endParaRPr>
          </a:p>
        </p:txBody>
      </p:sp>
      <p:sp>
        <p:nvSpPr>
          <p:cNvPr id="3" name="2 CuadroTexto"/>
          <p:cNvSpPr txBox="1"/>
          <p:nvPr/>
        </p:nvSpPr>
        <p:spPr>
          <a:xfrm>
            <a:off x="1342653" y="1474516"/>
            <a:ext cx="6458694" cy="5724644"/>
          </a:xfrm>
          <a:prstGeom prst="rect">
            <a:avLst/>
          </a:prstGeom>
          <a:noFill/>
        </p:spPr>
        <p:txBody>
          <a:bodyPr wrap="square" rtlCol="0">
            <a:spAutoFit/>
          </a:bodyPr>
          <a:lstStyle/>
          <a:p>
            <a:pPr marL="285750" indent="-285750">
              <a:buClr>
                <a:srgbClr val="AF005F"/>
              </a:buClr>
              <a:buFont typeface="Wingdings" panose="05000000000000000000" pitchFamily="2" charset="2"/>
              <a:buChar char="v"/>
            </a:pPr>
            <a:r>
              <a:rPr lang="es-CR" dirty="0" smtClean="0">
                <a:solidFill>
                  <a:srgbClr val="00328D"/>
                </a:solidFill>
                <a:latin typeface="ChollaSansRegular" pitchFamily="2" charset="0"/>
                <a:cs typeface="Arial" panose="020B0604020202020204" pitchFamily="34" charset="0"/>
              </a:rPr>
              <a:t>Principales resultados</a:t>
            </a:r>
            <a:endParaRPr lang="es-CR" dirty="0">
              <a:solidFill>
                <a:srgbClr val="00328D"/>
              </a:solidFill>
              <a:latin typeface="ChollaSansRegular" pitchFamily="2" charset="0"/>
              <a:cs typeface="Arial" panose="020B0604020202020204" pitchFamily="34" charset="0"/>
            </a:endParaRPr>
          </a:p>
          <a:p>
            <a:pPr marL="742950" lvl="2" indent="-285750">
              <a:buClr>
                <a:srgbClr val="AF005F"/>
              </a:buClr>
              <a:buFont typeface="Wingdings" panose="05000000000000000000" pitchFamily="2" charset="2"/>
              <a:buChar char="v"/>
            </a:pPr>
            <a:r>
              <a:rPr lang="es-ES" dirty="0" smtClean="0">
                <a:solidFill>
                  <a:srgbClr val="00328D"/>
                </a:solidFill>
                <a:latin typeface="ChollaSansRegular" pitchFamily="2" charset="0"/>
                <a:cs typeface="Arial" panose="020B0604020202020204" pitchFamily="34" charset="0"/>
              </a:rPr>
              <a:t>Características sociodemográficas de las personas con discapacidad</a:t>
            </a:r>
            <a:endParaRPr lang="es-CR" dirty="0" smtClean="0">
              <a:solidFill>
                <a:srgbClr val="00328D"/>
              </a:solidFill>
              <a:latin typeface="ChollaSansRegular" pitchFamily="2" charset="0"/>
              <a:cs typeface="Arial" panose="020B0604020202020204" pitchFamily="34" charset="0"/>
            </a:endParaRPr>
          </a:p>
          <a:p>
            <a:pPr marL="742950" lvl="2" indent="-285750">
              <a:buClr>
                <a:srgbClr val="AF005F"/>
              </a:buClr>
              <a:buFont typeface="Wingdings" panose="05000000000000000000" pitchFamily="2" charset="2"/>
              <a:buChar char="v"/>
            </a:pPr>
            <a:r>
              <a:rPr lang="es-CR" dirty="0" smtClean="0">
                <a:solidFill>
                  <a:srgbClr val="00328D"/>
                </a:solidFill>
                <a:latin typeface="ChollaSansRegular" pitchFamily="2" charset="0"/>
                <a:cs typeface="Arial" panose="020B0604020202020204" pitchFamily="34" charset="0"/>
              </a:rPr>
              <a:t>Uso de </a:t>
            </a:r>
            <a:r>
              <a:rPr lang="es-CR" dirty="0" err="1" smtClean="0">
                <a:solidFill>
                  <a:srgbClr val="00328D"/>
                </a:solidFill>
                <a:latin typeface="ChollaSansRegular" pitchFamily="2" charset="0"/>
                <a:cs typeface="Arial" panose="020B0604020202020204" pitchFamily="34" charset="0"/>
              </a:rPr>
              <a:t>TICs</a:t>
            </a:r>
            <a:endParaRPr lang="es-CR" dirty="0" smtClean="0">
              <a:solidFill>
                <a:srgbClr val="00328D"/>
              </a:solidFill>
              <a:latin typeface="ChollaSansRegular" pitchFamily="2" charset="0"/>
              <a:cs typeface="Arial" panose="020B0604020202020204" pitchFamily="34" charset="0"/>
            </a:endParaRPr>
          </a:p>
          <a:p>
            <a:pPr marL="742950" lvl="2" indent="-285750">
              <a:buClr>
                <a:srgbClr val="AF005F"/>
              </a:buClr>
              <a:buFont typeface="Wingdings" panose="05000000000000000000" pitchFamily="2" charset="2"/>
              <a:buChar char="v"/>
            </a:pPr>
            <a:r>
              <a:rPr lang="es-ES" dirty="0" smtClean="0">
                <a:solidFill>
                  <a:srgbClr val="00328D"/>
                </a:solidFill>
                <a:latin typeface="ChollaSansRegular" pitchFamily="2" charset="0"/>
                <a:cs typeface="Arial" panose="020B0604020202020204" pitchFamily="34" charset="0"/>
              </a:rPr>
              <a:t>Nivel de instrucción</a:t>
            </a:r>
          </a:p>
          <a:p>
            <a:pPr marL="742950" lvl="2" indent="-285750">
              <a:buClr>
                <a:srgbClr val="AF005F"/>
              </a:buClr>
              <a:buFont typeface="Wingdings" panose="05000000000000000000" pitchFamily="2" charset="2"/>
              <a:buChar char="v"/>
            </a:pPr>
            <a:r>
              <a:rPr lang="es-ES" dirty="0" smtClean="0">
                <a:solidFill>
                  <a:srgbClr val="00328D"/>
                </a:solidFill>
                <a:latin typeface="ChollaSansRegular" pitchFamily="2" charset="0"/>
                <a:cs typeface="Arial" panose="020B0604020202020204" pitchFamily="34" charset="0"/>
              </a:rPr>
              <a:t>Asiste a educación formal</a:t>
            </a:r>
          </a:p>
          <a:p>
            <a:pPr marL="742950" lvl="2" indent="-285750">
              <a:buClr>
                <a:srgbClr val="AF005F"/>
              </a:buClr>
              <a:buFont typeface="Wingdings" panose="05000000000000000000" pitchFamily="2" charset="2"/>
              <a:buChar char="v"/>
            </a:pPr>
            <a:r>
              <a:rPr lang="es-ES" dirty="0" smtClean="0">
                <a:solidFill>
                  <a:srgbClr val="00328D"/>
                </a:solidFill>
                <a:latin typeface="ChollaSansRegular" pitchFamily="2" charset="0"/>
                <a:cs typeface="Arial" panose="020B0604020202020204" pitchFamily="34" charset="0"/>
              </a:rPr>
              <a:t>Condición de actividad y principales características</a:t>
            </a:r>
          </a:p>
          <a:p>
            <a:pPr marL="742950" lvl="2"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Q</a:t>
            </a:r>
            <a:r>
              <a:rPr lang="es-CR" dirty="0" smtClean="0">
                <a:solidFill>
                  <a:srgbClr val="00328D"/>
                </a:solidFill>
                <a:latin typeface="ChollaSansRegular" pitchFamily="2" charset="0"/>
                <a:cs typeface="Arial" panose="020B0604020202020204" pitchFamily="34" charset="0"/>
              </a:rPr>
              <a:t>uintiles </a:t>
            </a:r>
            <a:r>
              <a:rPr lang="es-CR" dirty="0">
                <a:solidFill>
                  <a:srgbClr val="00328D"/>
                </a:solidFill>
                <a:latin typeface="ChollaSansRegular" pitchFamily="2" charset="0"/>
                <a:cs typeface="Arial" panose="020B0604020202020204" pitchFamily="34" charset="0"/>
              </a:rPr>
              <a:t>de ingreso per </a:t>
            </a:r>
            <a:r>
              <a:rPr lang="es-CR" dirty="0" smtClean="0">
                <a:solidFill>
                  <a:srgbClr val="00328D"/>
                </a:solidFill>
                <a:latin typeface="ChollaSansRegular" pitchFamily="2" charset="0"/>
                <a:cs typeface="Arial" panose="020B0604020202020204" pitchFamily="34" charset="0"/>
              </a:rPr>
              <a:t>cápita</a:t>
            </a:r>
          </a:p>
          <a:p>
            <a:pPr marL="742950" lvl="2"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Condición de salud o trastorno y </a:t>
            </a:r>
            <a:r>
              <a:rPr lang="es-CR" dirty="0" smtClean="0">
                <a:solidFill>
                  <a:srgbClr val="00328D"/>
                </a:solidFill>
                <a:latin typeface="ChollaSansRegular" pitchFamily="2" charset="0"/>
                <a:cs typeface="Arial" panose="020B0604020202020204" pitchFamily="34" charset="0"/>
              </a:rPr>
              <a:t>deficiencias</a:t>
            </a:r>
          </a:p>
          <a:p>
            <a:pPr marL="742950" lvl="2" indent="-285750">
              <a:buClr>
                <a:srgbClr val="AF005F"/>
              </a:buClr>
              <a:buFont typeface="Wingdings" panose="05000000000000000000" pitchFamily="2" charset="2"/>
              <a:buChar char="v"/>
            </a:pPr>
            <a:r>
              <a:rPr lang="es-ES_tradnl" dirty="0">
                <a:solidFill>
                  <a:srgbClr val="00328D"/>
                </a:solidFill>
                <a:latin typeface="ChollaSansRegular" pitchFamily="2" charset="0"/>
                <a:cs typeface="Arial" panose="020B0604020202020204" pitchFamily="34" charset="0"/>
              </a:rPr>
              <a:t>Productos de apoyo, servicios o animales de </a:t>
            </a:r>
            <a:r>
              <a:rPr lang="es-ES_tradnl" dirty="0" smtClean="0">
                <a:solidFill>
                  <a:srgbClr val="00328D"/>
                </a:solidFill>
                <a:latin typeface="ChollaSansRegular" pitchFamily="2" charset="0"/>
                <a:cs typeface="Arial" panose="020B0604020202020204" pitchFamily="34" charset="0"/>
              </a:rPr>
              <a:t>asistencia</a:t>
            </a:r>
          </a:p>
          <a:p>
            <a:pPr marL="742950" lvl="2" indent="-285750">
              <a:buClr>
                <a:srgbClr val="AF005F"/>
              </a:buClr>
              <a:buFont typeface="Wingdings" panose="05000000000000000000" pitchFamily="2" charset="2"/>
              <a:buChar char="v"/>
            </a:pPr>
            <a:r>
              <a:rPr lang="es-ES_tradnl" dirty="0" smtClean="0">
                <a:solidFill>
                  <a:srgbClr val="00328D"/>
                </a:solidFill>
                <a:latin typeface="ChollaSansRegular" pitchFamily="2" charset="0"/>
                <a:cs typeface="Arial" panose="020B0604020202020204" pitchFamily="34" charset="0"/>
              </a:rPr>
              <a:t> </a:t>
            </a:r>
            <a:r>
              <a:rPr lang="es-ES_tradnl" dirty="0">
                <a:solidFill>
                  <a:srgbClr val="00328D"/>
                </a:solidFill>
                <a:latin typeface="ChollaSansRegular" pitchFamily="2" charset="0"/>
                <a:cs typeface="Arial" panose="020B0604020202020204" pitchFamily="34" charset="0"/>
              </a:rPr>
              <a:t>Asistencia </a:t>
            </a:r>
            <a:r>
              <a:rPr lang="es-ES_tradnl" dirty="0" smtClean="0">
                <a:solidFill>
                  <a:srgbClr val="00328D"/>
                </a:solidFill>
                <a:latin typeface="ChollaSansRegular" pitchFamily="2" charset="0"/>
                <a:cs typeface="Arial" panose="020B0604020202020204" pitchFamily="34" charset="0"/>
              </a:rPr>
              <a:t>personal y características</a:t>
            </a:r>
          </a:p>
          <a:p>
            <a:pPr marL="742950" lvl="2" indent="-285750">
              <a:buClr>
                <a:srgbClr val="AF005F"/>
              </a:buClr>
              <a:buFont typeface="Wingdings" panose="05000000000000000000" pitchFamily="2" charset="2"/>
              <a:buChar char="v"/>
            </a:pPr>
            <a:r>
              <a:rPr lang="es-ES_tradnl" dirty="0">
                <a:solidFill>
                  <a:srgbClr val="00328D"/>
                </a:solidFill>
                <a:latin typeface="ChollaSansRegular" pitchFamily="2" charset="0"/>
                <a:cs typeface="Arial" panose="020B0604020202020204" pitchFamily="34" charset="0"/>
              </a:rPr>
              <a:t>Actitudes de otras </a:t>
            </a:r>
            <a:r>
              <a:rPr lang="es-ES_tradnl" dirty="0" smtClean="0">
                <a:solidFill>
                  <a:srgbClr val="00328D"/>
                </a:solidFill>
                <a:latin typeface="ChollaSansRegular" pitchFamily="2" charset="0"/>
                <a:cs typeface="Arial" panose="020B0604020202020204" pitchFamily="34" charset="0"/>
              </a:rPr>
              <a:t>personas</a:t>
            </a:r>
          </a:p>
          <a:p>
            <a:pPr marL="742950" lvl="2" indent="-285750">
              <a:buClr>
                <a:srgbClr val="AF005F"/>
              </a:buClr>
              <a:buFont typeface="Wingdings" panose="05000000000000000000" pitchFamily="2" charset="2"/>
              <a:buChar char="v"/>
            </a:pPr>
            <a:r>
              <a:rPr lang="es-ES_tradnl" dirty="0">
                <a:solidFill>
                  <a:srgbClr val="00328D"/>
                </a:solidFill>
                <a:latin typeface="ChollaSansRegular" pitchFamily="2" charset="0"/>
                <a:cs typeface="Arial" panose="020B0604020202020204" pitchFamily="34" charset="0"/>
              </a:rPr>
              <a:t>Percepción de satisfacción de las personas con </a:t>
            </a:r>
            <a:r>
              <a:rPr lang="es-ES_tradnl" dirty="0" smtClean="0">
                <a:solidFill>
                  <a:srgbClr val="00328D"/>
                </a:solidFill>
                <a:latin typeface="ChollaSansRegular" pitchFamily="2" charset="0"/>
                <a:cs typeface="Arial" panose="020B0604020202020204" pitchFamily="34" charset="0"/>
              </a:rPr>
              <a:t>discapacidad</a:t>
            </a:r>
          </a:p>
          <a:p>
            <a:pPr marL="742950" lvl="2" indent="-285750">
              <a:buClr>
                <a:srgbClr val="AF005F"/>
              </a:buClr>
              <a:buFont typeface="Wingdings" panose="05000000000000000000" pitchFamily="2" charset="2"/>
              <a:buChar char="v"/>
            </a:pPr>
            <a:r>
              <a:rPr lang="es-ES_tradnl" dirty="0">
                <a:solidFill>
                  <a:srgbClr val="00328D"/>
                </a:solidFill>
                <a:latin typeface="ChollaSansRegular" pitchFamily="2" charset="0"/>
                <a:cs typeface="Arial" panose="020B0604020202020204" pitchFamily="34" charset="0"/>
              </a:rPr>
              <a:t>Discriminación de las personas con discapacidad</a:t>
            </a:r>
          </a:p>
          <a:p>
            <a:pPr marL="742950" lvl="2" indent="-285750">
              <a:buClr>
                <a:srgbClr val="AF005F"/>
              </a:buClr>
              <a:buFont typeface="Wingdings" panose="05000000000000000000" pitchFamily="2" charset="2"/>
              <a:buChar char="v"/>
            </a:pPr>
            <a:r>
              <a:rPr lang="es-ES_tradnl" dirty="0">
                <a:solidFill>
                  <a:srgbClr val="00328D"/>
                </a:solidFill>
                <a:latin typeface="ChollaSansRegular" pitchFamily="2" charset="0"/>
                <a:cs typeface="Arial" panose="020B0604020202020204" pitchFamily="34" charset="0"/>
              </a:rPr>
              <a:t>Salud sexual</a:t>
            </a:r>
          </a:p>
          <a:p>
            <a:pPr marL="742950" lvl="2" indent="-285750">
              <a:buClr>
                <a:srgbClr val="AF005F"/>
              </a:buClr>
              <a:buFont typeface="Wingdings" panose="05000000000000000000" pitchFamily="2" charset="2"/>
              <a:buChar char="v"/>
            </a:pPr>
            <a:r>
              <a:rPr lang="es-ES_tradnl" dirty="0">
                <a:solidFill>
                  <a:srgbClr val="00328D"/>
                </a:solidFill>
                <a:latin typeface="ChollaSansRegular" pitchFamily="2" charset="0"/>
                <a:cs typeface="Arial" panose="020B0604020202020204" pitchFamily="34" charset="0"/>
              </a:rPr>
              <a:t>Manifestaciones de violencia</a:t>
            </a:r>
          </a:p>
          <a:p>
            <a:pPr marL="742950" lvl="2" indent="-285750">
              <a:buClr>
                <a:srgbClr val="AF005F"/>
              </a:buClr>
              <a:buFont typeface="Wingdings" panose="05000000000000000000" pitchFamily="2" charset="2"/>
              <a:buChar char="v"/>
            </a:pPr>
            <a:endParaRPr lang="es-ES_tradnl" dirty="0" smtClean="0">
              <a:solidFill>
                <a:srgbClr val="FF0000"/>
              </a:solidFill>
              <a:latin typeface="ChollaSlabBold" pitchFamily="2" charset="0"/>
              <a:cs typeface="Times New Roman"/>
            </a:endParaRPr>
          </a:p>
          <a:p>
            <a:pPr marL="742950" lvl="2" indent="-285750">
              <a:buClr>
                <a:srgbClr val="AF005F"/>
              </a:buClr>
              <a:buFont typeface="Wingdings" panose="05000000000000000000" pitchFamily="2" charset="2"/>
              <a:buChar char="v"/>
            </a:pPr>
            <a:endParaRPr lang="es-ES_tradnl" dirty="0">
              <a:solidFill>
                <a:srgbClr val="FF0000"/>
              </a:solidFill>
              <a:latin typeface="ChollaSlabBold" pitchFamily="2" charset="0"/>
              <a:cs typeface="Times New Roman"/>
            </a:endParaRPr>
          </a:p>
          <a:p>
            <a:pPr marL="742950" lvl="2" indent="-285750">
              <a:buClr>
                <a:srgbClr val="AF005F"/>
              </a:buClr>
              <a:buFont typeface="Wingdings" panose="05000000000000000000" pitchFamily="2" charset="2"/>
              <a:buChar char="v"/>
            </a:pPr>
            <a:endParaRPr lang="es-CR" dirty="0">
              <a:solidFill>
                <a:srgbClr val="00328D"/>
              </a:solidFill>
              <a:latin typeface="ChollaSansRegular" pitchFamily="2" charset="0"/>
              <a:cs typeface="Arial" panose="020B0604020202020204" pitchFamily="34" charset="0"/>
            </a:endParaRPr>
          </a:p>
          <a:p>
            <a:pPr marL="742950" lvl="2" indent="-285750">
              <a:buClr>
                <a:srgbClr val="AF005F"/>
              </a:buClr>
              <a:buFont typeface="Wingdings" panose="05000000000000000000" pitchFamily="2" charset="2"/>
              <a:buChar char="v"/>
            </a:pPr>
            <a:endParaRPr lang="es-ES" dirty="0">
              <a:solidFill>
                <a:srgbClr val="00328D"/>
              </a:solidFill>
              <a:latin typeface="ChollaSansRegular" pitchFamily="2" charset="0"/>
              <a:cs typeface="Arial" panose="020B0604020202020204" pitchFamily="34" charset="0"/>
            </a:endParaRPr>
          </a:p>
        </p:txBody>
      </p:sp>
    </p:spTree>
    <p:extLst>
      <p:ext uri="{BB962C8B-B14F-4D97-AF65-F5344CB8AC3E}">
        <p14:creationId xmlns:p14="http://schemas.microsoft.com/office/powerpoint/2010/main" val="50286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19156" y="55841"/>
            <a:ext cx="5726284"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Situación de discapacidad por grupos </a:t>
            </a:r>
            <a:r>
              <a:rPr lang="es-ES_tradnl" sz="2400" dirty="0">
                <a:solidFill>
                  <a:schemeClr val="bg1"/>
                </a:solidFill>
                <a:latin typeface="ChollaSlabBold" pitchFamily="2" charset="0"/>
                <a:cs typeface="Times New Roman"/>
              </a:rPr>
              <a:t>de edad </a:t>
            </a:r>
          </a:p>
        </p:txBody>
      </p:sp>
      <p:sp>
        <p:nvSpPr>
          <p:cNvPr id="5" name="CuadroTexto 4"/>
          <p:cNvSpPr txBox="1"/>
          <p:nvPr/>
        </p:nvSpPr>
        <p:spPr>
          <a:xfrm>
            <a:off x="5655845" y="4273551"/>
            <a:ext cx="45719" cy="369332"/>
          </a:xfrm>
          <a:prstGeom prst="rect">
            <a:avLst/>
          </a:prstGeom>
          <a:solidFill>
            <a:schemeClr val="bg1"/>
          </a:solidFill>
        </p:spPr>
        <p:txBody>
          <a:bodyPr wrap="square" rtlCol="0">
            <a:spAutoFit/>
          </a:bodyPr>
          <a:lstStyle/>
          <a:p>
            <a:endParaRPr lang="es-CR" dirty="0"/>
          </a:p>
        </p:txBody>
      </p:sp>
      <p:sp>
        <p:nvSpPr>
          <p:cNvPr id="16" name="CuadroTexto 15"/>
          <p:cNvSpPr txBox="1"/>
          <p:nvPr/>
        </p:nvSpPr>
        <p:spPr>
          <a:xfrm>
            <a:off x="731795" y="1326927"/>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sz="2000" b="1" dirty="0">
              <a:solidFill>
                <a:srgbClr val="002060"/>
              </a:solidFill>
              <a:latin typeface="ChollaSansRegular" pitchFamily="2" charset="0"/>
            </a:endParaRPr>
          </a:p>
        </p:txBody>
      </p:sp>
      <p:graphicFrame>
        <p:nvGraphicFramePr>
          <p:cNvPr id="12" name="Gráfico 1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357841241"/>
              </p:ext>
            </p:extLst>
          </p:nvPr>
        </p:nvGraphicFramePr>
        <p:xfrm>
          <a:off x="1075752" y="1927092"/>
          <a:ext cx="7663543" cy="3633735"/>
        </p:xfrm>
        <a:graphic>
          <a:graphicData uri="http://schemas.openxmlformats.org/drawingml/2006/chart">
            <c:chart xmlns:c="http://schemas.openxmlformats.org/drawingml/2006/chart" xmlns:r="http://schemas.openxmlformats.org/officeDocument/2006/relationships" r:id="rId4"/>
          </a:graphicData>
        </a:graphic>
      </p:graphicFrame>
      <p:sp>
        <p:nvSpPr>
          <p:cNvPr id="15" name="CuadroTexto 14"/>
          <p:cNvSpPr txBox="1"/>
          <p:nvPr/>
        </p:nvSpPr>
        <p:spPr>
          <a:xfrm>
            <a:off x="3551891" y="5780445"/>
            <a:ext cx="204021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Grupos de edad</a:t>
            </a:r>
            <a:endParaRPr lang="es-CR" sz="2000" b="1" dirty="0">
              <a:solidFill>
                <a:srgbClr val="002060"/>
              </a:solidFill>
              <a:latin typeface="ChollaSansRegular" pitchFamily="2" charset="0"/>
            </a:endParaRPr>
          </a:p>
        </p:txBody>
      </p:sp>
      <p:sp>
        <p:nvSpPr>
          <p:cNvPr id="8" name="CuadroTexto 7"/>
          <p:cNvSpPr txBox="1"/>
          <p:nvPr/>
        </p:nvSpPr>
        <p:spPr>
          <a:xfrm>
            <a:off x="6298410" y="743347"/>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2155528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31171" y="68629"/>
            <a:ext cx="5466244" cy="707886"/>
          </a:xfrm>
          <a:prstGeom prst="rect">
            <a:avLst/>
          </a:prstGeom>
          <a:noFill/>
        </p:spPr>
        <p:txBody>
          <a:bodyPr wrap="square" rtlCol="0">
            <a:spAutoFit/>
          </a:bodyPr>
          <a:lstStyle/>
          <a:p>
            <a:r>
              <a:rPr lang="es-ES_tradnl" sz="2000" dirty="0" smtClean="0">
                <a:solidFill>
                  <a:schemeClr val="bg1"/>
                </a:solidFill>
                <a:latin typeface="ChollaSlabBold" pitchFamily="2" charset="0"/>
                <a:cs typeface="Times New Roman"/>
              </a:rPr>
              <a:t>Personas en situación de discapacidad según estado conyugal</a:t>
            </a:r>
            <a:endParaRPr lang="es-ES_tradnl" sz="2000" dirty="0">
              <a:solidFill>
                <a:schemeClr val="bg1"/>
              </a:solidFill>
              <a:latin typeface="ChollaSlabBold" pitchFamily="2" charset="0"/>
              <a:cs typeface="Times New Roman"/>
            </a:endParaRPr>
          </a:p>
        </p:txBody>
      </p:sp>
      <p:sp>
        <p:nvSpPr>
          <p:cNvPr id="8" name="CuadroTexto 7"/>
          <p:cNvSpPr txBox="1"/>
          <p:nvPr/>
        </p:nvSpPr>
        <p:spPr>
          <a:xfrm>
            <a:off x="231171" y="988797"/>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graphicFrame>
        <p:nvGraphicFramePr>
          <p:cNvPr id="9" name="Gráfico 8"/>
          <p:cNvGraphicFramePr>
            <a:graphicFrameLocks/>
          </p:cNvGraphicFramePr>
          <p:nvPr>
            <p:extLst>
              <p:ext uri="{D42A27DB-BD31-4B8C-83A1-F6EECF244321}">
                <p14:modId xmlns:p14="http://schemas.microsoft.com/office/powerpoint/2010/main" val="2820781970"/>
              </p:ext>
            </p:extLst>
          </p:nvPr>
        </p:nvGraphicFramePr>
        <p:xfrm>
          <a:off x="1097280" y="1269187"/>
          <a:ext cx="8286750" cy="5588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6628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570" y="68629"/>
            <a:ext cx="5929600" cy="707886"/>
          </a:xfrm>
          <a:prstGeom prst="rect">
            <a:avLst/>
          </a:prstGeom>
          <a:noFill/>
        </p:spPr>
        <p:txBody>
          <a:bodyPr wrap="square" rtlCol="0">
            <a:spAutoFit/>
          </a:bodyPr>
          <a:lstStyle/>
          <a:p>
            <a:r>
              <a:rPr lang="es-ES_tradnl" sz="2000" dirty="0" smtClean="0">
                <a:solidFill>
                  <a:schemeClr val="bg1"/>
                </a:solidFill>
                <a:latin typeface="ChollaSlabBold" pitchFamily="2" charset="0"/>
                <a:cs typeface="Times New Roman"/>
              </a:rPr>
              <a:t>Personas en situación de discapacidad según variables sociodemográficas</a:t>
            </a:r>
            <a:endParaRPr lang="es-ES_tradnl" sz="2000" dirty="0">
              <a:solidFill>
                <a:schemeClr val="bg1"/>
              </a:solidFill>
              <a:latin typeface="ChollaSlabBold" pitchFamily="2" charset="0"/>
              <a:cs typeface="Times New Roman"/>
            </a:endParaRPr>
          </a:p>
        </p:txBody>
      </p:sp>
      <p:sp>
        <p:nvSpPr>
          <p:cNvPr id="8" name="CuadroTexto 7"/>
          <p:cNvSpPr txBox="1"/>
          <p:nvPr/>
        </p:nvSpPr>
        <p:spPr>
          <a:xfrm>
            <a:off x="6233087" y="701974"/>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273" y="2986283"/>
            <a:ext cx="2213667" cy="2209983"/>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9005" y="3347218"/>
            <a:ext cx="1876081" cy="1879208"/>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7913" y="3425678"/>
            <a:ext cx="1417060" cy="1556253"/>
          </a:xfrm>
          <a:prstGeom prst="rect">
            <a:avLst/>
          </a:prstGeom>
        </p:spPr>
      </p:pic>
      <p:sp>
        <p:nvSpPr>
          <p:cNvPr id="2" name="Elipse 1"/>
          <p:cNvSpPr/>
          <p:nvPr/>
        </p:nvSpPr>
        <p:spPr>
          <a:xfrm>
            <a:off x="3074455" y="2285065"/>
            <a:ext cx="2983230" cy="316718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cxnSp>
        <p:nvCxnSpPr>
          <p:cNvPr id="13" name="Conector angular 12"/>
          <p:cNvCxnSpPr>
            <a:stCxn id="2" idx="7"/>
            <a:endCxn id="14" idx="1"/>
          </p:cNvCxnSpPr>
          <p:nvPr/>
        </p:nvCxnSpPr>
        <p:spPr>
          <a:xfrm rot="5400000" flipH="1" flipV="1">
            <a:off x="5869147" y="1885767"/>
            <a:ext cx="614776" cy="1111469"/>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4" name="Rectángulo 13"/>
          <p:cNvSpPr/>
          <p:nvPr/>
        </p:nvSpPr>
        <p:spPr>
          <a:xfrm>
            <a:off x="6732270" y="1694000"/>
            <a:ext cx="2297430" cy="8802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solidFill>
                  <a:schemeClr val="tx1"/>
                </a:solidFill>
                <a:latin typeface="ChollaSlabBold" pitchFamily="2" charset="0"/>
              </a:rPr>
              <a:t>Nacional: </a:t>
            </a:r>
            <a:r>
              <a:rPr lang="es-ES" sz="2800" dirty="0" smtClean="0">
                <a:solidFill>
                  <a:srgbClr val="B2005D"/>
                </a:solidFill>
                <a:latin typeface="ChollaSlabBold" pitchFamily="2" charset="0"/>
              </a:rPr>
              <a:t>89,7%</a:t>
            </a:r>
            <a:endParaRPr lang="es-CR" sz="2000" dirty="0">
              <a:solidFill>
                <a:srgbClr val="B2005D"/>
              </a:solidFill>
              <a:latin typeface="ChollaSlabBold" pitchFamily="2" charset="0"/>
            </a:endParaRPr>
          </a:p>
        </p:txBody>
      </p:sp>
      <p:cxnSp>
        <p:nvCxnSpPr>
          <p:cNvPr id="17" name="Conector angular 16"/>
          <p:cNvCxnSpPr>
            <a:stCxn id="2" idx="1"/>
            <a:endCxn id="18" idx="3"/>
          </p:cNvCxnSpPr>
          <p:nvPr/>
        </p:nvCxnSpPr>
        <p:spPr>
          <a:xfrm rot="16200000" flipV="1">
            <a:off x="2643782" y="1881331"/>
            <a:ext cx="623646" cy="1111469"/>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102440" y="1685130"/>
            <a:ext cx="2297430" cy="8802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solidFill>
                  <a:schemeClr val="tx1"/>
                </a:solidFill>
                <a:latin typeface="ChollaSlabBold" pitchFamily="2" charset="0"/>
              </a:rPr>
              <a:t>Urbana: </a:t>
            </a:r>
            <a:r>
              <a:rPr lang="es-ES" sz="2800" dirty="0" smtClean="0">
                <a:solidFill>
                  <a:srgbClr val="B2005D"/>
                </a:solidFill>
                <a:latin typeface="ChollaSlabBold" pitchFamily="2" charset="0"/>
              </a:rPr>
              <a:t>74,1%</a:t>
            </a:r>
            <a:endParaRPr lang="es-CR" dirty="0">
              <a:solidFill>
                <a:srgbClr val="B2005D"/>
              </a:solidFill>
              <a:latin typeface="ChollaSlabBold" pitchFamily="2" charset="0"/>
            </a:endParaRPr>
          </a:p>
        </p:txBody>
      </p:sp>
      <p:cxnSp>
        <p:nvCxnSpPr>
          <p:cNvPr id="34" name="Conector angular 33"/>
          <p:cNvCxnSpPr>
            <a:stCxn id="2" idx="3"/>
            <a:endCxn id="35" idx="3"/>
          </p:cNvCxnSpPr>
          <p:nvPr/>
        </p:nvCxnSpPr>
        <p:spPr>
          <a:xfrm rot="5400000">
            <a:off x="2565625" y="4822674"/>
            <a:ext cx="779960" cy="1111469"/>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5" name="Rectángulo 34"/>
          <p:cNvSpPr/>
          <p:nvPr/>
        </p:nvSpPr>
        <p:spPr>
          <a:xfrm>
            <a:off x="102440" y="5328275"/>
            <a:ext cx="2297430" cy="8802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solidFill>
                  <a:schemeClr val="tx1"/>
                </a:solidFill>
                <a:latin typeface="ChollaSlabBold" pitchFamily="2" charset="0"/>
              </a:rPr>
              <a:t>Mujer</a:t>
            </a:r>
            <a:r>
              <a:rPr lang="es-ES" dirty="0">
                <a:solidFill>
                  <a:schemeClr val="tx1"/>
                </a:solidFill>
                <a:latin typeface="ChollaSlabBold" pitchFamily="2" charset="0"/>
              </a:rPr>
              <a:t>: </a:t>
            </a:r>
            <a:r>
              <a:rPr lang="es-ES" sz="2800" dirty="0">
                <a:solidFill>
                  <a:srgbClr val="B2005D"/>
                </a:solidFill>
                <a:latin typeface="ChollaSlabBold" pitchFamily="2" charset="0"/>
              </a:rPr>
              <a:t>60,9%</a:t>
            </a:r>
            <a:endParaRPr lang="es-CR" dirty="0">
              <a:solidFill>
                <a:srgbClr val="B2005D"/>
              </a:solidFill>
              <a:latin typeface="ChollaSlabBold" pitchFamily="2" charset="0"/>
            </a:endParaRPr>
          </a:p>
          <a:p>
            <a:pPr algn="ctr"/>
            <a:endParaRPr lang="es-CR" dirty="0">
              <a:solidFill>
                <a:srgbClr val="B2005D"/>
              </a:solidFill>
              <a:latin typeface="ChollaSlabBold" pitchFamily="2" charset="0"/>
            </a:endParaRPr>
          </a:p>
        </p:txBody>
      </p:sp>
      <p:cxnSp>
        <p:nvCxnSpPr>
          <p:cNvPr id="37" name="Conector angular 36"/>
          <p:cNvCxnSpPr>
            <a:stCxn id="2" idx="5"/>
            <a:endCxn id="38" idx="1"/>
          </p:cNvCxnSpPr>
          <p:nvPr/>
        </p:nvCxnSpPr>
        <p:spPr>
          <a:xfrm rot="16200000" flipH="1">
            <a:off x="5786556" y="4822672"/>
            <a:ext cx="779959" cy="1111469"/>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8" name="Rectángulo 37"/>
          <p:cNvSpPr/>
          <p:nvPr/>
        </p:nvSpPr>
        <p:spPr>
          <a:xfrm>
            <a:off x="6732270" y="5328274"/>
            <a:ext cx="2297430" cy="8802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latin typeface="ChollaSlabBold" pitchFamily="2" charset="0"/>
              </a:rPr>
              <a:t>Con algún seguro: </a:t>
            </a:r>
            <a:r>
              <a:rPr lang="es-ES" sz="2800" dirty="0">
                <a:solidFill>
                  <a:srgbClr val="B2005D"/>
                </a:solidFill>
                <a:latin typeface="ChollaSlabBold" pitchFamily="2" charset="0"/>
              </a:rPr>
              <a:t>88,0%</a:t>
            </a:r>
          </a:p>
        </p:txBody>
      </p:sp>
      <p:pic>
        <p:nvPicPr>
          <p:cNvPr id="42" name="Imagen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946" y="3569625"/>
            <a:ext cx="1397301" cy="1534553"/>
          </a:xfrm>
          <a:prstGeom prst="rect">
            <a:avLst/>
          </a:prstGeom>
        </p:spPr>
      </p:pic>
    </p:spTree>
    <p:extLst>
      <p:ext uri="{BB962C8B-B14F-4D97-AF65-F5344CB8AC3E}">
        <p14:creationId xmlns:p14="http://schemas.microsoft.com/office/powerpoint/2010/main" val="3928256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85415" y="34283"/>
            <a:ext cx="5466244"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Personas en situación de discapacidad según uso </a:t>
            </a:r>
            <a:r>
              <a:rPr lang="es-ES_tradnl" sz="2400" dirty="0">
                <a:solidFill>
                  <a:schemeClr val="bg1"/>
                </a:solidFill>
                <a:latin typeface="ChollaSlabBold" pitchFamily="2" charset="0"/>
                <a:cs typeface="Times New Roman"/>
              </a:rPr>
              <a:t>de </a:t>
            </a:r>
            <a:r>
              <a:rPr lang="es-ES_tradnl" sz="2400" dirty="0" smtClean="0">
                <a:solidFill>
                  <a:schemeClr val="bg1"/>
                </a:solidFill>
                <a:latin typeface="ChollaSlabBold" pitchFamily="2" charset="0"/>
                <a:cs typeface="Times New Roman"/>
              </a:rPr>
              <a:t>TIC </a:t>
            </a:r>
            <a:endParaRPr lang="es-ES_tradnl" sz="2400" dirty="0">
              <a:solidFill>
                <a:schemeClr val="bg1"/>
              </a:solidFill>
              <a:latin typeface="ChollaSlabBold" pitchFamily="2" charset="0"/>
              <a:cs typeface="Times New Roman"/>
            </a:endParaRPr>
          </a:p>
        </p:txBody>
      </p:sp>
      <p:sp>
        <p:nvSpPr>
          <p:cNvPr id="23" name="CuadroTexto 22"/>
          <p:cNvSpPr txBox="1"/>
          <p:nvPr/>
        </p:nvSpPr>
        <p:spPr>
          <a:xfrm>
            <a:off x="4068209" y="6037000"/>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b="1" dirty="0">
              <a:solidFill>
                <a:srgbClr val="002060"/>
              </a:solidFill>
              <a:latin typeface="ChollaSansRegular" pitchFamily="2" charset="0"/>
            </a:endParaRPr>
          </a:p>
        </p:txBody>
      </p:sp>
      <p:graphicFrame>
        <p:nvGraphicFramePr>
          <p:cNvPr id="6" name="Gráfico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156810998"/>
              </p:ext>
            </p:extLst>
          </p:nvPr>
        </p:nvGraphicFramePr>
        <p:xfrm>
          <a:off x="647700" y="976963"/>
          <a:ext cx="7374082" cy="553200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1325009" y="1177018"/>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TIC</a:t>
            </a:r>
            <a:endParaRPr lang="es-CR" b="1" dirty="0">
              <a:solidFill>
                <a:srgbClr val="002060"/>
              </a:solidFill>
              <a:latin typeface="ChollaSansRegular" pitchFamily="2" charset="0"/>
            </a:endParaRPr>
          </a:p>
        </p:txBody>
      </p:sp>
      <p:sp>
        <p:nvSpPr>
          <p:cNvPr id="9" name="CuadroTexto 8"/>
          <p:cNvSpPr txBox="1"/>
          <p:nvPr/>
        </p:nvSpPr>
        <p:spPr>
          <a:xfrm>
            <a:off x="6298410" y="743347"/>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260871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81510" y="55841"/>
            <a:ext cx="5740138"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Situación de discapacidad según nivel de instrucción</a:t>
            </a:r>
            <a:endParaRPr lang="es-ES_tradnl" sz="2400" dirty="0">
              <a:solidFill>
                <a:schemeClr val="bg1"/>
              </a:solidFill>
              <a:latin typeface="ChollaSlabBold" pitchFamily="2" charset="0"/>
              <a:cs typeface="Times New Roman"/>
            </a:endParaRPr>
          </a:p>
        </p:txBody>
      </p:sp>
      <p:sp>
        <p:nvSpPr>
          <p:cNvPr id="8" name="CuadroTexto 7"/>
          <p:cNvSpPr txBox="1"/>
          <p:nvPr/>
        </p:nvSpPr>
        <p:spPr>
          <a:xfrm>
            <a:off x="2697708" y="1158078"/>
            <a:ext cx="3283579" cy="461665"/>
          </a:xfrm>
          <a:prstGeom prst="rect">
            <a:avLst/>
          </a:prstGeom>
          <a:noFill/>
        </p:spPr>
        <p:txBody>
          <a:bodyPr wrap="square" rtlCol="0">
            <a:spAutoFit/>
          </a:bodyPr>
          <a:lstStyle/>
          <a:p>
            <a:r>
              <a:rPr lang="es-CR" sz="2400" u="sng" dirty="0" smtClean="0">
                <a:solidFill>
                  <a:srgbClr val="002060"/>
                </a:solidFill>
                <a:latin typeface="ChollaSansBold" pitchFamily="2" charset="0"/>
              </a:rPr>
              <a:t>Personas de 18 años y más</a:t>
            </a:r>
            <a:endParaRPr lang="es-CR" sz="2400" u="sng" dirty="0">
              <a:solidFill>
                <a:srgbClr val="002060"/>
              </a:solidFill>
              <a:latin typeface="ChollaSansBold" pitchFamily="2"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95" y="2299333"/>
            <a:ext cx="1698278" cy="1862552"/>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99" y="4761860"/>
            <a:ext cx="1611774" cy="1770093"/>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267" y="2231997"/>
            <a:ext cx="2023888" cy="2219659"/>
          </a:xfrm>
          <a:prstGeom prst="rect">
            <a:avLst/>
          </a:prstGeom>
        </p:spPr>
      </p:pic>
      <p:sp>
        <p:nvSpPr>
          <p:cNvPr id="14" name="CuadroTexto 13"/>
          <p:cNvSpPr txBox="1"/>
          <p:nvPr/>
        </p:nvSpPr>
        <p:spPr>
          <a:xfrm>
            <a:off x="429574" y="2299333"/>
            <a:ext cx="1218719" cy="461665"/>
          </a:xfrm>
          <a:prstGeom prst="rect">
            <a:avLst/>
          </a:prstGeom>
          <a:noFill/>
        </p:spPr>
        <p:txBody>
          <a:bodyPr wrap="square" rtlCol="0">
            <a:spAutoFit/>
          </a:bodyPr>
          <a:lstStyle/>
          <a:p>
            <a:r>
              <a:rPr lang="es-CR" sz="2400" dirty="0" smtClean="0">
                <a:solidFill>
                  <a:srgbClr val="002060"/>
                </a:solidFill>
                <a:latin typeface="ChollaSansBold" pitchFamily="2" charset="0"/>
              </a:rPr>
              <a:t>Primaria</a:t>
            </a:r>
            <a:endParaRPr lang="es-CR" sz="2400" dirty="0">
              <a:solidFill>
                <a:srgbClr val="002060"/>
              </a:solidFill>
              <a:latin typeface="ChollaSansBold" pitchFamily="2" charset="0"/>
            </a:endParaRPr>
          </a:p>
        </p:txBody>
      </p:sp>
      <p:sp>
        <p:nvSpPr>
          <p:cNvPr id="15" name="CuadroTexto 14"/>
          <p:cNvSpPr txBox="1"/>
          <p:nvPr/>
        </p:nvSpPr>
        <p:spPr>
          <a:xfrm>
            <a:off x="477280" y="4477272"/>
            <a:ext cx="1458499" cy="461665"/>
          </a:xfrm>
          <a:prstGeom prst="rect">
            <a:avLst/>
          </a:prstGeom>
          <a:noFill/>
        </p:spPr>
        <p:txBody>
          <a:bodyPr wrap="square" rtlCol="0">
            <a:spAutoFit/>
          </a:bodyPr>
          <a:lstStyle/>
          <a:p>
            <a:r>
              <a:rPr lang="es-CR" sz="2400" dirty="0" smtClean="0">
                <a:solidFill>
                  <a:srgbClr val="002060"/>
                </a:solidFill>
                <a:latin typeface="ChollaSansBold" pitchFamily="2" charset="0"/>
              </a:rPr>
              <a:t>Secundaria</a:t>
            </a:r>
            <a:endParaRPr lang="es-CR" sz="2400" dirty="0">
              <a:solidFill>
                <a:srgbClr val="002060"/>
              </a:solidFill>
              <a:latin typeface="ChollaSansBold" pitchFamily="2" charset="0"/>
            </a:endParaRPr>
          </a:p>
        </p:txBody>
      </p:sp>
      <p:sp>
        <p:nvSpPr>
          <p:cNvPr id="16" name="CuadroTexto 15"/>
          <p:cNvSpPr txBox="1"/>
          <p:nvPr/>
        </p:nvSpPr>
        <p:spPr>
          <a:xfrm>
            <a:off x="5116561" y="2302506"/>
            <a:ext cx="2952622" cy="461665"/>
          </a:xfrm>
          <a:prstGeom prst="rect">
            <a:avLst/>
          </a:prstGeom>
          <a:noFill/>
        </p:spPr>
        <p:txBody>
          <a:bodyPr wrap="square" rtlCol="0">
            <a:spAutoFit/>
          </a:bodyPr>
          <a:lstStyle/>
          <a:p>
            <a:r>
              <a:rPr lang="es-CR" sz="2400" dirty="0" smtClean="0">
                <a:solidFill>
                  <a:srgbClr val="002060"/>
                </a:solidFill>
                <a:latin typeface="ChollaSansBold" pitchFamily="2" charset="0"/>
              </a:rPr>
              <a:t>Educación  superior</a:t>
            </a:r>
            <a:endParaRPr lang="es-CR" sz="2400" dirty="0">
              <a:solidFill>
                <a:srgbClr val="002060"/>
              </a:solidFill>
              <a:latin typeface="ChollaSansBold" pitchFamily="2" charset="0"/>
            </a:endParaRPr>
          </a:p>
        </p:txBody>
      </p:sp>
      <p:sp>
        <p:nvSpPr>
          <p:cNvPr id="17" name="CuadroTexto 16"/>
          <p:cNvSpPr txBox="1"/>
          <p:nvPr/>
        </p:nvSpPr>
        <p:spPr>
          <a:xfrm>
            <a:off x="1907457" y="2757775"/>
            <a:ext cx="2364998" cy="523220"/>
          </a:xfrm>
          <a:prstGeom prst="rect">
            <a:avLst/>
          </a:prstGeom>
          <a:noFill/>
        </p:spPr>
        <p:txBody>
          <a:bodyPr wrap="square" rtlCol="0">
            <a:spAutoFit/>
          </a:bodyPr>
          <a:lstStyle/>
          <a:p>
            <a:r>
              <a:rPr lang="es-CR" dirty="0" smtClean="0">
                <a:solidFill>
                  <a:srgbClr val="002060"/>
                </a:solidFill>
                <a:latin typeface="ChollaSansBold" pitchFamily="2" charset="0"/>
              </a:rPr>
              <a:t>Incompleta: </a:t>
            </a:r>
            <a:r>
              <a:rPr lang="es-CR" sz="2800" dirty="0" smtClean="0">
                <a:solidFill>
                  <a:srgbClr val="B2005D"/>
                </a:solidFill>
                <a:latin typeface="ChollaSansBold" pitchFamily="2" charset="0"/>
              </a:rPr>
              <a:t>19,6 %</a:t>
            </a:r>
            <a:endParaRPr lang="es-CR" sz="2000" dirty="0">
              <a:solidFill>
                <a:srgbClr val="B2005D"/>
              </a:solidFill>
              <a:latin typeface="ChollaSansBold" pitchFamily="2" charset="0"/>
            </a:endParaRPr>
          </a:p>
        </p:txBody>
      </p:sp>
      <p:cxnSp>
        <p:nvCxnSpPr>
          <p:cNvPr id="18" name="17 Conector recto"/>
          <p:cNvCxnSpPr/>
          <p:nvPr/>
        </p:nvCxnSpPr>
        <p:spPr>
          <a:xfrm>
            <a:off x="4339498" y="2303047"/>
            <a:ext cx="0" cy="3987394"/>
          </a:xfrm>
          <a:prstGeom prst="line">
            <a:avLst/>
          </a:prstGeom>
          <a:ln w="38100">
            <a:solidFill>
              <a:srgbClr val="B2005D"/>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CuadroTexto 18"/>
          <p:cNvSpPr txBox="1"/>
          <p:nvPr/>
        </p:nvSpPr>
        <p:spPr>
          <a:xfrm>
            <a:off x="1888073" y="3262378"/>
            <a:ext cx="2364998" cy="523220"/>
          </a:xfrm>
          <a:prstGeom prst="rect">
            <a:avLst/>
          </a:prstGeom>
          <a:noFill/>
        </p:spPr>
        <p:txBody>
          <a:bodyPr wrap="square" rtlCol="0">
            <a:spAutoFit/>
          </a:bodyPr>
          <a:lstStyle/>
          <a:p>
            <a:r>
              <a:rPr lang="es-CR" dirty="0" smtClean="0">
                <a:solidFill>
                  <a:srgbClr val="002060"/>
                </a:solidFill>
                <a:latin typeface="ChollaSansBold" pitchFamily="2" charset="0"/>
              </a:rPr>
              <a:t>Completa:     </a:t>
            </a:r>
            <a:r>
              <a:rPr lang="es-CR" sz="2800" dirty="0" smtClean="0">
                <a:solidFill>
                  <a:srgbClr val="B2005D"/>
                </a:solidFill>
                <a:latin typeface="ChollaSansBold" pitchFamily="2" charset="0"/>
              </a:rPr>
              <a:t>28,0 %</a:t>
            </a:r>
            <a:endParaRPr lang="es-CR" sz="2000" dirty="0">
              <a:solidFill>
                <a:srgbClr val="B2005D"/>
              </a:solidFill>
              <a:latin typeface="ChollaSansBold" pitchFamily="2" charset="0"/>
            </a:endParaRPr>
          </a:p>
        </p:txBody>
      </p:sp>
      <p:sp>
        <p:nvSpPr>
          <p:cNvPr id="21" name="CuadroTexto 20"/>
          <p:cNvSpPr txBox="1"/>
          <p:nvPr/>
        </p:nvSpPr>
        <p:spPr>
          <a:xfrm>
            <a:off x="1907457" y="5031412"/>
            <a:ext cx="2364998" cy="523220"/>
          </a:xfrm>
          <a:prstGeom prst="rect">
            <a:avLst/>
          </a:prstGeom>
          <a:noFill/>
        </p:spPr>
        <p:txBody>
          <a:bodyPr wrap="square" rtlCol="0">
            <a:spAutoFit/>
          </a:bodyPr>
          <a:lstStyle/>
          <a:p>
            <a:r>
              <a:rPr lang="es-CR" dirty="0" smtClean="0">
                <a:solidFill>
                  <a:srgbClr val="002060"/>
                </a:solidFill>
                <a:latin typeface="ChollaSansBold" pitchFamily="2" charset="0"/>
              </a:rPr>
              <a:t>Incompleta: </a:t>
            </a:r>
            <a:r>
              <a:rPr lang="es-CR" sz="2800" dirty="0" smtClean="0">
                <a:solidFill>
                  <a:srgbClr val="B2005D"/>
                </a:solidFill>
                <a:latin typeface="ChollaSansBold" pitchFamily="2" charset="0"/>
              </a:rPr>
              <a:t>16,1 %</a:t>
            </a:r>
            <a:endParaRPr lang="es-CR" sz="2000" dirty="0">
              <a:solidFill>
                <a:srgbClr val="B2005D"/>
              </a:solidFill>
              <a:latin typeface="ChollaSansBold" pitchFamily="2" charset="0"/>
            </a:endParaRPr>
          </a:p>
        </p:txBody>
      </p:sp>
      <p:sp>
        <p:nvSpPr>
          <p:cNvPr id="22" name="CuadroTexto 21"/>
          <p:cNvSpPr txBox="1"/>
          <p:nvPr/>
        </p:nvSpPr>
        <p:spPr>
          <a:xfrm>
            <a:off x="1888073" y="5536015"/>
            <a:ext cx="2364998" cy="523220"/>
          </a:xfrm>
          <a:prstGeom prst="rect">
            <a:avLst/>
          </a:prstGeom>
          <a:noFill/>
        </p:spPr>
        <p:txBody>
          <a:bodyPr wrap="square" rtlCol="0">
            <a:spAutoFit/>
          </a:bodyPr>
          <a:lstStyle/>
          <a:p>
            <a:r>
              <a:rPr lang="es-CR" dirty="0" smtClean="0">
                <a:solidFill>
                  <a:srgbClr val="002060"/>
                </a:solidFill>
                <a:latin typeface="ChollaSansBold" pitchFamily="2" charset="0"/>
              </a:rPr>
              <a:t>Completa:     </a:t>
            </a:r>
            <a:r>
              <a:rPr lang="es-CR" sz="2800" dirty="0" smtClean="0">
                <a:solidFill>
                  <a:srgbClr val="B2005D"/>
                </a:solidFill>
                <a:latin typeface="ChollaSansBold" pitchFamily="2" charset="0"/>
              </a:rPr>
              <a:t>10,8 %</a:t>
            </a:r>
            <a:endParaRPr lang="es-CR" sz="2000" dirty="0">
              <a:solidFill>
                <a:srgbClr val="B2005D"/>
              </a:solidFill>
              <a:latin typeface="ChollaSansBold" pitchFamily="2" charset="0"/>
            </a:endParaRPr>
          </a:p>
        </p:txBody>
      </p:sp>
      <p:sp>
        <p:nvSpPr>
          <p:cNvPr id="23" name="CuadroTexto 22"/>
          <p:cNvSpPr txBox="1"/>
          <p:nvPr/>
        </p:nvSpPr>
        <p:spPr>
          <a:xfrm>
            <a:off x="7274583" y="3096174"/>
            <a:ext cx="1278259" cy="523220"/>
          </a:xfrm>
          <a:prstGeom prst="rect">
            <a:avLst/>
          </a:prstGeom>
          <a:noFill/>
        </p:spPr>
        <p:txBody>
          <a:bodyPr wrap="square" rtlCol="0">
            <a:spAutoFit/>
          </a:bodyPr>
          <a:lstStyle/>
          <a:p>
            <a:r>
              <a:rPr lang="es-CR" sz="2800" dirty="0" smtClean="0">
                <a:solidFill>
                  <a:srgbClr val="B2005D"/>
                </a:solidFill>
                <a:latin typeface="ChollaSansBold" pitchFamily="2" charset="0"/>
              </a:rPr>
              <a:t>17,1 %</a:t>
            </a:r>
            <a:endParaRPr lang="es-CR" sz="2000" dirty="0">
              <a:solidFill>
                <a:srgbClr val="B2005D"/>
              </a:solidFill>
              <a:latin typeface="ChollaSansBold" pitchFamily="2" charset="0"/>
            </a:endParaRPr>
          </a:p>
        </p:txBody>
      </p:sp>
      <p:pic>
        <p:nvPicPr>
          <p:cNvPr id="24" name="Imagen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0579" y="4696461"/>
            <a:ext cx="1010708" cy="1108474"/>
          </a:xfrm>
          <a:prstGeom prst="rect">
            <a:avLst/>
          </a:prstGeom>
        </p:spPr>
      </p:pic>
      <p:sp>
        <p:nvSpPr>
          <p:cNvPr id="25" name="CuadroTexto 24"/>
          <p:cNvSpPr txBox="1"/>
          <p:nvPr/>
        </p:nvSpPr>
        <p:spPr>
          <a:xfrm>
            <a:off x="5116561" y="4472290"/>
            <a:ext cx="2952622" cy="461665"/>
          </a:xfrm>
          <a:prstGeom prst="rect">
            <a:avLst/>
          </a:prstGeom>
          <a:noFill/>
        </p:spPr>
        <p:txBody>
          <a:bodyPr wrap="square" rtlCol="0">
            <a:spAutoFit/>
          </a:bodyPr>
          <a:lstStyle/>
          <a:p>
            <a:r>
              <a:rPr lang="es-CR" sz="2400" dirty="0" smtClean="0">
                <a:solidFill>
                  <a:srgbClr val="002060"/>
                </a:solidFill>
                <a:latin typeface="ChollaSansBold" pitchFamily="2" charset="0"/>
              </a:rPr>
              <a:t>Sin instrucción</a:t>
            </a:r>
            <a:endParaRPr lang="es-CR" sz="2400" dirty="0">
              <a:solidFill>
                <a:srgbClr val="002060"/>
              </a:solidFill>
              <a:latin typeface="ChollaSansBold" pitchFamily="2" charset="0"/>
            </a:endParaRPr>
          </a:p>
        </p:txBody>
      </p:sp>
      <p:sp>
        <p:nvSpPr>
          <p:cNvPr id="26" name="CuadroTexto 25"/>
          <p:cNvSpPr txBox="1"/>
          <p:nvPr/>
        </p:nvSpPr>
        <p:spPr>
          <a:xfrm>
            <a:off x="7243962" y="5281715"/>
            <a:ext cx="1049610" cy="523220"/>
          </a:xfrm>
          <a:prstGeom prst="rect">
            <a:avLst/>
          </a:prstGeom>
          <a:noFill/>
        </p:spPr>
        <p:txBody>
          <a:bodyPr wrap="square" rtlCol="0">
            <a:spAutoFit/>
          </a:bodyPr>
          <a:lstStyle/>
          <a:p>
            <a:r>
              <a:rPr lang="es-CR" sz="2800" dirty="0" smtClean="0">
                <a:solidFill>
                  <a:srgbClr val="B2005D"/>
                </a:solidFill>
                <a:latin typeface="ChollaSansBold" pitchFamily="2" charset="0"/>
              </a:rPr>
              <a:t>7,4 %</a:t>
            </a:r>
            <a:endParaRPr lang="es-CR" sz="2000" dirty="0">
              <a:solidFill>
                <a:srgbClr val="B2005D"/>
              </a:solidFill>
              <a:latin typeface="ChollaSansBold" pitchFamily="2" charset="0"/>
            </a:endParaRPr>
          </a:p>
        </p:txBody>
      </p:sp>
      <p:pic>
        <p:nvPicPr>
          <p:cNvPr id="27" name="Imagen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4020" y="4938534"/>
            <a:ext cx="1290029" cy="1416744"/>
          </a:xfrm>
          <a:prstGeom prst="rect">
            <a:avLst/>
          </a:prstGeom>
        </p:spPr>
      </p:pic>
    </p:spTree>
    <p:extLst>
      <p:ext uri="{BB962C8B-B14F-4D97-AF65-F5344CB8AC3E}">
        <p14:creationId xmlns:p14="http://schemas.microsoft.com/office/powerpoint/2010/main" val="3225263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81510" y="55841"/>
            <a:ext cx="5740138"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Situación de discapacidad según asistencia a educación formal</a:t>
            </a:r>
            <a:endParaRPr lang="es-ES_tradnl" sz="2400" dirty="0">
              <a:solidFill>
                <a:schemeClr val="bg1"/>
              </a:solidFill>
              <a:latin typeface="ChollaSlabBold" pitchFamily="2" charset="0"/>
              <a:cs typeface="Times New Roman"/>
            </a:endParaRPr>
          </a:p>
        </p:txBody>
      </p:sp>
      <p:sp>
        <p:nvSpPr>
          <p:cNvPr id="8" name="CuadroTexto 7"/>
          <p:cNvSpPr txBox="1"/>
          <p:nvPr/>
        </p:nvSpPr>
        <p:spPr>
          <a:xfrm>
            <a:off x="429574" y="1060985"/>
            <a:ext cx="8073640" cy="1015663"/>
          </a:xfrm>
          <a:prstGeom prst="rect">
            <a:avLst/>
          </a:prstGeom>
          <a:noFill/>
        </p:spPr>
        <p:txBody>
          <a:bodyPr wrap="square" rtlCol="0">
            <a:spAutoFit/>
          </a:bodyPr>
          <a:lstStyle/>
          <a:p>
            <a:r>
              <a:rPr lang="es-CR" sz="3600" dirty="0" smtClean="0">
                <a:solidFill>
                  <a:srgbClr val="B2005D"/>
                </a:solidFill>
                <a:latin typeface="ChollaSansBold" pitchFamily="2" charset="0"/>
              </a:rPr>
              <a:t>5,6 %</a:t>
            </a:r>
            <a:r>
              <a:rPr lang="es-CR" sz="2400" dirty="0" smtClean="0">
                <a:solidFill>
                  <a:srgbClr val="002060"/>
                </a:solidFill>
                <a:latin typeface="ChollaSansBold" pitchFamily="2" charset="0"/>
              </a:rPr>
              <a:t> de las personas de 18 años y más en situación de discapacidad asiste a educación formal</a:t>
            </a:r>
            <a:endParaRPr lang="es-CR" sz="2400" dirty="0">
              <a:solidFill>
                <a:srgbClr val="002060"/>
              </a:solidFill>
              <a:latin typeface="ChollaSansBold" pitchFamily="2" charset="0"/>
            </a:endParaRPr>
          </a:p>
        </p:txBody>
      </p:sp>
      <p:sp>
        <p:nvSpPr>
          <p:cNvPr id="14" name="CuadroTexto 13"/>
          <p:cNvSpPr txBox="1"/>
          <p:nvPr/>
        </p:nvSpPr>
        <p:spPr>
          <a:xfrm>
            <a:off x="2536306" y="2692412"/>
            <a:ext cx="3385342" cy="461665"/>
          </a:xfrm>
          <a:prstGeom prst="rect">
            <a:avLst/>
          </a:prstGeom>
          <a:noFill/>
        </p:spPr>
        <p:txBody>
          <a:bodyPr wrap="square" rtlCol="0">
            <a:spAutoFit/>
          </a:bodyPr>
          <a:lstStyle/>
          <a:p>
            <a:r>
              <a:rPr lang="es-ES" sz="2400" dirty="0" smtClean="0">
                <a:solidFill>
                  <a:srgbClr val="002060"/>
                </a:solidFill>
                <a:latin typeface="ChollaSansBold" pitchFamily="2" charset="0"/>
              </a:rPr>
              <a:t>Infraestructura accesible:</a:t>
            </a:r>
            <a:endParaRPr lang="es-CR" sz="2400" dirty="0">
              <a:solidFill>
                <a:srgbClr val="002060"/>
              </a:solidFill>
              <a:latin typeface="ChollaSansBold" pitchFamily="2" charset="0"/>
            </a:endParaRPr>
          </a:p>
        </p:txBody>
      </p:sp>
      <p:sp>
        <p:nvSpPr>
          <p:cNvPr id="15" name="CuadroTexto 14"/>
          <p:cNvSpPr txBox="1"/>
          <p:nvPr/>
        </p:nvSpPr>
        <p:spPr>
          <a:xfrm>
            <a:off x="142688" y="4122988"/>
            <a:ext cx="2988333" cy="461665"/>
          </a:xfrm>
          <a:prstGeom prst="rect">
            <a:avLst/>
          </a:prstGeom>
          <a:noFill/>
        </p:spPr>
        <p:txBody>
          <a:bodyPr wrap="square" rtlCol="0">
            <a:spAutoFit/>
          </a:bodyPr>
          <a:lstStyle/>
          <a:p>
            <a:r>
              <a:rPr lang="es-CR" sz="2400" dirty="0" smtClean="0">
                <a:solidFill>
                  <a:srgbClr val="002060"/>
                </a:solidFill>
                <a:latin typeface="ChollaSansBold" pitchFamily="2" charset="0"/>
              </a:rPr>
              <a:t>Tipo de centro educativo</a:t>
            </a:r>
            <a:endParaRPr lang="es-CR" sz="2400" dirty="0">
              <a:solidFill>
                <a:srgbClr val="002060"/>
              </a:solidFill>
              <a:latin typeface="ChollaSansBold" pitchFamily="2" charset="0"/>
            </a:endParaRPr>
          </a:p>
        </p:txBody>
      </p:sp>
      <p:sp>
        <p:nvSpPr>
          <p:cNvPr id="17" name="CuadroTexto 16"/>
          <p:cNvSpPr txBox="1"/>
          <p:nvPr/>
        </p:nvSpPr>
        <p:spPr>
          <a:xfrm>
            <a:off x="5563027" y="2661634"/>
            <a:ext cx="1317524" cy="523220"/>
          </a:xfrm>
          <a:prstGeom prst="rect">
            <a:avLst/>
          </a:prstGeom>
          <a:noFill/>
        </p:spPr>
        <p:txBody>
          <a:bodyPr wrap="square" rtlCol="0">
            <a:spAutoFit/>
          </a:bodyPr>
          <a:lstStyle/>
          <a:p>
            <a:r>
              <a:rPr lang="es-CR" sz="2800" dirty="0" smtClean="0">
                <a:solidFill>
                  <a:srgbClr val="B2005D"/>
                </a:solidFill>
                <a:latin typeface="ChollaSansBold" pitchFamily="2" charset="0"/>
              </a:rPr>
              <a:t>41,5 %</a:t>
            </a:r>
            <a:endParaRPr lang="es-CR" sz="2000" dirty="0">
              <a:solidFill>
                <a:srgbClr val="B2005D"/>
              </a:solidFill>
              <a:latin typeface="ChollaSansBold" pitchFamily="2" charset="0"/>
            </a:endParaRPr>
          </a:p>
        </p:txBody>
      </p:sp>
      <p:sp>
        <p:nvSpPr>
          <p:cNvPr id="21" name="CuadroTexto 20"/>
          <p:cNvSpPr txBox="1"/>
          <p:nvPr/>
        </p:nvSpPr>
        <p:spPr>
          <a:xfrm>
            <a:off x="3805591" y="4889398"/>
            <a:ext cx="2364998" cy="523220"/>
          </a:xfrm>
          <a:prstGeom prst="rect">
            <a:avLst/>
          </a:prstGeom>
          <a:noFill/>
        </p:spPr>
        <p:txBody>
          <a:bodyPr wrap="square" rtlCol="0">
            <a:spAutoFit/>
          </a:bodyPr>
          <a:lstStyle/>
          <a:p>
            <a:r>
              <a:rPr lang="es-CR" dirty="0" smtClean="0">
                <a:solidFill>
                  <a:srgbClr val="002060"/>
                </a:solidFill>
                <a:latin typeface="ChollaSansBold" pitchFamily="2" charset="0"/>
              </a:rPr>
              <a:t>Publico: </a:t>
            </a:r>
            <a:r>
              <a:rPr lang="es-CR" sz="2800" dirty="0" smtClean="0">
                <a:solidFill>
                  <a:srgbClr val="B2005D"/>
                </a:solidFill>
                <a:latin typeface="ChollaSansBold" pitchFamily="2" charset="0"/>
              </a:rPr>
              <a:t>53,1 %</a:t>
            </a:r>
            <a:endParaRPr lang="es-CR" sz="2000" dirty="0">
              <a:solidFill>
                <a:srgbClr val="B2005D"/>
              </a:solidFill>
              <a:latin typeface="ChollaSansBold" pitchFamily="2" charset="0"/>
            </a:endParaRPr>
          </a:p>
        </p:txBody>
      </p:sp>
      <p:sp>
        <p:nvSpPr>
          <p:cNvPr id="22" name="CuadroTexto 21"/>
          <p:cNvSpPr txBox="1"/>
          <p:nvPr/>
        </p:nvSpPr>
        <p:spPr>
          <a:xfrm>
            <a:off x="3805591" y="5579578"/>
            <a:ext cx="2364998" cy="523220"/>
          </a:xfrm>
          <a:prstGeom prst="rect">
            <a:avLst/>
          </a:prstGeom>
          <a:noFill/>
        </p:spPr>
        <p:txBody>
          <a:bodyPr wrap="square" rtlCol="0">
            <a:spAutoFit/>
          </a:bodyPr>
          <a:lstStyle/>
          <a:p>
            <a:r>
              <a:rPr lang="es-CR" dirty="0" smtClean="0">
                <a:solidFill>
                  <a:srgbClr val="002060"/>
                </a:solidFill>
                <a:latin typeface="ChollaSansBold" pitchFamily="2" charset="0"/>
              </a:rPr>
              <a:t>Privado:     </a:t>
            </a:r>
            <a:r>
              <a:rPr lang="es-CR" sz="2800" dirty="0" smtClean="0">
                <a:solidFill>
                  <a:srgbClr val="B2005D"/>
                </a:solidFill>
                <a:latin typeface="ChollaSansBold" pitchFamily="2" charset="0"/>
              </a:rPr>
              <a:t>46,9 %</a:t>
            </a:r>
            <a:endParaRPr lang="es-CR" sz="2000" dirty="0">
              <a:solidFill>
                <a:srgbClr val="B2005D"/>
              </a:solidFill>
              <a:latin typeface="ChollaSansBold" pitchFamily="2" charset="0"/>
            </a:endParaRPr>
          </a:p>
        </p:txBody>
      </p:sp>
      <p:pic>
        <p:nvPicPr>
          <p:cNvPr id="28" name="Imagen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93" y="2058642"/>
            <a:ext cx="1313261" cy="1313261"/>
          </a:xfrm>
          <a:prstGeom prst="rect">
            <a:avLst/>
          </a:prstGeom>
        </p:spPr>
      </p:pic>
      <p:pic>
        <p:nvPicPr>
          <p:cNvPr id="29" name="Imagen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556" y="5579578"/>
            <a:ext cx="757591" cy="830873"/>
          </a:xfrm>
          <a:prstGeom prst="rect">
            <a:avLst/>
          </a:prstGeom>
        </p:spPr>
      </p:pic>
      <p:pic>
        <p:nvPicPr>
          <p:cNvPr id="30" name="Imagen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5740" y="4497193"/>
            <a:ext cx="1179851" cy="1295744"/>
          </a:xfrm>
          <a:prstGeom prst="rect">
            <a:avLst/>
          </a:prstGeom>
        </p:spPr>
      </p:pic>
    </p:spTree>
    <p:extLst>
      <p:ext uri="{BB962C8B-B14F-4D97-AF65-F5344CB8AC3E}">
        <p14:creationId xmlns:p14="http://schemas.microsoft.com/office/powerpoint/2010/main" val="1625854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384238" y="14504"/>
            <a:ext cx="5466244"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Situación de discapacidad según condición </a:t>
            </a:r>
            <a:r>
              <a:rPr lang="es-ES_tradnl" sz="2400" dirty="0">
                <a:solidFill>
                  <a:schemeClr val="bg1"/>
                </a:solidFill>
                <a:latin typeface="ChollaSlabBold" pitchFamily="2" charset="0"/>
                <a:cs typeface="Times New Roman"/>
              </a:rPr>
              <a:t>de actividad </a:t>
            </a:r>
          </a:p>
        </p:txBody>
      </p:sp>
      <p:sp>
        <p:nvSpPr>
          <p:cNvPr id="19" name="CuadroTexto 18"/>
          <p:cNvSpPr txBox="1"/>
          <p:nvPr/>
        </p:nvSpPr>
        <p:spPr>
          <a:xfrm>
            <a:off x="229769" y="952355"/>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b="1" dirty="0">
              <a:solidFill>
                <a:srgbClr val="002060"/>
              </a:solidFill>
              <a:latin typeface="ChollaSansRegular" pitchFamily="2" charset="0"/>
            </a:endParaRPr>
          </a:p>
        </p:txBody>
      </p:sp>
      <p:sp>
        <p:nvSpPr>
          <p:cNvPr id="11" name="Rectángulo 10"/>
          <p:cNvSpPr/>
          <p:nvPr/>
        </p:nvSpPr>
        <p:spPr>
          <a:xfrm>
            <a:off x="7361124" y="1340806"/>
            <a:ext cx="1531188" cy="1446550"/>
          </a:xfrm>
          <a:prstGeom prst="rect">
            <a:avLst/>
          </a:prstGeom>
        </p:spPr>
        <p:txBody>
          <a:bodyPr wrap="none">
            <a:spAutoFit/>
          </a:bodyPr>
          <a:lstStyle/>
          <a:p>
            <a:pPr algn="ctr"/>
            <a:r>
              <a:rPr lang="es-CR" sz="2800" dirty="0">
                <a:solidFill>
                  <a:srgbClr val="002060"/>
                </a:solidFill>
                <a:latin typeface="ChollaSansBold" pitchFamily="2" charset="0"/>
                <a:cs typeface="Arial" panose="020B0604020202020204" pitchFamily="34" charset="0"/>
              </a:rPr>
              <a:t>Personas </a:t>
            </a:r>
            <a:endParaRPr lang="es-CR" sz="2800" dirty="0" smtClean="0">
              <a:solidFill>
                <a:srgbClr val="002060"/>
              </a:solidFill>
              <a:latin typeface="ChollaSansBold" pitchFamily="2" charset="0"/>
              <a:cs typeface="Arial" panose="020B0604020202020204" pitchFamily="34" charset="0"/>
            </a:endParaRPr>
          </a:p>
          <a:p>
            <a:pPr algn="ctr"/>
            <a:r>
              <a:rPr lang="es-CR" sz="2800" dirty="0" smtClean="0">
                <a:solidFill>
                  <a:srgbClr val="002060"/>
                </a:solidFill>
                <a:latin typeface="ChollaSansBold" pitchFamily="2" charset="0"/>
                <a:cs typeface="Arial" panose="020B0604020202020204" pitchFamily="34" charset="0"/>
              </a:rPr>
              <a:t>ocupadas </a:t>
            </a:r>
          </a:p>
          <a:p>
            <a:pPr algn="ctr"/>
            <a:r>
              <a:rPr lang="es-CR" sz="3200" dirty="0" smtClean="0">
                <a:solidFill>
                  <a:srgbClr val="B2005D"/>
                </a:solidFill>
                <a:latin typeface="ChollaSansBold" pitchFamily="2" charset="0"/>
                <a:cs typeface="Arial" panose="020B0604020202020204" pitchFamily="34" charset="0"/>
              </a:rPr>
              <a:t>39,8 </a:t>
            </a:r>
            <a:r>
              <a:rPr lang="es-CR" sz="3200" dirty="0">
                <a:solidFill>
                  <a:srgbClr val="B2005D"/>
                </a:solidFill>
                <a:latin typeface="ChollaSansBold" pitchFamily="2" charset="0"/>
                <a:cs typeface="Arial" panose="020B0604020202020204" pitchFamily="34" charset="0"/>
              </a:rPr>
              <a:t>%</a:t>
            </a:r>
          </a:p>
        </p:txBody>
      </p:sp>
      <p:sp>
        <p:nvSpPr>
          <p:cNvPr id="12" name="Rectángulo 11"/>
          <p:cNvSpPr/>
          <p:nvPr/>
        </p:nvSpPr>
        <p:spPr>
          <a:xfrm>
            <a:off x="7018070" y="4033013"/>
            <a:ext cx="2002471" cy="1446550"/>
          </a:xfrm>
          <a:prstGeom prst="rect">
            <a:avLst/>
          </a:prstGeom>
        </p:spPr>
        <p:txBody>
          <a:bodyPr wrap="none">
            <a:spAutoFit/>
          </a:bodyPr>
          <a:lstStyle/>
          <a:p>
            <a:pPr algn="ctr"/>
            <a:r>
              <a:rPr lang="es-CR" sz="2800" dirty="0">
                <a:solidFill>
                  <a:srgbClr val="002060"/>
                </a:solidFill>
                <a:latin typeface="ChollaSansBold" pitchFamily="2" charset="0"/>
                <a:cs typeface="Arial" panose="020B0604020202020204" pitchFamily="34" charset="0"/>
              </a:rPr>
              <a:t>Personas </a:t>
            </a:r>
            <a:endParaRPr lang="es-CR" sz="2800" dirty="0" smtClean="0">
              <a:solidFill>
                <a:srgbClr val="002060"/>
              </a:solidFill>
              <a:latin typeface="ChollaSansBold" pitchFamily="2" charset="0"/>
              <a:cs typeface="Arial" panose="020B0604020202020204" pitchFamily="34" charset="0"/>
            </a:endParaRPr>
          </a:p>
          <a:p>
            <a:pPr algn="ctr"/>
            <a:r>
              <a:rPr lang="es-CR" sz="2800" dirty="0" smtClean="0">
                <a:solidFill>
                  <a:srgbClr val="002060"/>
                </a:solidFill>
                <a:latin typeface="ChollaSansBold" pitchFamily="2" charset="0"/>
                <a:cs typeface="Arial" panose="020B0604020202020204" pitchFamily="34" charset="0"/>
              </a:rPr>
              <a:t>desocupadas </a:t>
            </a:r>
          </a:p>
          <a:p>
            <a:pPr algn="ctr"/>
            <a:r>
              <a:rPr lang="es-CR" sz="3200" dirty="0" smtClean="0">
                <a:solidFill>
                  <a:srgbClr val="B2005D"/>
                </a:solidFill>
                <a:latin typeface="ChollaSansBold" pitchFamily="2" charset="0"/>
                <a:cs typeface="Arial" panose="020B0604020202020204" pitchFamily="34" charset="0"/>
              </a:rPr>
              <a:t>3,8 </a:t>
            </a:r>
            <a:r>
              <a:rPr lang="es-CR" sz="3200" dirty="0">
                <a:solidFill>
                  <a:srgbClr val="B2005D"/>
                </a:solidFill>
                <a:latin typeface="ChollaSansBold" pitchFamily="2" charset="0"/>
                <a:cs typeface="Arial" panose="020B0604020202020204" pitchFamily="34" charset="0"/>
              </a:rPr>
              <a:t>%</a:t>
            </a: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0845" y="2302199"/>
            <a:ext cx="1621467" cy="1780738"/>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8070" y="5016295"/>
            <a:ext cx="1919866" cy="2108447"/>
          </a:xfrm>
          <a:prstGeom prst="rect">
            <a:avLst/>
          </a:prstGeom>
        </p:spPr>
      </p:pic>
      <p:cxnSp>
        <p:nvCxnSpPr>
          <p:cNvPr id="24" name="Conector recto 23"/>
          <p:cNvCxnSpPr>
            <a:endCxn id="25" idx="3"/>
          </p:cNvCxnSpPr>
          <p:nvPr/>
        </p:nvCxnSpPr>
        <p:spPr>
          <a:xfrm flipV="1">
            <a:off x="6003737" y="1762062"/>
            <a:ext cx="1097657" cy="791692"/>
          </a:xfrm>
          <a:prstGeom prst="line">
            <a:avLst/>
          </a:prstGeom>
          <a:ln>
            <a:solidFill>
              <a:srgbClr val="B2005D"/>
            </a:solidFill>
          </a:ln>
        </p:spPr>
        <p:style>
          <a:lnRef idx="2">
            <a:schemeClr val="accent1"/>
          </a:lnRef>
          <a:fillRef idx="0">
            <a:schemeClr val="accent1"/>
          </a:fillRef>
          <a:effectRef idx="1">
            <a:schemeClr val="accent1"/>
          </a:effectRef>
          <a:fontRef idx="minor">
            <a:schemeClr val="tx1"/>
          </a:fontRef>
        </p:style>
      </p:cxnSp>
      <p:sp>
        <p:nvSpPr>
          <p:cNvPr id="25" name="Elipse 24"/>
          <p:cNvSpPr/>
          <p:nvPr/>
        </p:nvSpPr>
        <p:spPr>
          <a:xfrm>
            <a:off x="7080836" y="1644507"/>
            <a:ext cx="140378" cy="137724"/>
          </a:xfrm>
          <a:prstGeom prst="ellipse">
            <a:avLst/>
          </a:prstGeom>
          <a:solidFill>
            <a:srgbClr val="B2005D"/>
          </a:solidFill>
          <a:ln>
            <a:solidFill>
              <a:srgbClr val="B2005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R">
              <a:ln>
                <a:solidFill>
                  <a:srgbClr val="B2005D"/>
                </a:solidFill>
              </a:ln>
              <a:solidFill>
                <a:srgbClr val="B2005D"/>
              </a:solidFill>
            </a:endParaRPr>
          </a:p>
        </p:txBody>
      </p:sp>
      <p:cxnSp>
        <p:nvCxnSpPr>
          <p:cNvPr id="29" name="Conector recto 28"/>
          <p:cNvCxnSpPr>
            <a:endCxn id="30" idx="1"/>
          </p:cNvCxnSpPr>
          <p:nvPr/>
        </p:nvCxnSpPr>
        <p:spPr>
          <a:xfrm>
            <a:off x="5995548" y="2553754"/>
            <a:ext cx="1035657" cy="1665348"/>
          </a:xfrm>
          <a:prstGeom prst="line">
            <a:avLst/>
          </a:prstGeom>
          <a:ln>
            <a:solidFill>
              <a:srgbClr val="B2005D"/>
            </a:solidFill>
          </a:ln>
        </p:spPr>
        <p:style>
          <a:lnRef idx="2">
            <a:schemeClr val="accent1"/>
          </a:lnRef>
          <a:fillRef idx="0">
            <a:schemeClr val="accent1"/>
          </a:fillRef>
          <a:effectRef idx="1">
            <a:schemeClr val="accent1"/>
          </a:effectRef>
          <a:fontRef idx="minor">
            <a:schemeClr val="tx1"/>
          </a:fontRef>
        </p:style>
      </p:cxnSp>
      <p:sp>
        <p:nvSpPr>
          <p:cNvPr id="30" name="Elipse 29"/>
          <p:cNvSpPr/>
          <p:nvPr/>
        </p:nvSpPr>
        <p:spPr>
          <a:xfrm>
            <a:off x="7010647" y="4198933"/>
            <a:ext cx="140378" cy="137724"/>
          </a:xfrm>
          <a:prstGeom prst="ellipse">
            <a:avLst/>
          </a:prstGeom>
          <a:solidFill>
            <a:srgbClr val="B2005D"/>
          </a:solidFill>
          <a:ln>
            <a:solidFill>
              <a:srgbClr val="B2005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R">
              <a:ln>
                <a:solidFill>
                  <a:srgbClr val="B2005D"/>
                </a:solidFill>
              </a:ln>
              <a:solidFill>
                <a:srgbClr val="B2005D"/>
              </a:solidFill>
            </a:endParaRPr>
          </a:p>
        </p:txBody>
      </p:sp>
      <p:graphicFrame>
        <p:nvGraphicFramePr>
          <p:cNvPr id="16" name="Gráfico 1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562515789"/>
              </p:ext>
            </p:extLst>
          </p:nvPr>
        </p:nvGraphicFramePr>
        <p:xfrm>
          <a:off x="542080" y="1309862"/>
          <a:ext cx="7211786" cy="5388429"/>
        </p:xfrm>
        <a:graphic>
          <a:graphicData uri="http://schemas.openxmlformats.org/drawingml/2006/chart">
            <c:chart xmlns:c="http://schemas.openxmlformats.org/drawingml/2006/chart" xmlns:r="http://schemas.openxmlformats.org/officeDocument/2006/relationships" r:id="rId6"/>
          </a:graphicData>
        </a:graphic>
      </p:graphicFrame>
      <p:sp>
        <p:nvSpPr>
          <p:cNvPr id="15" name="CuadroTexto 14"/>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3474056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0" y="117397"/>
            <a:ext cx="6048375" cy="707886"/>
          </a:xfrm>
          <a:prstGeom prst="rect">
            <a:avLst/>
          </a:prstGeom>
          <a:noFill/>
        </p:spPr>
        <p:txBody>
          <a:bodyPr wrap="square" rtlCol="0">
            <a:spAutoFit/>
          </a:bodyPr>
          <a:lstStyle/>
          <a:p>
            <a:r>
              <a:rPr lang="es-ES_tradnl" sz="2000" dirty="0" smtClean="0">
                <a:solidFill>
                  <a:schemeClr val="bg1"/>
                </a:solidFill>
                <a:latin typeface="ChollaSlabBold" pitchFamily="2" charset="0"/>
                <a:cs typeface="Times New Roman"/>
              </a:rPr>
              <a:t>Características de </a:t>
            </a:r>
            <a:r>
              <a:rPr lang="es-ES_tradnl" sz="2000" dirty="0">
                <a:solidFill>
                  <a:schemeClr val="bg1"/>
                </a:solidFill>
                <a:latin typeface="ChollaSlabBold" pitchFamily="2" charset="0"/>
                <a:cs typeface="Times New Roman"/>
              </a:rPr>
              <a:t>las personas ocupadas </a:t>
            </a:r>
            <a:r>
              <a:rPr lang="es-ES_tradnl" sz="2000" dirty="0" smtClean="0">
                <a:solidFill>
                  <a:schemeClr val="bg1"/>
                </a:solidFill>
                <a:latin typeface="ChollaSlabBold" pitchFamily="2" charset="0"/>
                <a:cs typeface="Times New Roman"/>
              </a:rPr>
              <a:t>con discapacidad</a:t>
            </a:r>
            <a:endParaRPr lang="es-ES_tradnl" sz="2400" dirty="0">
              <a:solidFill>
                <a:schemeClr val="bg1"/>
              </a:solidFill>
              <a:latin typeface="ChollaSlabBold" pitchFamily="2" charset="0"/>
              <a:cs typeface="Times New Roman"/>
            </a:endParaRPr>
          </a:p>
        </p:txBody>
      </p:sp>
      <p:graphicFrame>
        <p:nvGraphicFramePr>
          <p:cNvPr id="23" name="Gráfico 22">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74683306"/>
              </p:ext>
            </p:extLst>
          </p:nvPr>
        </p:nvGraphicFramePr>
        <p:xfrm>
          <a:off x="3318041" y="1381631"/>
          <a:ext cx="4706702" cy="5476369"/>
        </p:xfrm>
        <a:graphic>
          <a:graphicData uri="http://schemas.openxmlformats.org/drawingml/2006/chart">
            <c:chart xmlns:c="http://schemas.openxmlformats.org/drawingml/2006/chart" xmlns:r="http://schemas.openxmlformats.org/officeDocument/2006/relationships" r:id="rId4"/>
          </a:graphicData>
        </a:graphic>
      </p:graphicFrame>
      <p:sp>
        <p:nvSpPr>
          <p:cNvPr id="66" name="Rectángulo 65"/>
          <p:cNvSpPr/>
          <p:nvPr/>
        </p:nvSpPr>
        <p:spPr>
          <a:xfrm>
            <a:off x="1357640" y="1264234"/>
            <a:ext cx="5683240" cy="461665"/>
          </a:xfrm>
          <a:prstGeom prst="rect">
            <a:avLst/>
          </a:prstGeom>
        </p:spPr>
        <p:txBody>
          <a:bodyPr wrap="square">
            <a:spAutoFit/>
          </a:bodyPr>
          <a:lstStyle/>
          <a:p>
            <a:pPr algn="ctr"/>
            <a:r>
              <a:rPr lang="es-CR" sz="2400" dirty="0" smtClean="0">
                <a:solidFill>
                  <a:srgbClr val="002060"/>
                </a:solidFill>
                <a:latin typeface="ChollaSansBold" pitchFamily="2" charset="0"/>
                <a:cs typeface="Arial" panose="020B0604020202020204" pitchFamily="34" charset="0"/>
              </a:rPr>
              <a:t>Calificación del grupo ocupacional</a:t>
            </a:r>
            <a:endParaRPr lang="es-CR" sz="2400" b="1" dirty="0">
              <a:solidFill>
                <a:srgbClr val="B2005D"/>
              </a:solidFill>
              <a:latin typeface="ChollaSansBold" pitchFamily="2" charset="0"/>
              <a:cs typeface="Arial" panose="020B0604020202020204" pitchFamily="34" charset="0"/>
            </a:endParaRPr>
          </a:p>
        </p:txBody>
      </p:sp>
      <p:sp>
        <p:nvSpPr>
          <p:cNvPr id="65" name="CuadroTexto 64"/>
          <p:cNvSpPr txBox="1"/>
          <p:nvPr/>
        </p:nvSpPr>
        <p:spPr>
          <a:xfrm>
            <a:off x="279400" y="2451100"/>
            <a:ext cx="3038641" cy="1323439"/>
          </a:xfrm>
          <a:prstGeom prst="rect">
            <a:avLst/>
          </a:prstGeom>
          <a:noFill/>
          <a:ln w="38100">
            <a:solidFill>
              <a:srgbClr val="B2005D"/>
            </a:solidFill>
          </a:ln>
        </p:spPr>
        <p:txBody>
          <a:bodyPr wrap="square" rtlCol="0">
            <a:spAutoFit/>
          </a:bodyPr>
          <a:lstStyle/>
          <a:p>
            <a:r>
              <a:rPr lang="es-ES" sz="3200" dirty="0">
                <a:solidFill>
                  <a:srgbClr val="B2005D"/>
                </a:solidFill>
                <a:latin typeface="ChollaSansBold" pitchFamily="2" charset="0"/>
                <a:cs typeface="Arial" panose="020B0604020202020204" pitchFamily="34" charset="0"/>
              </a:rPr>
              <a:t>267 167 </a:t>
            </a:r>
            <a:r>
              <a:rPr lang="es-ES" sz="2400" dirty="0">
                <a:solidFill>
                  <a:srgbClr val="002060"/>
                </a:solidFill>
                <a:latin typeface="ChollaSansBold" pitchFamily="2" charset="0"/>
                <a:cs typeface="Arial" panose="020B0604020202020204" pitchFamily="34" charset="0"/>
              </a:rPr>
              <a:t>Personas ocupadas en situación de discapacidad</a:t>
            </a:r>
            <a:endParaRPr lang="es-CR" sz="2400" dirty="0">
              <a:solidFill>
                <a:srgbClr val="002060"/>
              </a:solidFill>
              <a:latin typeface="ChollaSansBold" pitchFamily="2" charset="0"/>
              <a:cs typeface="Arial" panose="020B0604020202020204" pitchFamily="34" charset="0"/>
            </a:endParaRPr>
          </a:p>
        </p:txBody>
      </p:sp>
      <p:sp>
        <p:nvSpPr>
          <p:cNvPr id="8" name="CuadroTexto 7"/>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184596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0" y="273773"/>
            <a:ext cx="6048375" cy="461665"/>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Características de </a:t>
            </a:r>
            <a:r>
              <a:rPr lang="es-ES_tradnl" sz="2400" dirty="0" err="1" smtClean="0">
                <a:solidFill>
                  <a:schemeClr val="bg1"/>
                </a:solidFill>
                <a:latin typeface="ChollaSlabBold" pitchFamily="2" charset="0"/>
                <a:cs typeface="Times New Roman"/>
              </a:rPr>
              <a:t>PeSD</a:t>
            </a:r>
            <a:r>
              <a:rPr lang="es-ES_tradnl" sz="2400" dirty="0" smtClean="0">
                <a:solidFill>
                  <a:schemeClr val="bg1"/>
                </a:solidFill>
                <a:latin typeface="ChollaSlabBold" pitchFamily="2" charset="0"/>
                <a:cs typeface="Times New Roman"/>
              </a:rPr>
              <a:t> ocupadas</a:t>
            </a:r>
            <a:endParaRPr lang="es-ES_tradnl" sz="2800" dirty="0">
              <a:solidFill>
                <a:schemeClr val="bg1"/>
              </a:solidFill>
              <a:latin typeface="ChollaSlabBold" pitchFamily="2" charset="0"/>
              <a:cs typeface="Times New Roman"/>
            </a:endParaRPr>
          </a:p>
        </p:txBody>
      </p:sp>
      <p:sp>
        <p:nvSpPr>
          <p:cNvPr id="15" name="Rectángulo 14"/>
          <p:cNvSpPr/>
          <p:nvPr/>
        </p:nvSpPr>
        <p:spPr>
          <a:xfrm>
            <a:off x="1570294" y="3926773"/>
            <a:ext cx="2156649" cy="1200329"/>
          </a:xfrm>
          <a:prstGeom prst="rect">
            <a:avLst/>
          </a:prstGeom>
        </p:spPr>
        <p:txBody>
          <a:bodyPr wrap="square">
            <a:spAutoFit/>
          </a:bodyPr>
          <a:lstStyle/>
          <a:p>
            <a:pPr algn="ctr"/>
            <a:r>
              <a:rPr lang="es-CR" sz="2400" dirty="0" smtClean="0">
                <a:solidFill>
                  <a:srgbClr val="002060"/>
                </a:solidFill>
                <a:latin typeface="ChollaSansBold" pitchFamily="2" charset="0"/>
                <a:cs typeface="Arial" panose="020B0604020202020204" pitchFamily="34" charset="0"/>
              </a:rPr>
              <a:t>Tienen un solo trabajo </a:t>
            </a:r>
            <a:endParaRPr lang="es-CR" sz="2400" dirty="0">
              <a:solidFill>
                <a:srgbClr val="002060"/>
              </a:solidFill>
              <a:latin typeface="ChollaSansBold" pitchFamily="2" charset="0"/>
              <a:cs typeface="Arial" panose="020B0604020202020204" pitchFamily="34" charset="0"/>
            </a:endParaRPr>
          </a:p>
          <a:p>
            <a:pPr algn="ctr"/>
            <a:r>
              <a:rPr lang="es-CR" sz="2400" b="1" dirty="0" smtClean="0">
                <a:solidFill>
                  <a:srgbClr val="B2005D"/>
                </a:solidFill>
                <a:latin typeface="ChollaSansBold" pitchFamily="2" charset="0"/>
                <a:cs typeface="Arial" panose="020B0604020202020204" pitchFamily="34" charset="0"/>
              </a:rPr>
              <a:t>95,6 </a:t>
            </a:r>
            <a:r>
              <a:rPr lang="es-CR" sz="2400" b="1" dirty="0">
                <a:solidFill>
                  <a:srgbClr val="B2005D"/>
                </a:solidFill>
                <a:latin typeface="ChollaSansBold" pitchFamily="2" charset="0"/>
                <a:cs typeface="Arial" panose="020B0604020202020204" pitchFamily="34" charset="0"/>
              </a:rPr>
              <a:t>%</a:t>
            </a:r>
          </a:p>
        </p:txBody>
      </p:sp>
      <p:sp>
        <p:nvSpPr>
          <p:cNvPr id="16" name="Rectángulo 15"/>
          <p:cNvSpPr/>
          <p:nvPr/>
        </p:nvSpPr>
        <p:spPr>
          <a:xfrm>
            <a:off x="1244333" y="2185470"/>
            <a:ext cx="2834621" cy="830997"/>
          </a:xfrm>
          <a:prstGeom prst="rect">
            <a:avLst/>
          </a:prstGeom>
        </p:spPr>
        <p:txBody>
          <a:bodyPr wrap="square">
            <a:spAutoFit/>
          </a:bodyPr>
          <a:lstStyle/>
          <a:p>
            <a:pPr algn="ctr"/>
            <a:r>
              <a:rPr lang="es-CR" sz="2400" dirty="0" smtClean="0">
                <a:solidFill>
                  <a:srgbClr val="002060"/>
                </a:solidFill>
                <a:latin typeface="ChollaSansBold" pitchFamily="2" charset="0"/>
                <a:cs typeface="Arial" panose="020B0604020202020204" pitchFamily="34" charset="0"/>
              </a:rPr>
              <a:t>Tienen jornadas de 40 horas o más </a:t>
            </a:r>
            <a:r>
              <a:rPr lang="es-CR" sz="2400" b="1" dirty="0" smtClean="0">
                <a:solidFill>
                  <a:srgbClr val="B2005D"/>
                </a:solidFill>
                <a:latin typeface="ChollaSansBold" pitchFamily="2" charset="0"/>
                <a:cs typeface="Arial" panose="020B0604020202020204" pitchFamily="34" charset="0"/>
              </a:rPr>
              <a:t>59,7 </a:t>
            </a:r>
            <a:r>
              <a:rPr lang="es-CR" sz="2400" b="1" dirty="0">
                <a:solidFill>
                  <a:srgbClr val="B2005D"/>
                </a:solidFill>
                <a:latin typeface="ChollaSansBold" pitchFamily="2" charset="0"/>
                <a:cs typeface="Arial" panose="020B0604020202020204" pitchFamily="34" charset="0"/>
              </a:rPr>
              <a:t>%</a:t>
            </a:r>
          </a:p>
        </p:txBody>
      </p:sp>
      <p:sp>
        <p:nvSpPr>
          <p:cNvPr id="17" name="Rectángulo 16"/>
          <p:cNvSpPr/>
          <p:nvPr/>
        </p:nvSpPr>
        <p:spPr>
          <a:xfrm>
            <a:off x="6449579" y="4502267"/>
            <a:ext cx="3130762" cy="830997"/>
          </a:xfrm>
          <a:prstGeom prst="rect">
            <a:avLst/>
          </a:prstGeom>
        </p:spPr>
        <p:txBody>
          <a:bodyPr wrap="square">
            <a:spAutoFit/>
          </a:bodyPr>
          <a:lstStyle/>
          <a:p>
            <a:pPr algn="ctr"/>
            <a:r>
              <a:rPr lang="es-CR" sz="2400" dirty="0" smtClean="0">
                <a:solidFill>
                  <a:srgbClr val="002060"/>
                </a:solidFill>
                <a:latin typeface="ChollaSansBold" pitchFamily="2" charset="0"/>
                <a:cs typeface="Arial" panose="020B0604020202020204" pitchFamily="34" charset="0"/>
              </a:rPr>
              <a:t>Asalariado(a) </a:t>
            </a:r>
            <a:endParaRPr lang="es-CR" sz="2400" dirty="0">
              <a:solidFill>
                <a:srgbClr val="002060"/>
              </a:solidFill>
              <a:latin typeface="ChollaSansBold" pitchFamily="2" charset="0"/>
              <a:cs typeface="Arial" panose="020B0604020202020204" pitchFamily="34" charset="0"/>
            </a:endParaRPr>
          </a:p>
          <a:p>
            <a:pPr algn="ctr"/>
            <a:r>
              <a:rPr lang="es-CR" sz="2400" b="1" dirty="0" smtClean="0">
                <a:solidFill>
                  <a:srgbClr val="B2005D"/>
                </a:solidFill>
                <a:latin typeface="ChollaSansBold" pitchFamily="2" charset="0"/>
                <a:cs typeface="Arial" panose="020B0604020202020204" pitchFamily="34" charset="0"/>
              </a:rPr>
              <a:t>58,1 </a:t>
            </a:r>
            <a:r>
              <a:rPr lang="es-CR" sz="2400" b="1" dirty="0">
                <a:solidFill>
                  <a:srgbClr val="B2005D"/>
                </a:solidFill>
                <a:latin typeface="ChollaSansBold" pitchFamily="2" charset="0"/>
                <a:cs typeface="Arial" panose="020B0604020202020204" pitchFamily="34" charset="0"/>
              </a:rPr>
              <a:t>%</a:t>
            </a:r>
          </a:p>
        </p:txBody>
      </p:sp>
      <p:sp>
        <p:nvSpPr>
          <p:cNvPr id="20" name="Rectángulo 19"/>
          <p:cNvSpPr/>
          <p:nvPr/>
        </p:nvSpPr>
        <p:spPr>
          <a:xfrm>
            <a:off x="4101937" y="2164788"/>
            <a:ext cx="3130762" cy="1200329"/>
          </a:xfrm>
          <a:prstGeom prst="rect">
            <a:avLst/>
          </a:prstGeom>
        </p:spPr>
        <p:txBody>
          <a:bodyPr wrap="square">
            <a:spAutoFit/>
          </a:bodyPr>
          <a:lstStyle/>
          <a:p>
            <a:pPr algn="ctr"/>
            <a:r>
              <a:rPr lang="es-CR" sz="2400" dirty="0" smtClean="0">
                <a:solidFill>
                  <a:srgbClr val="002060"/>
                </a:solidFill>
                <a:latin typeface="ChollaSansBold" pitchFamily="2" charset="0"/>
                <a:cs typeface="Arial" panose="020B0604020202020204" pitchFamily="34" charset="0"/>
              </a:rPr>
              <a:t>Cuenta propia e independiente </a:t>
            </a:r>
            <a:endParaRPr lang="es-CR" sz="2400" dirty="0">
              <a:solidFill>
                <a:srgbClr val="002060"/>
              </a:solidFill>
              <a:latin typeface="ChollaSansBold" pitchFamily="2" charset="0"/>
              <a:cs typeface="Arial" panose="020B0604020202020204" pitchFamily="34" charset="0"/>
            </a:endParaRPr>
          </a:p>
          <a:p>
            <a:pPr algn="ctr"/>
            <a:r>
              <a:rPr lang="es-CR" sz="2400" b="1" dirty="0" smtClean="0">
                <a:solidFill>
                  <a:srgbClr val="B2005D"/>
                </a:solidFill>
                <a:latin typeface="ChollaSansBold" pitchFamily="2" charset="0"/>
                <a:cs typeface="Arial" panose="020B0604020202020204" pitchFamily="34" charset="0"/>
              </a:rPr>
              <a:t>35,4 </a:t>
            </a:r>
            <a:r>
              <a:rPr lang="es-CR" sz="2400" b="1" dirty="0">
                <a:solidFill>
                  <a:srgbClr val="B2005D"/>
                </a:solidFill>
                <a:latin typeface="ChollaSansBold" pitchFamily="2" charset="0"/>
                <a:cs typeface="Arial" panose="020B0604020202020204" pitchFamily="34" charset="0"/>
              </a:rPr>
              <a:t>%</a:t>
            </a:r>
          </a:p>
        </p:txBody>
      </p:sp>
      <p:pic>
        <p:nvPicPr>
          <p:cNvPr id="21" name="Imagen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585" y="4277740"/>
            <a:ext cx="2234189" cy="2453645"/>
          </a:xfrm>
          <a:prstGeom prst="rect">
            <a:avLst/>
          </a:prstGeom>
        </p:spPr>
      </p:pic>
      <p:pic>
        <p:nvPicPr>
          <p:cNvPr id="27" name="Imagen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9370" y="1864977"/>
            <a:ext cx="1823215" cy="2226143"/>
          </a:xfrm>
          <a:prstGeom prst="rect">
            <a:avLst/>
          </a:prstGeom>
        </p:spPr>
      </p:pic>
      <p:pic>
        <p:nvPicPr>
          <p:cNvPr id="2050" name="Picture 2" descr="https://cdn2.iconfinder.com/data/icons/business-persons-flat-1/512/person_4-25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74" y="3902448"/>
            <a:ext cx="1421630" cy="14216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lock, time, watc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966" y="2126892"/>
            <a:ext cx="933337" cy="948152"/>
          </a:xfrm>
          <a:prstGeom prst="rect">
            <a:avLst/>
          </a:prstGeom>
          <a:noFill/>
          <a:extLst>
            <a:ext uri="{909E8E84-426E-40DD-AFC4-6F175D3DCCD1}">
              <a14:hiddenFill xmlns:a14="http://schemas.microsoft.com/office/drawing/2010/main">
                <a:solidFill>
                  <a:srgbClr val="FFFFFF"/>
                </a:solidFill>
              </a14:hiddenFill>
            </a:ext>
          </a:extLst>
        </p:spPr>
      </p:pic>
      <p:sp>
        <p:nvSpPr>
          <p:cNvPr id="39" name="Rectángulo 38"/>
          <p:cNvSpPr/>
          <p:nvPr/>
        </p:nvSpPr>
        <p:spPr>
          <a:xfrm>
            <a:off x="5352360" y="1222250"/>
            <a:ext cx="2834621" cy="461665"/>
          </a:xfrm>
          <a:prstGeom prst="rect">
            <a:avLst/>
          </a:prstGeom>
        </p:spPr>
        <p:txBody>
          <a:bodyPr wrap="square">
            <a:spAutoFit/>
          </a:bodyPr>
          <a:lstStyle/>
          <a:p>
            <a:pPr algn="ctr"/>
            <a:r>
              <a:rPr lang="es-CR" sz="2400" dirty="0" smtClean="0">
                <a:solidFill>
                  <a:srgbClr val="002060"/>
                </a:solidFill>
                <a:latin typeface="ChollaSansBold" pitchFamily="2" charset="0"/>
                <a:cs typeface="Arial" panose="020B0604020202020204" pitchFamily="34" charset="0"/>
              </a:rPr>
              <a:t>Posición en el empleo</a:t>
            </a:r>
            <a:endParaRPr lang="es-CR" sz="2400" b="1" dirty="0">
              <a:solidFill>
                <a:srgbClr val="B2005D"/>
              </a:solidFill>
              <a:latin typeface="ChollaSansBold" pitchFamily="2" charset="0"/>
              <a:cs typeface="Arial" panose="020B0604020202020204" pitchFamily="34" charset="0"/>
            </a:endParaRPr>
          </a:p>
        </p:txBody>
      </p:sp>
      <p:cxnSp>
        <p:nvCxnSpPr>
          <p:cNvPr id="41" name="17 Conector recto"/>
          <p:cNvCxnSpPr/>
          <p:nvPr/>
        </p:nvCxnSpPr>
        <p:spPr>
          <a:xfrm>
            <a:off x="4539651" y="1478084"/>
            <a:ext cx="0" cy="4628315"/>
          </a:xfrm>
          <a:prstGeom prst="line">
            <a:avLst/>
          </a:prstGeom>
          <a:ln w="38100">
            <a:solidFill>
              <a:srgbClr val="B2005D"/>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93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áfico 17"/>
          <p:cNvGraphicFramePr>
            <a:graphicFrameLocks/>
          </p:cNvGraphicFramePr>
          <p:nvPr>
            <p:extLst>
              <p:ext uri="{D42A27DB-BD31-4B8C-83A1-F6EECF244321}">
                <p14:modId xmlns:p14="http://schemas.microsoft.com/office/powerpoint/2010/main" val="1425662547"/>
              </p:ext>
            </p:extLst>
          </p:nvPr>
        </p:nvGraphicFramePr>
        <p:xfrm>
          <a:off x="4088744" y="1291590"/>
          <a:ext cx="4800600" cy="4991080"/>
        </p:xfrm>
        <a:graphic>
          <a:graphicData uri="http://schemas.openxmlformats.org/drawingml/2006/chart">
            <c:chart xmlns:c="http://schemas.openxmlformats.org/drawingml/2006/chart" xmlns:r="http://schemas.openxmlformats.org/officeDocument/2006/relationships" r:id="rId3"/>
          </a:graphicData>
        </a:graphic>
      </p:graphicFrame>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0" y="47901"/>
            <a:ext cx="6048375"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Características de </a:t>
            </a:r>
            <a:r>
              <a:rPr lang="es-ES_tradnl" sz="2400" dirty="0" err="1" smtClean="0">
                <a:solidFill>
                  <a:schemeClr val="bg1"/>
                </a:solidFill>
                <a:latin typeface="ChollaSlabBold" pitchFamily="2" charset="0"/>
                <a:cs typeface="Times New Roman"/>
              </a:rPr>
              <a:t>PeSD</a:t>
            </a:r>
            <a:r>
              <a:rPr lang="es-ES_tradnl" sz="2400" dirty="0" smtClean="0">
                <a:solidFill>
                  <a:schemeClr val="bg1"/>
                </a:solidFill>
                <a:latin typeface="ChollaSlabBold" pitchFamily="2" charset="0"/>
                <a:cs typeface="Times New Roman"/>
              </a:rPr>
              <a:t> que están fuera de la fuerza de  trabajo</a:t>
            </a:r>
            <a:endParaRPr lang="es-ES_tradnl" sz="2800" dirty="0">
              <a:solidFill>
                <a:schemeClr val="bg1"/>
              </a:solidFill>
              <a:latin typeface="ChollaSlabBold" pitchFamily="2" charset="0"/>
              <a:cs typeface="Times New Roman"/>
            </a:endParaRPr>
          </a:p>
        </p:txBody>
      </p:sp>
      <p:sp>
        <p:nvSpPr>
          <p:cNvPr id="16" name="Rectángulo 15"/>
          <p:cNvSpPr/>
          <p:nvPr/>
        </p:nvSpPr>
        <p:spPr>
          <a:xfrm>
            <a:off x="137160" y="3921096"/>
            <a:ext cx="4194810" cy="1015663"/>
          </a:xfrm>
          <a:prstGeom prst="rect">
            <a:avLst/>
          </a:prstGeom>
          <a:solidFill>
            <a:schemeClr val="bg1"/>
          </a:solidFill>
          <a:ln>
            <a:solidFill>
              <a:schemeClr val="bg1"/>
            </a:solidFill>
          </a:ln>
        </p:spPr>
        <p:txBody>
          <a:bodyPr wrap="square">
            <a:spAutoFit/>
          </a:bodyPr>
          <a:lstStyle/>
          <a:p>
            <a:pPr algn="r">
              <a:buClr>
                <a:schemeClr val="accent2"/>
              </a:buClr>
            </a:pPr>
            <a:r>
              <a:rPr lang="es-ES" sz="2000" dirty="0">
                <a:solidFill>
                  <a:srgbClr val="002060"/>
                </a:solidFill>
                <a:latin typeface="ChollaSansBold" pitchFamily="2" charset="0"/>
                <a:cs typeface="Arial" panose="020B0604020202020204" pitchFamily="34" charset="0"/>
              </a:rPr>
              <a:t>No le dan trabajo por edad, sexo, origen étnico, identidad de género, orientación sexual u </a:t>
            </a:r>
            <a:r>
              <a:rPr lang="es-ES" sz="2000" dirty="0" smtClean="0">
                <a:solidFill>
                  <a:srgbClr val="002060"/>
                </a:solidFill>
                <a:latin typeface="ChollaSansBold" pitchFamily="2" charset="0"/>
                <a:cs typeface="Arial" panose="020B0604020202020204" pitchFamily="34" charset="0"/>
              </a:rPr>
              <a:t>otra</a:t>
            </a:r>
            <a:endParaRPr lang="es-CR" sz="2000" b="1" dirty="0">
              <a:solidFill>
                <a:srgbClr val="B2005D"/>
              </a:solidFill>
              <a:latin typeface="ChollaSansBold" pitchFamily="2" charset="0"/>
              <a:cs typeface="Arial" panose="020B0604020202020204" pitchFamily="34" charset="0"/>
            </a:endParaRPr>
          </a:p>
        </p:txBody>
      </p:sp>
      <p:sp>
        <p:nvSpPr>
          <p:cNvPr id="14" name="Rectángulo 13"/>
          <p:cNvSpPr/>
          <p:nvPr/>
        </p:nvSpPr>
        <p:spPr>
          <a:xfrm>
            <a:off x="360721" y="1628468"/>
            <a:ext cx="3891239" cy="400110"/>
          </a:xfrm>
          <a:prstGeom prst="rect">
            <a:avLst/>
          </a:prstGeom>
          <a:solidFill>
            <a:schemeClr val="bg1"/>
          </a:solidFill>
          <a:ln>
            <a:solidFill>
              <a:schemeClr val="bg1"/>
            </a:solidFill>
          </a:ln>
        </p:spPr>
        <p:txBody>
          <a:bodyPr wrap="square">
            <a:spAutoFit/>
          </a:bodyPr>
          <a:lstStyle/>
          <a:p>
            <a:pPr algn="r">
              <a:buClr>
                <a:schemeClr val="accent2"/>
              </a:buClr>
            </a:pPr>
            <a:r>
              <a:rPr lang="es-ES" sz="2000" dirty="0">
                <a:solidFill>
                  <a:srgbClr val="002060"/>
                </a:solidFill>
                <a:latin typeface="ChollaSansBold" pitchFamily="2" charset="0"/>
                <a:cs typeface="Arial" panose="020B0604020202020204" pitchFamily="34" charset="0"/>
              </a:rPr>
              <a:t>Por enfermedad o condición de salud</a:t>
            </a:r>
            <a:endParaRPr lang="es-CR" sz="2000" b="1" dirty="0">
              <a:solidFill>
                <a:srgbClr val="B2005D"/>
              </a:solidFill>
              <a:latin typeface="ChollaSansBold" pitchFamily="2" charset="0"/>
              <a:cs typeface="Arial" panose="020B0604020202020204" pitchFamily="34" charset="0"/>
            </a:endParaRPr>
          </a:p>
        </p:txBody>
      </p:sp>
      <p:sp>
        <p:nvSpPr>
          <p:cNvPr id="22" name="Rectángulo 21"/>
          <p:cNvSpPr/>
          <p:nvPr/>
        </p:nvSpPr>
        <p:spPr>
          <a:xfrm>
            <a:off x="197505" y="2357384"/>
            <a:ext cx="4054455" cy="707886"/>
          </a:xfrm>
          <a:prstGeom prst="rect">
            <a:avLst/>
          </a:prstGeom>
          <a:solidFill>
            <a:schemeClr val="bg1"/>
          </a:solidFill>
          <a:ln>
            <a:solidFill>
              <a:schemeClr val="bg1"/>
            </a:solidFill>
          </a:ln>
        </p:spPr>
        <p:txBody>
          <a:bodyPr wrap="square">
            <a:spAutoFit/>
          </a:bodyPr>
          <a:lstStyle/>
          <a:p>
            <a:pPr algn="r">
              <a:buClr>
                <a:schemeClr val="accent2"/>
              </a:buClr>
            </a:pPr>
            <a:r>
              <a:rPr lang="es-ES" sz="2000" b="1" dirty="0">
                <a:solidFill>
                  <a:srgbClr val="002060"/>
                </a:solidFill>
                <a:latin typeface="ChollaSansBold" pitchFamily="2" charset="0"/>
                <a:cs typeface="Arial" panose="020B0604020202020204" pitchFamily="34" charset="0"/>
              </a:rPr>
              <a:t>Por cuido a otras personas o por realización de trabajo doméstico</a:t>
            </a:r>
            <a:endParaRPr lang="es-CR" sz="2000" b="1" dirty="0">
              <a:solidFill>
                <a:srgbClr val="002060"/>
              </a:solidFill>
              <a:latin typeface="ChollaSansBold" pitchFamily="2" charset="0"/>
              <a:cs typeface="Arial" panose="020B0604020202020204" pitchFamily="34" charset="0"/>
            </a:endParaRPr>
          </a:p>
        </p:txBody>
      </p:sp>
      <p:sp>
        <p:nvSpPr>
          <p:cNvPr id="23" name="Rectángulo 22"/>
          <p:cNvSpPr/>
          <p:nvPr/>
        </p:nvSpPr>
        <p:spPr>
          <a:xfrm>
            <a:off x="360721" y="3417633"/>
            <a:ext cx="3891239" cy="400110"/>
          </a:xfrm>
          <a:prstGeom prst="rect">
            <a:avLst/>
          </a:prstGeom>
          <a:solidFill>
            <a:schemeClr val="bg1"/>
          </a:solidFill>
          <a:ln>
            <a:solidFill>
              <a:schemeClr val="bg1"/>
            </a:solidFill>
          </a:ln>
        </p:spPr>
        <p:txBody>
          <a:bodyPr wrap="square">
            <a:spAutoFit/>
          </a:bodyPr>
          <a:lstStyle/>
          <a:p>
            <a:pPr algn="r">
              <a:buClr>
                <a:schemeClr val="accent2"/>
              </a:buClr>
            </a:pPr>
            <a:r>
              <a:rPr lang="es-ES" sz="2000" dirty="0">
                <a:solidFill>
                  <a:srgbClr val="002060"/>
                </a:solidFill>
                <a:latin typeface="ChollaSansBold" pitchFamily="2" charset="0"/>
                <a:cs typeface="Arial" panose="020B0604020202020204" pitchFamily="34" charset="0"/>
              </a:rPr>
              <a:t>No desea trabajar</a:t>
            </a:r>
            <a:endParaRPr lang="es-CR" sz="2000" b="1" dirty="0">
              <a:solidFill>
                <a:srgbClr val="B2005D"/>
              </a:solidFill>
              <a:latin typeface="ChollaSansBold" pitchFamily="2" charset="0"/>
              <a:cs typeface="Arial" panose="020B0604020202020204" pitchFamily="34" charset="0"/>
            </a:endParaRPr>
          </a:p>
        </p:txBody>
      </p:sp>
      <p:sp>
        <p:nvSpPr>
          <p:cNvPr id="24" name="Rectángulo 23"/>
          <p:cNvSpPr/>
          <p:nvPr/>
        </p:nvSpPr>
        <p:spPr>
          <a:xfrm>
            <a:off x="197504" y="5183400"/>
            <a:ext cx="4054456" cy="400110"/>
          </a:xfrm>
          <a:prstGeom prst="rect">
            <a:avLst/>
          </a:prstGeom>
          <a:solidFill>
            <a:schemeClr val="bg1"/>
          </a:solidFill>
          <a:ln>
            <a:solidFill>
              <a:schemeClr val="bg1"/>
            </a:solidFill>
          </a:ln>
        </p:spPr>
        <p:txBody>
          <a:bodyPr wrap="square">
            <a:spAutoFit/>
          </a:bodyPr>
          <a:lstStyle/>
          <a:p>
            <a:pPr algn="r">
              <a:buClr>
                <a:schemeClr val="accent2"/>
              </a:buClr>
            </a:pPr>
            <a:r>
              <a:rPr lang="es-ES" sz="2000" dirty="0" smtClean="0">
                <a:solidFill>
                  <a:srgbClr val="002060"/>
                </a:solidFill>
                <a:latin typeface="ChollaSansBold" pitchFamily="2" charset="0"/>
                <a:cs typeface="Arial" panose="020B0604020202020204" pitchFamily="34" charset="0"/>
              </a:rPr>
              <a:t>Otras razones</a:t>
            </a:r>
            <a:endParaRPr lang="es-CR" sz="2000" b="1" dirty="0">
              <a:solidFill>
                <a:srgbClr val="B2005D"/>
              </a:solidFill>
              <a:latin typeface="ChollaSansBold" pitchFamily="2" charset="0"/>
              <a:cs typeface="Arial" panose="020B0604020202020204" pitchFamily="34" charset="0"/>
            </a:endParaRPr>
          </a:p>
        </p:txBody>
      </p:sp>
      <p:sp>
        <p:nvSpPr>
          <p:cNvPr id="25" name="CuadroTexto 24"/>
          <p:cNvSpPr txBox="1"/>
          <p:nvPr/>
        </p:nvSpPr>
        <p:spPr>
          <a:xfrm>
            <a:off x="6382890" y="6388836"/>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sz="2000" b="1" dirty="0">
              <a:solidFill>
                <a:srgbClr val="002060"/>
              </a:solidFill>
              <a:latin typeface="ChollaSansRegular" pitchFamily="2" charset="0"/>
            </a:endParaRPr>
          </a:p>
        </p:txBody>
      </p:sp>
      <p:sp>
        <p:nvSpPr>
          <p:cNvPr id="26" name="CuadroTexto 25"/>
          <p:cNvSpPr txBox="1"/>
          <p:nvPr/>
        </p:nvSpPr>
        <p:spPr>
          <a:xfrm>
            <a:off x="1163703" y="1235928"/>
            <a:ext cx="2285274" cy="461665"/>
          </a:xfrm>
          <a:prstGeom prst="rect">
            <a:avLst/>
          </a:prstGeom>
          <a:noFill/>
        </p:spPr>
        <p:txBody>
          <a:bodyPr wrap="square" rtlCol="0">
            <a:spAutoFit/>
          </a:bodyPr>
          <a:lstStyle/>
          <a:p>
            <a:r>
              <a:rPr lang="es-ES" sz="2400" b="1" dirty="0" smtClean="0">
                <a:solidFill>
                  <a:srgbClr val="002060"/>
                </a:solidFill>
                <a:latin typeface="ChollaSansRegular" pitchFamily="2" charset="0"/>
              </a:rPr>
              <a:t>Razón principal</a:t>
            </a:r>
            <a:endParaRPr lang="es-CR" sz="2400" b="1" dirty="0">
              <a:solidFill>
                <a:srgbClr val="002060"/>
              </a:solidFill>
              <a:latin typeface="ChollaSansRegular" pitchFamily="2" charset="0"/>
            </a:endParaRPr>
          </a:p>
        </p:txBody>
      </p:sp>
    </p:spTree>
    <p:extLst>
      <p:ext uri="{BB962C8B-B14F-4D97-AF65-F5344CB8AC3E}">
        <p14:creationId xmlns:p14="http://schemas.microsoft.com/office/powerpoint/2010/main" val="330395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81" y="1491025"/>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354264" y="160421"/>
            <a:ext cx="4746812" cy="630942"/>
          </a:xfrm>
          <a:prstGeom prst="rect">
            <a:avLst/>
          </a:prstGeom>
          <a:noFill/>
        </p:spPr>
        <p:txBody>
          <a:bodyPr wrap="none" rtlCol="0">
            <a:spAutoFit/>
          </a:bodyPr>
          <a:lstStyle/>
          <a:p>
            <a:r>
              <a:rPr lang="es-ES_tradnl" sz="3500" dirty="0" smtClean="0">
                <a:solidFill>
                  <a:schemeClr val="bg1"/>
                </a:solidFill>
                <a:latin typeface="ChollaSlabBold" pitchFamily="2" charset="0"/>
                <a:cs typeface="Times New Roman"/>
              </a:rPr>
              <a:t>Objetivo de la </a:t>
            </a:r>
            <a:r>
              <a:rPr lang="es-ES_tradnl" sz="3500" dirty="0" err="1" smtClean="0">
                <a:solidFill>
                  <a:schemeClr val="bg1"/>
                </a:solidFill>
                <a:latin typeface="ChollaSlabBold" pitchFamily="2" charset="0"/>
                <a:cs typeface="Times New Roman"/>
              </a:rPr>
              <a:t>Enadis</a:t>
            </a:r>
            <a:r>
              <a:rPr lang="es-ES_tradnl" sz="3500" dirty="0" smtClean="0">
                <a:solidFill>
                  <a:schemeClr val="bg1"/>
                </a:solidFill>
                <a:latin typeface="ChollaSlabBold" pitchFamily="2" charset="0"/>
                <a:cs typeface="Times New Roman"/>
              </a:rPr>
              <a:t> </a:t>
            </a:r>
            <a:endParaRPr lang="es-ES_tradnl" sz="1200" dirty="0">
              <a:solidFill>
                <a:srgbClr val="FFFFFF"/>
              </a:solidFill>
              <a:latin typeface="ChollaSlabBold" pitchFamily="2" charset="0"/>
              <a:cs typeface="Times New Roman"/>
            </a:endParaRPr>
          </a:p>
        </p:txBody>
      </p:sp>
      <p:sp>
        <p:nvSpPr>
          <p:cNvPr id="10" name="Subtítulo 2"/>
          <p:cNvSpPr txBox="1">
            <a:spLocks/>
          </p:cNvSpPr>
          <p:nvPr/>
        </p:nvSpPr>
        <p:spPr>
          <a:xfrm>
            <a:off x="947524" y="1873023"/>
            <a:ext cx="7248952" cy="4241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40000"/>
              </a:lnSpc>
              <a:buNone/>
            </a:pPr>
            <a:r>
              <a:rPr lang="es-ES" sz="2600" dirty="0" smtClean="0">
                <a:solidFill>
                  <a:srgbClr val="002060"/>
                </a:solidFill>
                <a:latin typeface="ChollaWide" pitchFamily="2" charset="0"/>
                <a:cs typeface="Arial" panose="020B0604020202020204" pitchFamily="34" charset="0"/>
              </a:rPr>
              <a:t>Proveer a la sociedad información estadística sobre la prevalencia y características de la discapacidad en el país para la formulación, seguimiento y evaluación de políticas públicas, y de acciones privadas que promuevan la autonomía y el ejercicio de los derechos humanos de la población</a:t>
            </a:r>
            <a:r>
              <a:rPr lang="es-ES" sz="2000" dirty="0" smtClean="0">
                <a:solidFill>
                  <a:srgbClr val="002060"/>
                </a:solidFill>
                <a:latin typeface="Arial" panose="020B0604020202020204" pitchFamily="34" charset="0"/>
                <a:cs typeface="Arial" panose="020B0604020202020204" pitchFamily="34" charset="0"/>
              </a:rPr>
              <a:t>.</a:t>
            </a:r>
            <a:endParaRPr lang="es-C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73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46017" y="32748"/>
            <a:ext cx="5832763" cy="830997"/>
          </a:xfrm>
          <a:prstGeom prst="rect">
            <a:avLst/>
          </a:prstGeom>
          <a:noFill/>
        </p:spPr>
        <p:txBody>
          <a:bodyPr wrap="square" rtlCol="0">
            <a:spAutoFit/>
          </a:bodyPr>
          <a:lstStyle/>
          <a:p>
            <a:r>
              <a:rPr lang="es-CR" sz="2400" dirty="0" smtClean="0">
                <a:solidFill>
                  <a:schemeClr val="bg1"/>
                </a:solidFill>
                <a:latin typeface="ChollaSlabBold" pitchFamily="2" charset="0"/>
                <a:cs typeface="Times New Roman"/>
              </a:rPr>
              <a:t>Personas con discapacidad según </a:t>
            </a:r>
            <a:r>
              <a:rPr lang="es-CR" sz="2400" dirty="0">
                <a:solidFill>
                  <a:schemeClr val="bg1"/>
                </a:solidFill>
                <a:latin typeface="ChollaSlabBold" pitchFamily="2" charset="0"/>
                <a:cs typeface="Times New Roman"/>
              </a:rPr>
              <a:t>quintiles de </a:t>
            </a:r>
            <a:r>
              <a:rPr lang="es-CR" sz="2400" dirty="0" smtClean="0">
                <a:solidFill>
                  <a:schemeClr val="bg1"/>
                </a:solidFill>
                <a:latin typeface="ChollaSlabBold" pitchFamily="2" charset="0"/>
                <a:cs typeface="Times New Roman"/>
              </a:rPr>
              <a:t>ingreso per cápita</a:t>
            </a:r>
            <a:endParaRPr lang="es-CR" sz="2400" dirty="0">
              <a:solidFill>
                <a:schemeClr val="bg1"/>
              </a:solidFill>
              <a:latin typeface="ChollaSlabBold" pitchFamily="2" charset="0"/>
              <a:cs typeface="Times New Roman"/>
            </a:endParaRPr>
          </a:p>
        </p:txBody>
      </p:sp>
      <p:sp>
        <p:nvSpPr>
          <p:cNvPr id="28" name="CuadroTexto 27"/>
          <p:cNvSpPr txBox="1"/>
          <p:nvPr/>
        </p:nvSpPr>
        <p:spPr>
          <a:xfrm>
            <a:off x="590031" y="1096548"/>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sz="2000" b="1" dirty="0">
              <a:solidFill>
                <a:srgbClr val="002060"/>
              </a:solidFill>
              <a:latin typeface="ChollaSansRegular" pitchFamily="2" charset="0"/>
            </a:endParaRPr>
          </a:p>
        </p:txBody>
      </p:sp>
      <p:sp>
        <p:nvSpPr>
          <p:cNvPr id="29" name="Rectángulo 28"/>
          <p:cNvSpPr/>
          <p:nvPr/>
        </p:nvSpPr>
        <p:spPr>
          <a:xfrm>
            <a:off x="146016" y="6211669"/>
            <a:ext cx="8687087" cy="646331"/>
          </a:xfrm>
          <a:prstGeom prst="rect">
            <a:avLst/>
          </a:prstGeom>
        </p:spPr>
        <p:txBody>
          <a:bodyPr wrap="square">
            <a:spAutoFit/>
          </a:bodyPr>
          <a:lstStyle/>
          <a:p>
            <a:pPr algn="just"/>
            <a:r>
              <a:rPr lang="es-CR" dirty="0" smtClean="0">
                <a:solidFill>
                  <a:srgbClr val="002060"/>
                </a:solidFill>
                <a:latin typeface="ChollaSansRegular" pitchFamily="2" charset="0"/>
                <a:ea typeface="Times New Roman" panose="02020603050405020304" pitchFamily="18" charset="0"/>
                <a:cs typeface="Arial" panose="020B0604020202020204" pitchFamily="34" charset="0"/>
              </a:rPr>
              <a:t>Nota: </a:t>
            </a:r>
            <a:r>
              <a:rPr lang="es-ES" dirty="0">
                <a:solidFill>
                  <a:srgbClr val="002060"/>
                </a:solidFill>
                <a:latin typeface="ChollaSansRegular" pitchFamily="2" charset="0"/>
                <a:ea typeface="Times New Roman" panose="02020603050405020304" pitchFamily="18" charset="0"/>
                <a:cs typeface="Arial" panose="020B0604020202020204" pitchFamily="34" charset="0"/>
              </a:rPr>
              <a:t>Personas ordenadas de menor (I) a mayor (V) según ingreso bruto per cápita del hogar a nivel nacional</a:t>
            </a:r>
            <a:r>
              <a:rPr lang="es-ES" dirty="0" smtClean="0">
                <a:solidFill>
                  <a:srgbClr val="002060"/>
                </a:solidFill>
                <a:latin typeface="ChollaSansRegular" pitchFamily="2" charset="0"/>
                <a:ea typeface="Times New Roman" panose="02020603050405020304" pitchFamily="18" charset="0"/>
                <a:cs typeface="Arial" panose="020B0604020202020204" pitchFamily="34" charset="0"/>
              </a:rPr>
              <a:t>.</a:t>
            </a:r>
          </a:p>
        </p:txBody>
      </p:sp>
      <p:sp>
        <p:nvSpPr>
          <p:cNvPr id="30" name="CuadroTexto 29"/>
          <p:cNvSpPr txBox="1"/>
          <p:nvPr/>
        </p:nvSpPr>
        <p:spPr>
          <a:xfrm>
            <a:off x="4244316" y="5826098"/>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Quintiles</a:t>
            </a:r>
            <a:endParaRPr lang="es-CR" sz="2800" b="1" dirty="0">
              <a:solidFill>
                <a:srgbClr val="002060"/>
              </a:solidFill>
              <a:latin typeface="ChollaSansRegular" pitchFamily="2" charset="0"/>
            </a:endParaRPr>
          </a:p>
        </p:txBody>
      </p:sp>
      <p:graphicFrame>
        <p:nvGraphicFramePr>
          <p:cNvPr id="8" name="Gráfico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754236499"/>
              </p:ext>
            </p:extLst>
          </p:nvPr>
        </p:nvGraphicFramePr>
        <p:xfrm>
          <a:off x="1043833" y="1448764"/>
          <a:ext cx="7350059" cy="4340149"/>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1037765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92959" y="86619"/>
            <a:ext cx="6480809" cy="769441"/>
          </a:xfrm>
          <a:prstGeom prst="rect">
            <a:avLst/>
          </a:prstGeom>
          <a:noFill/>
        </p:spPr>
        <p:txBody>
          <a:bodyPr wrap="square" rtlCol="0">
            <a:spAutoFit/>
          </a:bodyPr>
          <a:lstStyle/>
          <a:p>
            <a:r>
              <a:rPr lang="es-CR" sz="2200" dirty="0" smtClean="0">
                <a:solidFill>
                  <a:schemeClr val="bg1"/>
                </a:solidFill>
                <a:latin typeface="ChollaSlabBold" pitchFamily="2" charset="0"/>
                <a:cs typeface="Times New Roman"/>
              </a:rPr>
              <a:t>Personas con discapacidad según condición</a:t>
            </a:r>
          </a:p>
          <a:p>
            <a:r>
              <a:rPr lang="es-CR" sz="2200" dirty="0" smtClean="0">
                <a:solidFill>
                  <a:schemeClr val="bg1"/>
                </a:solidFill>
                <a:latin typeface="ChollaSlabBold" pitchFamily="2" charset="0"/>
                <a:cs typeface="Times New Roman"/>
              </a:rPr>
              <a:t> de salud o trastorno y deficiencias</a:t>
            </a:r>
            <a:endParaRPr lang="es-CR" sz="2200" dirty="0">
              <a:solidFill>
                <a:schemeClr val="bg1"/>
              </a:solidFill>
              <a:latin typeface="ChollaSlabBold" pitchFamily="2" charset="0"/>
              <a:cs typeface="Times New Roman"/>
            </a:endParaRPr>
          </a:p>
        </p:txBody>
      </p:sp>
      <p:sp>
        <p:nvSpPr>
          <p:cNvPr id="28" name="CuadroTexto 27"/>
          <p:cNvSpPr txBox="1"/>
          <p:nvPr/>
        </p:nvSpPr>
        <p:spPr>
          <a:xfrm>
            <a:off x="6326046" y="4638018"/>
            <a:ext cx="1267277" cy="369332"/>
          </a:xfrm>
          <a:prstGeom prst="rect">
            <a:avLst/>
          </a:prstGeom>
          <a:noFill/>
        </p:spPr>
        <p:txBody>
          <a:bodyPr wrap="square" rtlCol="0">
            <a:spAutoFit/>
          </a:bodyPr>
          <a:lstStyle/>
          <a:p>
            <a:r>
              <a:rPr lang="es-ES" b="1" dirty="0" smtClean="0">
                <a:solidFill>
                  <a:srgbClr val="002060"/>
                </a:solidFill>
                <a:latin typeface="ChollaSansRegular" pitchFamily="2" charset="0"/>
              </a:rPr>
              <a:t>Porcentaje</a:t>
            </a:r>
            <a:endParaRPr lang="es-CR" b="1" dirty="0">
              <a:solidFill>
                <a:srgbClr val="002060"/>
              </a:solidFill>
              <a:latin typeface="ChollaSansRegular" pitchFamily="2" charset="0"/>
            </a:endParaRPr>
          </a:p>
        </p:txBody>
      </p:sp>
      <p:sp>
        <p:nvSpPr>
          <p:cNvPr id="9" name="CuadroTexto 8"/>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graphicFrame>
        <p:nvGraphicFramePr>
          <p:cNvPr id="10" name="Gráfico 9"/>
          <p:cNvGraphicFramePr>
            <a:graphicFrameLocks/>
          </p:cNvGraphicFramePr>
          <p:nvPr>
            <p:extLst>
              <p:ext uri="{D42A27DB-BD31-4B8C-83A1-F6EECF244321}">
                <p14:modId xmlns:p14="http://schemas.microsoft.com/office/powerpoint/2010/main" val="1770427697"/>
              </p:ext>
            </p:extLst>
          </p:nvPr>
        </p:nvGraphicFramePr>
        <p:xfrm>
          <a:off x="-92959" y="1170364"/>
          <a:ext cx="8915400" cy="352268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p:cNvSpPr/>
          <p:nvPr/>
        </p:nvSpPr>
        <p:spPr>
          <a:xfrm>
            <a:off x="271590" y="5626633"/>
            <a:ext cx="8325527" cy="1015663"/>
          </a:xfrm>
          <a:prstGeom prst="rect">
            <a:avLst/>
          </a:prstGeom>
        </p:spPr>
        <p:txBody>
          <a:bodyPr wrap="square">
            <a:spAutoFit/>
          </a:bodyPr>
          <a:lstStyle/>
          <a:p>
            <a:pPr marL="342900" indent="-342900" algn="just">
              <a:buFont typeface="Wingdings" panose="05000000000000000000" pitchFamily="2" charset="2"/>
              <a:buChar char="v"/>
            </a:pPr>
            <a:r>
              <a:rPr lang="es-CR" sz="2800" dirty="0">
                <a:solidFill>
                  <a:srgbClr val="002060"/>
                </a:solidFill>
                <a:latin typeface="ChollaSansRegular" pitchFamily="2" charset="0"/>
                <a:ea typeface="Times New Roman" panose="02020603050405020304" pitchFamily="18" charset="0"/>
                <a:cs typeface="Arial" panose="020B0604020202020204" pitchFamily="34" charset="0"/>
              </a:rPr>
              <a:t>Cerca del </a:t>
            </a:r>
            <a:r>
              <a:rPr lang="es-CR" sz="3200" b="1" dirty="0" smtClean="0">
                <a:solidFill>
                  <a:srgbClr val="B2005D"/>
                </a:solidFill>
                <a:latin typeface="ChollaSansRegular" pitchFamily="2" charset="0"/>
                <a:ea typeface="Times New Roman" panose="02020603050405020304" pitchFamily="18" charset="0"/>
                <a:cs typeface="Arial" panose="020B0604020202020204" pitchFamily="34" charset="0"/>
              </a:rPr>
              <a:t>36,1 </a:t>
            </a:r>
            <a:r>
              <a:rPr lang="es-CR" sz="3200" b="1" dirty="0">
                <a:solidFill>
                  <a:srgbClr val="B2005D"/>
                </a:solidFill>
                <a:latin typeface="ChollaSansRegular" pitchFamily="2" charset="0"/>
                <a:ea typeface="Times New Roman" panose="02020603050405020304" pitchFamily="18" charset="0"/>
                <a:cs typeface="Arial" panose="020B0604020202020204" pitchFamily="34" charset="0"/>
              </a:rPr>
              <a:t>% </a:t>
            </a:r>
            <a:r>
              <a:rPr lang="es-CR" sz="2800" dirty="0">
                <a:solidFill>
                  <a:srgbClr val="002060"/>
                </a:solidFill>
                <a:latin typeface="ChollaSansRegular" pitchFamily="2" charset="0"/>
                <a:ea typeface="Times New Roman" panose="02020603050405020304" pitchFamily="18" charset="0"/>
                <a:cs typeface="Arial" panose="020B0604020202020204" pitchFamily="34" charset="0"/>
              </a:rPr>
              <a:t>de personas con discapacidad </a:t>
            </a:r>
            <a:r>
              <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rPr>
              <a:t>tienen una percepción del estado de salud de buena a muy buena. </a:t>
            </a:r>
          </a:p>
        </p:txBody>
      </p:sp>
    </p:spTree>
    <p:extLst>
      <p:ext uri="{BB962C8B-B14F-4D97-AF65-F5344CB8AC3E}">
        <p14:creationId xmlns:p14="http://schemas.microsoft.com/office/powerpoint/2010/main" val="2355094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92959" y="86619"/>
            <a:ext cx="6480809" cy="769441"/>
          </a:xfrm>
          <a:prstGeom prst="rect">
            <a:avLst/>
          </a:prstGeom>
          <a:noFill/>
        </p:spPr>
        <p:txBody>
          <a:bodyPr wrap="square" rtlCol="0">
            <a:spAutoFit/>
          </a:bodyPr>
          <a:lstStyle/>
          <a:p>
            <a:r>
              <a:rPr lang="es-CR" sz="2200" dirty="0" smtClean="0">
                <a:solidFill>
                  <a:schemeClr val="bg1"/>
                </a:solidFill>
                <a:latin typeface="ChollaSlabBold" pitchFamily="2" charset="0"/>
                <a:cs typeface="Times New Roman"/>
              </a:rPr>
              <a:t>Personas con discapacidad según enfermedades diagnosticadas o trastorno</a:t>
            </a:r>
            <a:endParaRPr lang="es-CR" sz="2200" dirty="0">
              <a:solidFill>
                <a:schemeClr val="bg1"/>
              </a:solidFill>
              <a:latin typeface="ChollaSlabBold" pitchFamily="2" charset="0"/>
              <a:cs typeface="Times New Roman"/>
            </a:endParaRPr>
          </a:p>
        </p:txBody>
      </p:sp>
      <p:sp>
        <p:nvSpPr>
          <p:cNvPr id="28" name="CuadroTexto 27"/>
          <p:cNvSpPr txBox="1"/>
          <p:nvPr/>
        </p:nvSpPr>
        <p:spPr>
          <a:xfrm>
            <a:off x="5692407" y="5235734"/>
            <a:ext cx="1267277" cy="369332"/>
          </a:xfrm>
          <a:prstGeom prst="rect">
            <a:avLst/>
          </a:prstGeom>
          <a:noFill/>
        </p:spPr>
        <p:txBody>
          <a:bodyPr wrap="square" rtlCol="0">
            <a:spAutoFit/>
          </a:bodyPr>
          <a:lstStyle/>
          <a:p>
            <a:r>
              <a:rPr lang="es-ES" b="1" dirty="0" smtClean="0">
                <a:solidFill>
                  <a:srgbClr val="002060"/>
                </a:solidFill>
                <a:latin typeface="ChollaSansRegular" pitchFamily="2" charset="0"/>
              </a:rPr>
              <a:t>Porcentaje</a:t>
            </a:r>
            <a:endParaRPr lang="es-CR" b="1" dirty="0">
              <a:solidFill>
                <a:srgbClr val="002060"/>
              </a:solidFill>
              <a:latin typeface="ChollaSansRegular" pitchFamily="2" charset="0"/>
            </a:endParaRPr>
          </a:p>
        </p:txBody>
      </p:sp>
      <p:sp>
        <p:nvSpPr>
          <p:cNvPr id="9" name="CuadroTexto 8"/>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graphicFrame>
        <p:nvGraphicFramePr>
          <p:cNvPr id="8" name="Gráfico 7"/>
          <p:cNvGraphicFramePr>
            <a:graphicFrameLocks/>
          </p:cNvGraphicFramePr>
          <p:nvPr>
            <p:extLst>
              <p:ext uri="{D42A27DB-BD31-4B8C-83A1-F6EECF244321}">
                <p14:modId xmlns:p14="http://schemas.microsoft.com/office/powerpoint/2010/main" val="4183032743"/>
              </p:ext>
            </p:extLst>
          </p:nvPr>
        </p:nvGraphicFramePr>
        <p:xfrm>
          <a:off x="-297180" y="867313"/>
          <a:ext cx="8961120" cy="4396024"/>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ángulo 11"/>
          <p:cNvSpPr/>
          <p:nvPr/>
        </p:nvSpPr>
        <p:spPr>
          <a:xfrm>
            <a:off x="338413" y="5935243"/>
            <a:ext cx="8325527" cy="646331"/>
          </a:xfrm>
          <a:prstGeom prst="rect">
            <a:avLst/>
          </a:prstGeom>
        </p:spPr>
        <p:txBody>
          <a:bodyPr wrap="square">
            <a:spAutoFit/>
          </a:bodyPr>
          <a:lstStyle/>
          <a:p>
            <a:pPr algn="just"/>
            <a:r>
              <a:rPr lang="es-ES" dirty="0">
                <a:solidFill>
                  <a:srgbClr val="002060"/>
                </a:solidFill>
                <a:latin typeface="ChollaSansRegular" pitchFamily="2" charset="0"/>
                <a:ea typeface="Times New Roman" panose="02020603050405020304" pitchFamily="18" charset="0"/>
                <a:cs typeface="Arial" panose="020B0604020202020204" pitchFamily="34" charset="0"/>
              </a:rPr>
              <a:t>1</a:t>
            </a:r>
            <a:r>
              <a:rPr lang="es-ES" dirty="0" smtClean="0">
                <a:solidFill>
                  <a:srgbClr val="002060"/>
                </a:solidFill>
                <a:latin typeface="ChollaSansRegular" pitchFamily="2" charset="0"/>
                <a:ea typeface="Times New Roman" panose="02020603050405020304" pitchFamily="18" charset="0"/>
                <a:cs typeface="Arial" panose="020B0604020202020204" pitchFamily="34" charset="0"/>
              </a:rPr>
              <a:t>/ Coeficiente </a:t>
            </a:r>
            <a:r>
              <a:rPr lang="es-ES" dirty="0">
                <a:solidFill>
                  <a:srgbClr val="002060"/>
                </a:solidFill>
                <a:latin typeface="ChollaSansRegular" pitchFamily="2" charset="0"/>
                <a:ea typeface="Times New Roman" panose="02020603050405020304" pitchFamily="18" charset="0"/>
                <a:cs typeface="Arial" panose="020B0604020202020204" pitchFamily="34" charset="0"/>
              </a:rPr>
              <a:t>de variación mayor al 20 %, lo cual indica que la estimación es poco confiable y, por tanto, se debe utilizar con precaución.</a:t>
            </a:r>
            <a:r>
              <a:rPr lang="es-CR" dirty="0" smtClean="0">
                <a:solidFill>
                  <a:srgbClr val="002060"/>
                </a:solidFill>
                <a:latin typeface="ChollaSansRegular" pitchFamily="2" charset="0"/>
                <a:ea typeface="Times New Roman" panose="02020603050405020304" pitchFamily="18" charset="0"/>
                <a:cs typeface="Arial" panose="020B0604020202020204" pitchFamily="34" charset="0"/>
              </a:rPr>
              <a:t> </a:t>
            </a:r>
          </a:p>
        </p:txBody>
      </p:sp>
      <p:sp>
        <p:nvSpPr>
          <p:cNvPr id="2" name="CuadroTexto 1"/>
          <p:cNvSpPr txBox="1"/>
          <p:nvPr/>
        </p:nvSpPr>
        <p:spPr>
          <a:xfrm flipH="1">
            <a:off x="3851910" y="4400550"/>
            <a:ext cx="80010" cy="276999"/>
          </a:xfrm>
          <a:prstGeom prst="rect">
            <a:avLst/>
          </a:prstGeom>
          <a:noFill/>
        </p:spPr>
        <p:txBody>
          <a:bodyPr wrap="square" rtlCol="0">
            <a:spAutoFit/>
          </a:bodyPr>
          <a:lstStyle/>
          <a:p>
            <a:r>
              <a:rPr lang="es-ES" baseline="30000" dirty="0">
                <a:solidFill>
                  <a:srgbClr val="002060"/>
                </a:solidFill>
              </a:rPr>
              <a:t>1</a:t>
            </a:r>
            <a:endParaRPr lang="es-CR" baseline="30000" dirty="0">
              <a:solidFill>
                <a:srgbClr val="002060"/>
              </a:solidFill>
            </a:endParaRPr>
          </a:p>
        </p:txBody>
      </p:sp>
      <p:cxnSp>
        <p:nvCxnSpPr>
          <p:cNvPr id="10" name="17 Conector recto"/>
          <p:cNvCxnSpPr/>
          <p:nvPr/>
        </p:nvCxnSpPr>
        <p:spPr>
          <a:xfrm flipH="1">
            <a:off x="2209800" y="2981609"/>
            <a:ext cx="6343650" cy="0"/>
          </a:xfrm>
          <a:prstGeom prst="line">
            <a:avLst/>
          </a:prstGeom>
          <a:ln w="38100">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sp>
        <p:nvSpPr>
          <p:cNvPr id="5" name="Flecha arriba 4"/>
          <p:cNvSpPr/>
          <p:nvPr/>
        </p:nvSpPr>
        <p:spPr>
          <a:xfrm>
            <a:off x="109537" y="1209669"/>
            <a:ext cx="1552575" cy="752475"/>
          </a:xfrm>
          <a:prstGeom prst="up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Top 3</a:t>
            </a:r>
            <a:endParaRPr lang="es-CR" dirty="0"/>
          </a:p>
        </p:txBody>
      </p:sp>
      <p:sp>
        <p:nvSpPr>
          <p:cNvPr id="6" name="Flecha abajo 5"/>
          <p:cNvSpPr/>
          <p:nvPr/>
        </p:nvSpPr>
        <p:spPr>
          <a:xfrm>
            <a:off x="109538" y="3319075"/>
            <a:ext cx="1552574" cy="905649"/>
          </a:xfrm>
          <a:prstGeom prst="down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smtClean="0"/>
              <a:t>Los últimos 4</a:t>
            </a:r>
            <a:endParaRPr lang="es-CR" sz="1400" dirty="0"/>
          </a:p>
        </p:txBody>
      </p:sp>
    </p:spTree>
    <p:extLst>
      <p:ext uri="{BB962C8B-B14F-4D97-AF65-F5344CB8AC3E}">
        <p14:creationId xmlns:p14="http://schemas.microsoft.com/office/powerpoint/2010/main" val="2870068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02870" y="58938"/>
            <a:ext cx="5515859" cy="830997"/>
          </a:xfrm>
          <a:prstGeom prst="rect">
            <a:avLst/>
          </a:prstGeom>
          <a:noFill/>
        </p:spPr>
        <p:txBody>
          <a:bodyPr wrap="square" rtlCol="0">
            <a:spAutoFit/>
          </a:bodyPr>
          <a:lstStyle/>
          <a:p>
            <a:r>
              <a:rPr lang="es-CR" sz="2400" dirty="0" smtClean="0">
                <a:solidFill>
                  <a:schemeClr val="bg1"/>
                </a:solidFill>
                <a:latin typeface="ChollaSlabBold" pitchFamily="2" charset="0"/>
                <a:cs typeface="Times New Roman"/>
              </a:rPr>
              <a:t>Personas con discapacidad según deficiencias diagnosticada</a:t>
            </a:r>
            <a:endParaRPr lang="es-CR" sz="2400" dirty="0">
              <a:solidFill>
                <a:schemeClr val="bg1"/>
              </a:solidFill>
              <a:latin typeface="ChollaSlabBold" pitchFamily="2" charset="0"/>
              <a:cs typeface="Times New Roman"/>
            </a:endParaRPr>
          </a:p>
        </p:txBody>
      </p:sp>
      <p:sp>
        <p:nvSpPr>
          <p:cNvPr id="28" name="CuadroTexto 27"/>
          <p:cNvSpPr txBox="1"/>
          <p:nvPr/>
        </p:nvSpPr>
        <p:spPr>
          <a:xfrm>
            <a:off x="5692407" y="5235734"/>
            <a:ext cx="1267277" cy="369332"/>
          </a:xfrm>
          <a:prstGeom prst="rect">
            <a:avLst/>
          </a:prstGeom>
          <a:noFill/>
        </p:spPr>
        <p:txBody>
          <a:bodyPr wrap="square" rtlCol="0">
            <a:spAutoFit/>
          </a:bodyPr>
          <a:lstStyle/>
          <a:p>
            <a:r>
              <a:rPr lang="es-ES" b="1" dirty="0" smtClean="0">
                <a:solidFill>
                  <a:srgbClr val="002060"/>
                </a:solidFill>
                <a:latin typeface="ChollaSansRegular" pitchFamily="2" charset="0"/>
              </a:rPr>
              <a:t>Porcentaje</a:t>
            </a:r>
            <a:endParaRPr lang="es-CR" b="1" dirty="0">
              <a:solidFill>
                <a:srgbClr val="002060"/>
              </a:solidFill>
              <a:latin typeface="ChollaSansRegular" pitchFamily="2" charset="0"/>
            </a:endParaRPr>
          </a:p>
        </p:txBody>
      </p:sp>
      <p:sp>
        <p:nvSpPr>
          <p:cNvPr id="9" name="CuadroTexto 8"/>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graphicFrame>
        <p:nvGraphicFramePr>
          <p:cNvPr id="10" name="Gráfico 9"/>
          <p:cNvGraphicFramePr>
            <a:graphicFrameLocks/>
          </p:cNvGraphicFramePr>
          <p:nvPr>
            <p:extLst>
              <p:ext uri="{D42A27DB-BD31-4B8C-83A1-F6EECF244321}">
                <p14:modId xmlns:p14="http://schemas.microsoft.com/office/powerpoint/2010/main" val="1437674662"/>
              </p:ext>
            </p:extLst>
          </p:nvPr>
        </p:nvGraphicFramePr>
        <p:xfrm>
          <a:off x="102870" y="1120140"/>
          <a:ext cx="8926830" cy="411559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p:cNvSpPr/>
          <p:nvPr/>
        </p:nvSpPr>
        <p:spPr>
          <a:xfrm>
            <a:off x="338413" y="5832373"/>
            <a:ext cx="8325527" cy="646331"/>
          </a:xfrm>
          <a:prstGeom prst="rect">
            <a:avLst/>
          </a:prstGeom>
        </p:spPr>
        <p:txBody>
          <a:bodyPr wrap="square">
            <a:spAutoFit/>
          </a:bodyPr>
          <a:lstStyle/>
          <a:p>
            <a:pPr algn="just"/>
            <a:r>
              <a:rPr lang="es-ES" dirty="0" smtClean="0">
                <a:solidFill>
                  <a:srgbClr val="002060"/>
                </a:solidFill>
                <a:latin typeface="ChollaSansRegular" pitchFamily="2" charset="0"/>
                <a:ea typeface="Times New Roman" panose="02020603050405020304" pitchFamily="18" charset="0"/>
                <a:cs typeface="Arial" panose="020B0604020202020204" pitchFamily="34" charset="0"/>
              </a:rPr>
              <a:t>1/ Coeficiente </a:t>
            </a:r>
            <a:r>
              <a:rPr lang="es-ES" dirty="0">
                <a:solidFill>
                  <a:srgbClr val="002060"/>
                </a:solidFill>
                <a:latin typeface="ChollaSansRegular" pitchFamily="2" charset="0"/>
                <a:ea typeface="Times New Roman" panose="02020603050405020304" pitchFamily="18" charset="0"/>
                <a:cs typeface="Arial" panose="020B0604020202020204" pitchFamily="34" charset="0"/>
              </a:rPr>
              <a:t>de variación mayor al 20 %, lo cual indica que la estimación es poco confiable y, por tanto, se debe utilizar con precaución.</a:t>
            </a:r>
            <a:r>
              <a:rPr lang="es-CR" dirty="0" smtClean="0">
                <a:solidFill>
                  <a:srgbClr val="002060"/>
                </a:solidFill>
                <a:latin typeface="ChollaSansRegular" pitchFamily="2" charset="0"/>
                <a:ea typeface="Times New Roman" panose="02020603050405020304" pitchFamily="18" charset="0"/>
                <a:cs typeface="Arial" panose="020B0604020202020204" pitchFamily="34" charset="0"/>
              </a:rPr>
              <a:t> </a:t>
            </a:r>
          </a:p>
        </p:txBody>
      </p:sp>
      <p:sp>
        <p:nvSpPr>
          <p:cNvPr id="12" name="CuadroTexto 11"/>
          <p:cNvSpPr txBox="1"/>
          <p:nvPr/>
        </p:nvSpPr>
        <p:spPr>
          <a:xfrm flipH="1">
            <a:off x="4431030" y="4050268"/>
            <a:ext cx="461010" cy="276999"/>
          </a:xfrm>
          <a:prstGeom prst="rect">
            <a:avLst/>
          </a:prstGeom>
          <a:noFill/>
        </p:spPr>
        <p:txBody>
          <a:bodyPr wrap="square" rtlCol="0">
            <a:spAutoFit/>
          </a:bodyPr>
          <a:lstStyle/>
          <a:p>
            <a:r>
              <a:rPr lang="es-ES" baseline="30000" dirty="0">
                <a:solidFill>
                  <a:srgbClr val="002060"/>
                </a:solidFill>
              </a:rPr>
              <a:t>1</a:t>
            </a:r>
            <a:endParaRPr lang="es-CR" baseline="30000" dirty="0">
              <a:solidFill>
                <a:srgbClr val="002060"/>
              </a:solidFill>
            </a:endParaRPr>
          </a:p>
        </p:txBody>
      </p:sp>
      <p:sp>
        <p:nvSpPr>
          <p:cNvPr id="13" name="CuadroTexto 12"/>
          <p:cNvSpPr txBox="1"/>
          <p:nvPr/>
        </p:nvSpPr>
        <p:spPr>
          <a:xfrm flipH="1">
            <a:off x="4431030" y="4419600"/>
            <a:ext cx="270510" cy="276999"/>
          </a:xfrm>
          <a:prstGeom prst="rect">
            <a:avLst/>
          </a:prstGeom>
          <a:noFill/>
        </p:spPr>
        <p:txBody>
          <a:bodyPr wrap="square" rtlCol="0">
            <a:spAutoFit/>
          </a:bodyPr>
          <a:lstStyle/>
          <a:p>
            <a:r>
              <a:rPr lang="es-ES" baseline="30000" dirty="0">
                <a:solidFill>
                  <a:srgbClr val="002060"/>
                </a:solidFill>
              </a:rPr>
              <a:t>1</a:t>
            </a:r>
            <a:endParaRPr lang="es-CR" baseline="30000" dirty="0">
              <a:solidFill>
                <a:srgbClr val="002060"/>
              </a:solidFill>
            </a:endParaRPr>
          </a:p>
        </p:txBody>
      </p:sp>
      <p:sp>
        <p:nvSpPr>
          <p:cNvPr id="14" name="CuadroTexto 13"/>
          <p:cNvSpPr txBox="1"/>
          <p:nvPr/>
        </p:nvSpPr>
        <p:spPr>
          <a:xfrm flipH="1">
            <a:off x="4408170" y="3659615"/>
            <a:ext cx="461010" cy="276999"/>
          </a:xfrm>
          <a:prstGeom prst="rect">
            <a:avLst/>
          </a:prstGeom>
          <a:noFill/>
        </p:spPr>
        <p:txBody>
          <a:bodyPr wrap="square" rtlCol="0">
            <a:spAutoFit/>
          </a:bodyPr>
          <a:lstStyle/>
          <a:p>
            <a:r>
              <a:rPr lang="es-ES" baseline="30000" dirty="0">
                <a:solidFill>
                  <a:srgbClr val="002060"/>
                </a:solidFill>
              </a:rPr>
              <a:t>1</a:t>
            </a:r>
            <a:endParaRPr lang="es-CR" baseline="30000" dirty="0">
              <a:solidFill>
                <a:srgbClr val="002060"/>
              </a:solidFill>
            </a:endParaRPr>
          </a:p>
        </p:txBody>
      </p:sp>
      <p:sp>
        <p:nvSpPr>
          <p:cNvPr id="15" name="CuadroTexto 14"/>
          <p:cNvSpPr txBox="1"/>
          <p:nvPr/>
        </p:nvSpPr>
        <p:spPr>
          <a:xfrm flipH="1">
            <a:off x="4433570" y="3291315"/>
            <a:ext cx="461010" cy="276999"/>
          </a:xfrm>
          <a:prstGeom prst="rect">
            <a:avLst/>
          </a:prstGeom>
          <a:noFill/>
        </p:spPr>
        <p:txBody>
          <a:bodyPr wrap="square" rtlCol="0">
            <a:spAutoFit/>
          </a:bodyPr>
          <a:lstStyle/>
          <a:p>
            <a:r>
              <a:rPr lang="es-ES" baseline="30000" dirty="0">
                <a:solidFill>
                  <a:srgbClr val="002060"/>
                </a:solidFill>
              </a:rPr>
              <a:t>1</a:t>
            </a:r>
            <a:endParaRPr lang="es-CR" baseline="30000" dirty="0">
              <a:solidFill>
                <a:srgbClr val="002060"/>
              </a:solidFill>
            </a:endParaRPr>
          </a:p>
        </p:txBody>
      </p:sp>
      <p:sp>
        <p:nvSpPr>
          <p:cNvPr id="16" name="CuadroTexto 15"/>
          <p:cNvSpPr txBox="1"/>
          <p:nvPr/>
        </p:nvSpPr>
        <p:spPr>
          <a:xfrm flipH="1">
            <a:off x="4420870" y="2923015"/>
            <a:ext cx="461010" cy="276999"/>
          </a:xfrm>
          <a:prstGeom prst="rect">
            <a:avLst/>
          </a:prstGeom>
          <a:noFill/>
        </p:spPr>
        <p:txBody>
          <a:bodyPr wrap="square" rtlCol="0">
            <a:spAutoFit/>
          </a:bodyPr>
          <a:lstStyle/>
          <a:p>
            <a:r>
              <a:rPr lang="es-ES" baseline="30000" dirty="0">
                <a:solidFill>
                  <a:srgbClr val="002060"/>
                </a:solidFill>
              </a:rPr>
              <a:t>1</a:t>
            </a:r>
            <a:endParaRPr lang="es-CR" baseline="30000" dirty="0">
              <a:solidFill>
                <a:srgbClr val="002060"/>
              </a:solidFill>
            </a:endParaRPr>
          </a:p>
        </p:txBody>
      </p:sp>
    </p:spTree>
    <p:extLst>
      <p:ext uri="{BB962C8B-B14F-4D97-AF65-F5344CB8AC3E}">
        <p14:creationId xmlns:p14="http://schemas.microsoft.com/office/powerpoint/2010/main" val="981362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26233" y="-5714"/>
            <a:ext cx="5466244" cy="954107"/>
          </a:xfrm>
          <a:prstGeom prst="rect">
            <a:avLst/>
          </a:prstGeom>
          <a:noFill/>
        </p:spPr>
        <p:txBody>
          <a:bodyPr wrap="square" rtlCol="0">
            <a:spAutoFit/>
          </a:bodyPr>
          <a:lstStyle/>
          <a:p>
            <a:r>
              <a:rPr lang="es-ES_tradnl" sz="2800" dirty="0">
                <a:solidFill>
                  <a:schemeClr val="bg1"/>
                </a:solidFill>
                <a:latin typeface="ChollaSlabBold" pitchFamily="2" charset="0"/>
                <a:cs typeface="Times New Roman"/>
              </a:rPr>
              <a:t>Productos de apoyo, servicios o animales de asistencia </a:t>
            </a:r>
          </a:p>
        </p:txBody>
      </p:sp>
      <p:sp>
        <p:nvSpPr>
          <p:cNvPr id="6" name="Rectángulo 5"/>
          <p:cNvSpPr/>
          <p:nvPr/>
        </p:nvSpPr>
        <p:spPr>
          <a:xfrm>
            <a:off x="618043" y="1277896"/>
            <a:ext cx="3169457" cy="954107"/>
          </a:xfrm>
          <a:prstGeom prst="rect">
            <a:avLst/>
          </a:prstGeom>
        </p:spPr>
        <p:txBody>
          <a:bodyPr wrap="none">
            <a:spAutoFit/>
          </a:bodyPr>
          <a:lstStyle/>
          <a:p>
            <a:pPr algn="ctr"/>
            <a:r>
              <a:rPr lang="es-CR" sz="2800" dirty="0">
                <a:solidFill>
                  <a:srgbClr val="002060"/>
                </a:solidFill>
                <a:latin typeface="ChollaSansBold" pitchFamily="2" charset="0"/>
                <a:cs typeface="Arial" panose="020B0604020202020204" pitchFamily="34" charset="0"/>
              </a:rPr>
              <a:t>Personas que utilizan </a:t>
            </a:r>
          </a:p>
          <a:p>
            <a:pPr algn="ctr"/>
            <a:r>
              <a:rPr lang="es-CR" sz="2800" b="1" dirty="0" smtClean="0">
                <a:solidFill>
                  <a:srgbClr val="B2005D"/>
                </a:solidFill>
                <a:latin typeface="ChollaSansBold" pitchFamily="2" charset="0"/>
                <a:cs typeface="Arial" panose="020B0604020202020204" pitchFamily="34" charset="0"/>
              </a:rPr>
              <a:t>74,6 </a:t>
            </a:r>
            <a:r>
              <a:rPr lang="es-CR" sz="2800" b="1" dirty="0">
                <a:solidFill>
                  <a:srgbClr val="B2005D"/>
                </a:solidFill>
                <a:latin typeface="ChollaSansBold" pitchFamily="2" charset="0"/>
                <a:cs typeface="Arial" panose="020B0604020202020204" pitchFamily="34" charset="0"/>
              </a:rPr>
              <a:t>%</a:t>
            </a:r>
          </a:p>
        </p:txBody>
      </p:sp>
      <p:sp>
        <p:nvSpPr>
          <p:cNvPr id="9" name="Rectángulo 8"/>
          <p:cNvSpPr/>
          <p:nvPr/>
        </p:nvSpPr>
        <p:spPr>
          <a:xfrm>
            <a:off x="368695" y="2555276"/>
            <a:ext cx="1838184" cy="1138773"/>
          </a:xfrm>
          <a:prstGeom prst="rect">
            <a:avLst/>
          </a:prstGeom>
        </p:spPr>
        <p:txBody>
          <a:bodyPr wrap="square">
            <a:spAutoFit/>
          </a:bodyPr>
          <a:lstStyle/>
          <a:p>
            <a:pPr algn="ctr"/>
            <a:r>
              <a:rPr lang="es-CR" sz="2000" dirty="0" smtClean="0">
                <a:solidFill>
                  <a:srgbClr val="002060"/>
                </a:solidFill>
                <a:latin typeface="ChollaSansRegular" pitchFamily="2" charset="0"/>
                <a:cs typeface="Arial" panose="020B0604020202020204" pitchFamily="34" charset="0"/>
              </a:rPr>
              <a:t>Utilizan pero </a:t>
            </a:r>
            <a:r>
              <a:rPr lang="es-CR" sz="2000" dirty="0">
                <a:solidFill>
                  <a:srgbClr val="002060"/>
                </a:solidFill>
                <a:latin typeface="ChollaSansRegular" pitchFamily="2" charset="0"/>
                <a:cs typeface="Arial" panose="020B0604020202020204" pitchFamily="34" charset="0"/>
              </a:rPr>
              <a:t>necesitan otros </a:t>
            </a:r>
          </a:p>
          <a:p>
            <a:pPr algn="ctr"/>
            <a:r>
              <a:rPr lang="es-CR" sz="1600" dirty="0">
                <a:solidFill>
                  <a:srgbClr val="002060"/>
                </a:solidFill>
                <a:latin typeface="Arial" panose="020B0604020202020204" pitchFamily="34" charset="0"/>
                <a:cs typeface="Arial" panose="020B0604020202020204" pitchFamily="34" charset="0"/>
              </a:rPr>
              <a:t> </a:t>
            </a:r>
            <a:r>
              <a:rPr lang="es-CR" sz="2800" b="1" dirty="0">
                <a:solidFill>
                  <a:srgbClr val="B2005D"/>
                </a:solidFill>
                <a:latin typeface="ChollaSansBold" pitchFamily="2" charset="0"/>
                <a:cs typeface="Arial" panose="020B0604020202020204" pitchFamily="34" charset="0"/>
              </a:rPr>
              <a:t>15,5 %</a:t>
            </a:r>
          </a:p>
        </p:txBody>
      </p:sp>
      <p:sp>
        <p:nvSpPr>
          <p:cNvPr id="10" name="Rectángulo 9"/>
          <p:cNvSpPr/>
          <p:nvPr/>
        </p:nvSpPr>
        <p:spPr>
          <a:xfrm>
            <a:off x="2452670" y="2555275"/>
            <a:ext cx="1751701" cy="1138773"/>
          </a:xfrm>
          <a:prstGeom prst="rect">
            <a:avLst/>
          </a:prstGeom>
        </p:spPr>
        <p:txBody>
          <a:bodyPr wrap="square">
            <a:spAutoFit/>
          </a:bodyPr>
          <a:lstStyle/>
          <a:p>
            <a:pPr algn="ctr"/>
            <a:r>
              <a:rPr lang="es-CR" sz="2000" dirty="0">
                <a:solidFill>
                  <a:srgbClr val="002060"/>
                </a:solidFill>
                <a:latin typeface="ChollaSansRegular" pitchFamily="2" charset="0"/>
                <a:cs typeface="Arial" panose="020B0604020202020204" pitchFamily="34" charset="0"/>
              </a:rPr>
              <a:t>Utilizan y no </a:t>
            </a:r>
            <a:r>
              <a:rPr lang="es-CR" sz="2000" dirty="0" smtClean="0">
                <a:solidFill>
                  <a:srgbClr val="002060"/>
                </a:solidFill>
                <a:latin typeface="ChollaSansRegular" pitchFamily="2" charset="0"/>
                <a:cs typeface="Arial" panose="020B0604020202020204" pitchFamily="34" charset="0"/>
              </a:rPr>
              <a:t>necesitan otros </a:t>
            </a:r>
            <a:endParaRPr lang="es-CR" sz="2000" dirty="0">
              <a:solidFill>
                <a:srgbClr val="002060"/>
              </a:solidFill>
              <a:latin typeface="ChollaSansRegular" pitchFamily="2" charset="0"/>
              <a:cs typeface="Arial" panose="020B0604020202020204" pitchFamily="34" charset="0"/>
            </a:endParaRPr>
          </a:p>
          <a:p>
            <a:pPr algn="ctr"/>
            <a:r>
              <a:rPr lang="es-CR" sz="2800" b="1" dirty="0">
                <a:solidFill>
                  <a:srgbClr val="B2005D"/>
                </a:solidFill>
                <a:latin typeface="ChollaSansBold" pitchFamily="2" charset="0"/>
                <a:cs typeface="Arial" panose="020B0604020202020204" pitchFamily="34" charset="0"/>
              </a:rPr>
              <a:t> </a:t>
            </a:r>
            <a:r>
              <a:rPr lang="es-CR" sz="2800" b="1" dirty="0" smtClean="0">
                <a:solidFill>
                  <a:srgbClr val="B2005D"/>
                </a:solidFill>
                <a:latin typeface="ChollaSansBold" pitchFamily="2" charset="0"/>
                <a:cs typeface="Arial" panose="020B0604020202020204" pitchFamily="34" charset="0"/>
              </a:rPr>
              <a:t>59,1 </a:t>
            </a:r>
            <a:r>
              <a:rPr lang="es-CR" sz="2800" b="1" dirty="0">
                <a:solidFill>
                  <a:srgbClr val="B2005D"/>
                </a:solidFill>
                <a:latin typeface="ChollaSansBold" pitchFamily="2" charset="0"/>
                <a:cs typeface="Arial" panose="020B0604020202020204" pitchFamily="34" charset="0"/>
              </a:rPr>
              <a:t>%</a:t>
            </a:r>
          </a:p>
        </p:txBody>
      </p:sp>
      <p:sp>
        <p:nvSpPr>
          <p:cNvPr id="11" name="Rectángulo 10"/>
          <p:cNvSpPr/>
          <p:nvPr/>
        </p:nvSpPr>
        <p:spPr>
          <a:xfrm>
            <a:off x="5126480" y="1257084"/>
            <a:ext cx="3506088" cy="954107"/>
          </a:xfrm>
          <a:prstGeom prst="rect">
            <a:avLst/>
          </a:prstGeom>
        </p:spPr>
        <p:txBody>
          <a:bodyPr wrap="none">
            <a:spAutoFit/>
          </a:bodyPr>
          <a:lstStyle/>
          <a:p>
            <a:r>
              <a:rPr lang="es-CR" sz="2800" dirty="0">
                <a:solidFill>
                  <a:srgbClr val="002060"/>
                </a:solidFill>
                <a:latin typeface="ChollaSansBold" pitchFamily="2" charset="0"/>
                <a:cs typeface="Arial" panose="020B0604020202020204" pitchFamily="34" charset="0"/>
              </a:rPr>
              <a:t>Personas que </a:t>
            </a:r>
            <a:r>
              <a:rPr lang="es-CR" sz="2800" dirty="0" smtClean="0">
                <a:solidFill>
                  <a:srgbClr val="002060"/>
                </a:solidFill>
                <a:latin typeface="ChollaSansBold" pitchFamily="2" charset="0"/>
                <a:cs typeface="Arial" panose="020B0604020202020204" pitchFamily="34" charset="0"/>
              </a:rPr>
              <a:t>no utilizan</a:t>
            </a:r>
          </a:p>
          <a:p>
            <a:pPr algn="ctr"/>
            <a:r>
              <a:rPr lang="es-CR" sz="2800" b="1" dirty="0" smtClean="0">
                <a:solidFill>
                  <a:srgbClr val="B2005D"/>
                </a:solidFill>
                <a:latin typeface="ChollaSansBold" pitchFamily="2" charset="0"/>
                <a:cs typeface="Arial" panose="020B0604020202020204" pitchFamily="34" charset="0"/>
              </a:rPr>
              <a:t>25,5 </a:t>
            </a:r>
            <a:r>
              <a:rPr lang="es-CR" sz="2800" b="1" dirty="0">
                <a:solidFill>
                  <a:srgbClr val="B2005D"/>
                </a:solidFill>
                <a:latin typeface="ChollaSansBold" pitchFamily="2" charset="0"/>
                <a:cs typeface="Arial" panose="020B0604020202020204" pitchFamily="34" charset="0"/>
              </a:rPr>
              <a:t>%</a:t>
            </a:r>
          </a:p>
        </p:txBody>
      </p:sp>
      <p:sp>
        <p:nvSpPr>
          <p:cNvPr id="12" name="Rectángulo 11"/>
          <p:cNvSpPr/>
          <p:nvPr/>
        </p:nvSpPr>
        <p:spPr>
          <a:xfrm>
            <a:off x="4953754" y="2525595"/>
            <a:ext cx="1638533" cy="1138773"/>
          </a:xfrm>
          <a:prstGeom prst="rect">
            <a:avLst/>
          </a:prstGeom>
        </p:spPr>
        <p:txBody>
          <a:bodyPr wrap="square">
            <a:spAutoFit/>
          </a:bodyPr>
          <a:lstStyle/>
          <a:p>
            <a:pPr algn="ctr"/>
            <a:r>
              <a:rPr lang="es-CR" sz="2000" dirty="0">
                <a:solidFill>
                  <a:srgbClr val="002060"/>
                </a:solidFill>
                <a:latin typeface="ChollaSansRegular" pitchFamily="2" charset="0"/>
                <a:cs typeface="Arial" panose="020B0604020202020204" pitchFamily="34" charset="0"/>
              </a:rPr>
              <a:t>No utilizan pero necesitan</a:t>
            </a:r>
          </a:p>
          <a:p>
            <a:pPr algn="ctr"/>
            <a:r>
              <a:rPr lang="es-CR" sz="2800" b="1" dirty="0">
                <a:solidFill>
                  <a:srgbClr val="B2005D"/>
                </a:solidFill>
                <a:latin typeface="ChollaSansBold" pitchFamily="2" charset="0"/>
                <a:cs typeface="Arial" panose="020B0604020202020204" pitchFamily="34" charset="0"/>
              </a:rPr>
              <a:t> 11,3 %</a:t>
            </a:r>
          </a:p>
        </p:txBody>
      </p:sp>
      <p:sp>
        <p:nvSpPr>
          <p:cNvPr id="13" name="Rectángulo 12"/>
          <p:cNvSpPr/>
          <p:nvPr/>
        </p:nvSpPr>
        <p:spPr>
          <a:xfrm>
            <a:off x="7156293" y="2555276"/>
            <a:ext cx="1638533" cy="1138773"/>
          </a:xfrm>
          <a:prstGeom prst="rect">
            <a:avLst/>
          </a:prstGeom>
        </p:spPr>
        <p:txBody>
          <a:bodyPr wrap="square">
            <a:spAutoFit/>
          </a:bodyPr>
          <a:lstStyle/>
          <a:p>
            <a:pPr algn="ctr"/>
            <a:r>
              <a:rPr lang="es-CR" sz="2000" dirty="0">
                <a:solidFill>
                  <a:srgbClr val="002060"/>
                </a:solidFill>
                <a:latin typeface="ChollaSansRegular" pitchFamily="2" charset="0"/>
                <a:cs typeface="Arial" panose="020B0604020202020204" pitchFamily="34" charset="0"/>
              </a:rPr>
              <a:t>No utilizan y no necesitan</a:t>
            </a:r>
          </a:p>
          <a:p>
            <a:pPr algn="ctr"/>
            <a:r>
              <a:rPr lang="es-CR" sz="2800" b="1" dirty="0">
                <a:solidFill>
                  <a:srgbClr val="B2005D"/>
                </a:solidFill>
                <a:latin typeface="ChollaSansBold" pitchFamily="2" charset="0"/>
                <a:cs typeface="Arial" panose="020B0604020202020204" pitchFamily="34" charset="0"/>
              </a:rPr>
              <a:t> 14,2 %</a:t>
            </a:r>
          </a:p>
        </p:txBody>
      </p:sp>
      <p:sp>
        <p:nvSpPr>
          <p:cNvPr id="14" name="Rectángulo 13"/>
          <p:cNvSpPr/>
          <p:nvPr/>
        </p:nvSpPr>
        <p:spPr>
          <a:xfrm>
            <a:off x="3772322" y="5930082"/>
            <a:ext cx="3956678" cy="830997"/>
          </a:xfrm>
          <a:prstGeom prst="rect">
            <a:avLst/>
          </a:prstGeom>
        </p:spPr>
        <p:txBody>
          <a:bodyPr wrap="square">
            <a:spAutoFit/>
          </a:bodyPr>
          <a:lstStyle/>
          <a:p>
            <a:r>
              <a:rPr lang="es-CR" sz="2000" dirty="0">
                <a:solidFill>
                  <a:srgbClr val="002060"/>
                </a:solidFill>
                <a:latin typeface="ChollaSansBold" pitchFamily="2" charset="0"/>
                <a:cs typeface="Arial" panose="020B0604020202020204" pitchFamily="34" charset="0"/>
              </a:rPr>
              <a:t>Principal motivo por el que no utilizan </a:t>
            </a:r>
          </a:p>
          <a:p>
            <a:pPr algn="ctr"/>
            <a:r>
              <a:rPr lang="es-CR" sz="2800" b="1" dirty="0">
                <a:solidFill>
                  <a:srgbClr val="B2005D"/>
                </a:solidFill>
                <a:latin typeface="ChollaSansBold" pitchFamily="2" charset="0"/>
                <a:cs typeface="Arial" panose="020B0604020202020204" pitchFamily="34" charset="0"/>
              </a:rPr>
              <a:t>No pueden pagarlo 68,9 %</a:t>
            </a:r>
          </a:p>
        </p:txBody>
      </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402" y="3957962"/>
            <a:ext cx="1588238" cy="1588238"/>
          </a:xfrm>
          <a:prstGeom prst="rect">
            <a:avLst/>
          </a:prstGeom>
        </p:spPr>
      </p:pic>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757" y="4095451"/>
            <a:ext cx="1481350" cy="1481350"/>
          </a:xfrm>
          <a:prstGeom prst="rect">
            <a:avLst/>
          </a:prstGeom>
        </p:spPr>
      </p:pic>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754" y="3862020"/>
            <a:ext cx="1596441" cy="1599102"/>
          </a:xfrm>
          <a:prstGeom prst="rect">
            <a:avLst/>
          </a:prstGeom>
        </p:spPr>
      </p:pic>
      <p:pic>
        <p:nvPicPr>
          <p:cNvPr id="18" name="Imagen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0522" y="3957962"/>
            <a:ext cx="1534878" cy="1534878"/>
          </a:xfrm>
          <a:prstGeom prst="rect">
            <a:avLst/>
          </a:prstGeom>
        </p:spPr>
      </p:pic>
      <p:cxnSp>
        <p:nvCxnSpPr>
          <p:cNvPr id="19" name="17 Conector recto"/>
          <p:cNvCxnSpPr/>
          <p:nvPr/>
        </p:nvCxnSpPr>
        <p:spPr>
          <a:xfrm>
            <a:off x="4639041" y="1206246"/>
            <a:ext cx="0" cy="1018830"/>
          </a:xfrm>
          <a:prstGeom prst="line">
            <a:avLst/>
          </a:prstGeom>
          <a:ln w="38100">
            <a:solidFill>
              <a:srgbClr val="B2005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Conector angular 22"/>
          <p:cNvCxnSpPr>
            <a:stCxn id="9" idx="1"/>
            <a:endCxn id="14" idx="1"/>
          </p:cNvCxnSpPr>
          <p:nvPr/>
        </p:nvCxnSpPr>
        <p:spPr>
          <a:xfrm rot="10800000" flipH="1" flipV="1">
            <a:off x="368694" y="3124663"/>
            <a:ext cx="3403627" cy="3220918"/>
          </a:xfrm>
          <a:prstGeom prst="bentConnector3">
            <a:avLst>
              <a:gd name="adj1" fmla="val -6716"/>
            </a:avLst>
          </a:prstGeom>
          <a:ln w="57150">
            <a:solidFill>
              <a:srgbClr val="B2005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a:stCxn id="17" idx="2"/>
            <a:endCxn id="14" idx="0"/>
          </p:cNvCxnSpPr>
          <p:nvPr/>
        </p:nvCxnSpPr>
        <p:spPr>
          <a:xfrm flipH="1">
            <a:off x="5750661" y="5461122"/>
            <a:ext cx="1314" cy="468960"/>
          </a:xfrm>
          <a:prstGeom prst="straightConnector1">
            <a:avLst/>
          </a:prstGeom>
          <a:ln w="57150">
            <a:solidFill>
              <a:srgbClr val="B2005D"/>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CuadroTexto 20"/>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3542987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26233" y="-5714"/>
            <a:ext cx="5466244" cy="954107"/>
          </a:xfrm>
          <a:prstGeom prst="rect">
            <a:avLst/>
          </a:prstGeom>
          <a:noFill/>
        </p:spPr>
        <p:txBody>
          <a:bodyPr wrap="square" rtlCol="0">
            <a:spAutoFit/>
          </a:bodyPr>
          <a:lstStyle/>
          <a:p>
            <a:r>
              <a:rPr lang="es-ES_tradnl" sz="2800" dirty="0">
                <a:solidFill>
                  <a:schemeClr val="bg1"/>
                </a:solidFill>
                <a:latin typeface="ChollaSlabBold" pitchFamily="2" charset="0"/>
                <a:cs typeface="Times New Roman"/>
              </a:rPr>
              <a:t>Productos de apoyo, servicios o animales de asistencia </a:t>
            </a:r>
          </a:p>
        </p:txBody>
      </p:sp>
      <p:graphicFrame>
        <p:nvGraphicFramePr>
          <p:cNvPr id="22" name="Gráfico 2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997420068"/>
              </p:ext>
            </p:extLst>
          </p:nvPr>
        </p:nvGraphicFramePr>
        <p:xfrm>
          <a:off x="520701" y="1423118"/>
          <a:ext cx="7899400" cy="4900763"/>
        </p:xfrm>
        <a:graphic>
          <a:graphicData uri="http://schemas.openxmlformats.org/drawingml/2006/chart">
            <c:chart xmlns:c="http://schemas.openxmlformats.org/drawingml/2006/chart" xmlns:r="http://schemas.openxmlformats.org/officeDocument/2006/relationships" r:id="rId4"/>
          </a:graphicData>
        </a:graphic>
      </p:graphicFrame>
      <p:sp>
        <p:nvSpPr>
          <p:cNvPr id="23" name="CuadroTexto 22"/>
          <p:cNvSpPr txBox="1"/>
          <p:nvPr/>
        </p:nvSpPr>
        <p:spPr>
          <a:xfrm>
            <a:off x="5749252" y="6006138"/>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sz="2000" b="1" dirty="0">
              <a:solidFill>
                <a:srgbClr val="002060"/>
              </a:solidFill>
              <a:latin typeface="ChollaSansRegular" pitchFamily="2" charset="0"/>
            </a:endParaRPr>
          </a:p>
        </p:txBody>
      </p:sp>
      <p:sp>
        <p:nvSpPr>
          <p:cNvPr id="24" name="CuadroTexto 23"/>
          <p:cNvSpPr txBox="1"/>
          <p:nvPr/>
        </p:nvSpPr>
        <p:spPr>
          <a:xfrm>
            <a:off x="226233" y="1591605"/>
            <a:ext cx="5355552"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Productos de apoyo, servicios o animales de asistencia</a:t>
            </a:r>
            <a:endParaRPr lang="es-CR" sz="2000" b="1" dirty="0">
              <a:solidFill>
                <a:srgbClr val="002060"/>
              </a:solidFill>
              <a:latin typeface="ChollaSansRegular" pitchFamily="2" charset="0"/>
            </a:endParaRPr>
          </a:p>
        </p:txBody>
      </p:sp>
      <p:sp>
        <p:nvSpPr>
          <p:cNvPr id="8" name="CuadroTexto 7"/>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2784624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13" y="1589455"/>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41013" y="75915"/>
            <a:ext cx="5466244" cy="830997"/>
          </a:xfrm>
          <a:prstGeom prst="rect">
            <a:avLst/>
          </a:prstGeom>
          <a:noFill/>
        </p:spPr>
        <p:txBody>
          <a:bodyPr wrap="square" rtlCol="0">
            <a:spAutoFit/>
          </a:bodyPr>
          <a:lstStyle/>
          <a:p>
            <a:r>
              <a:rPr lang="es-ES_tradnl" sz="2400" dirty="0">
                <a:solidFill>
                  <a:schemeClr val="bg1"/>
                </a:solidFill>
                <a:latin typeface="ChollaSlabBold" pitchFamily="2" charset="0"/>
                <a:cs typeface="Times New Roman"/>
              </a:rPr>
              <a:t>Asistencia </a:t>
            </a:r>
            <a:r>
              <a:rPr lang="es-ES_tradnl" sz="2400" dirty="0" smtClean="0">
                <a:solidFill>
                  <a:schemeClr val="bg1"/>
                </a:solidFill>
                <a:latin typeface="ChollaSlabBold" pitchFamily="2" charset="0"/>
                <a:cs typeface="Times New Roman"/>
              </a:rPr>
              <a:t>personal de las personas con discapacidad </a:t>
            </a:r>
            <a:endParaRPr lang="es-ES_tradnl" sz="2800" dirty="0">
              <a:solidFill>
                <a:schemeClr val="bg1"/>
              </a:solidFill>
              <a:latin typeface="ChollaSlabBold" pitchFamily="2" charset="0"/>
              <a:cs typeface="Times New Roman"/>
            </a:endParaRPr>
          </a:p>
        </p:txBody>
      </p:sp>
      <p:sp>
        <p:nvSpPr>
          <p:cNvPr id="6" name="Rectángulo 5"/>
          <p:cNvSpPr/>
          <p:nvPr/>
        </p:nvSpPr>
        <p:spPr>
          <a:xfrm>
            <a:off x="689955" y="1104031"/>
            <a:ext cx="3150221" cy="1384995"/>
          </a:xfrm>
          <a:prstGeom prst="rect">
            <a:avLst/>
          </a:prstGeom>
        </p:spPr>
        <p:txBody>
          <a:bodyPr wrap="none">
            <a:spAutoFit/>
          </a:bodyPr>
          <a:lstStyle/>
          <a:p>
            <a:pPr algn="ctr"/>
            <a:r>
              <a:rPr lang="es-CR" sz="2800" dirty="0">
                <a:solidFill>
                  <a:srgbClr val="002060"/>
                </a:solidFill>
                <a:latin typeface="ChollaSansBold" pitchFamily="2" charset="0"/>
                <a:cs typeface="Arial" panose="020B0604020202020204" pitchFamily="34" charset="0"/>
              </a:rPr>
              <a:t>Personas que reciben </a:t>
            </a:r>
          </a:p>
          <a:p>
            <a:pPr algn="ctr"/>
            <a:r>
              <a:rPr lang="es-CR" sz="2800" dirty="0">
                <a:solidFill>
                  <a:srgbClr val="002060"/>
                </a:solidFill>
                <a:latin typeface="ChollaSansBold" pitchFamily="2" charset="0"/>
                <a:cs typeface="Arial" panose="020B0604020202020204" pitchFamily="34" charset="0"/>
              </a:rPr>
              <a:t>asistencia </a:t>
            </a:r>
            <a:r>
              <a:rPr lang="es-CR" sz="2800" dirty="0" smtClean="0">
                <a:solidFill>
                  <a:srgbClr val="002060"/>
                </a:solidFill>
                <a:latin typeface="ChollaSansBold" pitchFamily="2" charset="0"/>
                <a:cs typeface="Arial" panose="020B0604020202020204" pitchFamily="34" charset="0"/>
              </a:rPr>
              <a:t>personal</a:t>
            </a:r>
          </a:p>
          <a:p>
            <a:pPr algn="ctr"/>
            <a:r>
              <a:rPr lang="es-CR" sz="2800" b="1" dirty="0" smtClean="0">
                <a:solidFill>
                  <a:srgbClr val="B2005D"/>
                </a:solidFill>
                <a:latin typeface="ChollaSansBold" pitchFamily="2" charset="0"/>
                <a:cs typeface="Arial" panose="020B0604020202020204" pitchFamily="34" charset="0"/>
              </a:rPr>
              <a:t>46,4 </a:t>
            </a:r>
            <a:r>
              <a:rPr lang="es-CR" sz="2800" b="1" dirty="0">
                <a:solidFill>
                  <a:srgbClr val="B2005D"/>
                </a:solidFill>
                <a:latin typeface="ChollaSansBold" pitchFamily="2" charset="0"/>
                <a:cs typeface="Arial" panose="020B0604020202020204" pitchFamily="34" charset="0"/>
              </a:rPr>
              <a:t>%</a:t>
            </a:r>
          </a:p>
        </p:txBody>
      </p:sp>
      <p:sp>
        <p:nvSpPr>
          <p:cNvPr id="8" name="Rectángulo 7"/>
          <p:cNvSpPr/>
          <p:nvPr/>
        </p:nvSpPr>
        <p:spPr>
          <a:xfrm>
            <a:off x="4834549" y="1112401"/>
            <a:ext cx="3803024" cy="954107"/>
          </a:xfrm>
          <a:prstGeom prst="rect">
            <a:avLst/>
          </a:prstGeom>
        </p:spPr>
        <p:txBody>
          <a:bodyPr wrap="square">
            <a:spAutoFit/>
          </a:bodyPr>
          <a:lstStyle/>
          <a:p>
            <a:pPr algn="ctr"/>
            <a:r>
              <a:rPr lang="es-CR" sz="2800" dirty="0">
                <a:solidFill>
                  <a:srgbClr val="002060"/>
                </a:solidFill>
                <a:latin typeface="ChollaSansBold" pitchFamily="2" charset="0"/>
                <a:cs typeface="Arial" panose="020B0604020202020204" pitchFamily="34" charset="0"/>
              </a:rPr>
              <a:t>¿Quienes brindan asistencia personal?</a:t>
            </a:r>
          </a:p>
        </p:txBody>
      </p:sp>
      <p:sp>
        <p:nvSpPr>
          <p:cNvPr id="9" name="Rectángulo 8"/>
          <p:cNvSpPr/>
          <p:nvPr/>
        </p:nvSpPr>
        <p:spPr>
          <a:xfrm>
            <a:off x="4834549" y="2207595"/>
            <a:ext cx="1266693" cy="892552"/>
          </a:xfrm>
          <a:prstGeom prst="rect">
            <a:avLst/>
          </a:prstGeom>
        </p:spPr>
        <p:txBody>
          <a:bodyPr wrap="none">
            <a:spAutoFit/>
          </a:bodyPr>
          <a:lstStyle/>
          <a:p>
            <a:r>
              <a:rPr lang="es-CR" sz="2400" dirty="0">
                <a:solidFill>
                  <a:srgbClr val="002060"/>
                </a:solidFill>
                <a:latin typeface="ChollaSansBold" pitchFamily="2" charset="0"/>
                <a:cs typeface="Arial" panose="020B0604020202020204" pitchFamily="34" charset="0"/>
              </a:rPr>
              <a:t>Hombres</a:t>
            </a:r>
            <a:r>
              <a:rPr lang="es-CR" sz="1600" dirty="0" smtClean="0">
                <a:solidFill>
                  <a:srgbClr val="002060"/>
                </a:solidFill>
                <a:latin typeface="Arial" panose="020B0604020202020204" pitchFamily="34" charset="0"/>
                <a:cs typeface="Arial" panose="020B0604020202020204" pitchFamily="34" charset="0"/>
              </a:rPr>
              <a:t> </a:t>
            </a:r>
          </a:p>
          <a:p>
            <a:pPr algn="ctr"/>
            <a:r>
              <a:rPr lang="es-CR" sz="2800" b="1" dirty="0">
                <a:solidFill>
                  <a:srgbClr val="B2005D"/>
                </a:solidFill>
                <a:latin typeface="ChollaSansBold" pitchFamily="2" charset="0"/>
                <a:cs typeface="Arial" panose="020B0604020202020204" pitchFamily="34" charset="0"/>
              </a:rPr>
              <a:t>30,2 %</a:t>
            </a:r>
          </a:p>
        </p:txBody>
      </p:sp>
      <p:sp>
        <p:nvSpPr>
          <p:cNvPr id="10" name="Rectángulo 9"/>
          <p:cNvSpPr/>
          <p:nvPr/>
        </p:nvSpPr>
        <p:spPr>
          <a:xfrm>
            <a:off x="7631885" y="2207595"/>
            <a:ext cx="1142429" cy="892552"/>
          </a:xfrm>
          <a:prstGeom prst="rect">
            <a:avLst/>
          </a:prstGeom>
        </p:spPr>
        <p:txBody>
          <a:bodyPr wrap="none">
            <a:spAutoFit/>
          </a:bodyPr>
          <a:lstStyle/>
          <a:p>
            <a:r>
              <a:rPr lang="es-CR" sz="2400" dirty="0">
                <a:solidFill>
                  <a:srgbClr val="002060"/>
                </a:solidFill>
                <a:latin typeface="ChollaSansBold" pitchFamily="2" charset="0"/>
                <a:cs typeface="Arial" panose="020B0604020202020204" pitchFamily="34" charset="0"/>
              </a:rPr>
              <a:t>Mujeres</a:t>
            </a:r>
            <a:r>
              <a:rPr lang="es-CR" sz="1600" dirty="0" smtClean="0">
                <a:solidFill>
                  <a:srgbClr val="002060"/>
                </a:solidFill>
                <a:latin typeface="Arial" panose="020B0604020202020204" pitchFamily="34" charset="0"/>
                <a:cs typeface="Arial" panose="020B0604020202020204" pitchFamily="34" charset="0"/>
              </a:rPr>
              <a:t> </a:t>
            </a:r>
          </a:p>
          <a:p>
            <a:pPr algn="ctr"/>
            <a:r>
              <a:rPr lang="es-CR" sz="2800" b="1" dirty="0">
                <a:solidFill>
                  <a:srgbClr val="B2005D"/>
                </a:solidFill>
                <a:latin typeface="ChollaSansBold" pitchFamily="2" charset="0"/>
                <a:cs typeface="Arial" panose="020B0604020202020204" pitchFamily="34" charset="0"/>
              </a:rPr>
              <a:t>69,8 %</a:t>
            </a:r>
          </a:p>
        </p:txBody>
      </p:sp>
      <p:sp>
        <p:nvSpPr>
          <p:cNvPr id="11" name="Rectángulo 10"/>
          <p:cNvSpPr/>
          <p:nvPr/>
        </p:nvSpPr>
        <p:spPr>
          <a:xfrm>
            <a:off x="3070044" y="5407162"/>
            <a:ext cx="3003817" cy="1384995"/>
          </a:xfrm>
          <a:prstGeom prst="rect">
            <a:avLst/>
          </a:prstGeom>
        </p:spPr>
        <p:txBody>
          <a:bodyPr wrap="square">
            <a:spAutoFit/>
          </a:bodyPr>
          <a:lstStyle/>
          <a:p>
            <a:pPr algn="ctr"/>
            <a:r>
              <a:rPr lang="es-CR" sz="2800" dirty="0">
                <a:solidFill>
                  <a:srgbClr val="002060"/>
                </a:solidFill>
                <a:latin typeface="ChollaSansBold" pitchFamily="2" charset="0"/>
                <a:cs typeface="Arial" panose="020B0604020202020204" pitchFamily="34" charset="0"/>
              </a:rPr>
              <a:t>Asistencia personal no </a:t>
            </a:r>
            <a:r>
              <a:rPr lang="es-CR" sz="2800" dirty="0" smtClean="0">
                <a:solidFill>
                  <a:srgbClr val="002060"/>
                </a:solidFill>
                <a:latin typeface="ChollaSansBold" pitchFamily="2" charset="0"/>
                <a:cs typeface="Arial" panose="020B0604020202020204" pitchFamily="34" charset="0"/>
              </a:rPr>
              <a:t>remunerada</a:t>
            </a:r>
          </a:p>
          <a:p>
            <a:pPr algn="ctr"/>
            <a:r>
              <a:rPr lang="es-CR" sz="2800" b="1" dirty="0" smtClean="0">
                <a:solidFill>
                  <a:srgbClr val="B2005D"/>
                </a:solidFill>
                <a:latin typeface="ChollaSansBold" pitchFamily="2" charset="0"/>
                <a:cs typeface="Arial" panose="020B0604020202020204" pitchFamily="34" charset="0"/>
              </a:rPr>
              <a:t>90,4 </a:t>
            </a:r>
            <a:r>
              <a:rPr lang="es-CR" sz="2800" b="1" dirty="0">
                <a:solidFill>
                  <a:srgbClr val="B2005D"/>
                </a:solidFill>
                <a:latin typeface="ChollaSansBold" pitchFamily="2" charset="0"/>
                <a:cs typeface="Arial" panose="020B0604020202020204" pitchFamily="34" charset="0"/>
              </a:rPr>
              <a:t>%</a:t>
            </a:r>
          </a:p>
        </p:txBody>
      </p:sp>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214" y="2651200"/>
            <a:ext cx="2755962" cy="2755962"/>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0819" y="2589141"/>
            <a:ext cx="2913280" cy="2918136"/>
          </a:xfrm>
          <a:prstGeom prst="rect">
            <a:avLst/>
          </a:prstGeom>
        </p:spPr>
      </p:pic>
      <p:cxnSp>
        <p:nvCxnSpPr>
          <p:cNvPr id="15" name="17 Conector recto"/>
          <p:cNvCxnSpPr/>
          <p:nvPr/>
        </p:nvCxnSpPr>
        <p:spPr>
          <a:xfrm>
            <a:off x="4639041" y="1536446"/>
            <a:ext cx="0" cy="3131088"/>
          </a:xfrm>
          <a:prstGeom prst="line">
            <a:avLst/>
          </a:prstGeom>
          <a:ln w="38100">
            <a:solidFill>
              <a:srgbClr val="B2005D"/>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CuadroTexto 13"/>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485985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41013" y="75915"/>
            <a:ext cx="5466244"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Relación de parentesco y edad de la persona que brinda la asistencia</a:t>
            </a:r>
            <a:endParaRPr lang="es-ES_tradnl" sz="2800" dirty="0">
              <a:solidFill>
                <a:schemeClr val="bg1"/>
              </a:solidFill>
              <a:latin typeface="ChollaSlabBold" pitchFamily="2" charset="0"/>
              <a:cs typeface="Times New Roman"/>
            </a:endParaRPr>
          </a:p>
        </p:txBody>
      </p:sp>
      <p:sp>
        <p:nvSpPr>
          <p:cNvPr id="14" name="CuadroTexto 13"/>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graphicFrame>
        <p:nvGraphicFramePr>
          <p:cNvPr id="16" name="Gráfico 15"/>
          <p:cNvGraphicFramePr>
            <a:graphicFrameLocks/>
          </p:cNvGraphicFramePr>
          <p:nvPr>
            <p:extLst>
              <p:ext uri="{D42A27DB-BD31-4B8C-83A1-F6EECF244321}">
                <p14:modId xmlns:p14="http://schemas.microsoft.com/office/powerpoint/2010/main" val="1937568062"/>
              </p:ext>
            </p:extLst>
          </p:nvPr>
        </p:nvGraphicFramePr>
        <p:xfrm>
          <a:off x="4673600" y="811767"/>
          <a:ext cx="4470400" cy="4953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p:cNvGraphicFramePr>
            <a:graphicFrameLocks/>
          </p:cNvGraphicFramePr>
          <p:nvPr>
            <p:extLst>
              <p:ext uri="{D42A27DB-BD31-4B8C-83A1-F6EECF244321}">
                <p14:modId xmlns:p14="http://schemas.microsoft.com/office/powerpoint/2010/main" val="1796445674"/>
              </p:ext>
            </p:extLst>
          </p:nvPr>
        </p:nvGraphicFramePr>
        <p:xfrm>
          <a:off x="457200" y="1675114"/>
          <a:ext cx="4216400" cy="4089653"/>
        </p:xfrm>
        <a:graphic>
          <a:graphicData uri="http://schemas.openxmlformats.org/drawingml/2006/chart">
            <c:chart xmlns:c="http://schemas.openxmlformats.org/drawingml/2006/chart" xmlns:r="http://schemas.openxmlformats.org/officeDocument/2006/relationships" r:id="rId5"/>
          </a:graphicData>
        </a:graphic>
      </p:graphicFrame>
      <p:sp>
        <p:nvSpPr>
          <p:cNvPr id="4" name="CuadroTexto 3"/>
          <p:cNvSpPr txBox="1"/>
          <p:nvPr/>
        </p:nvSpPr>
        <p:spPr>
          <a:xfrm>
            <a:off x="-12987" y="1330023"/>
            <a:ext cx="1389257" cy="369332"/>
          </a:xfrm>
          <a:prstGeom prst="rect">
            <a:avLst/>
          </a:prstGeom>
          <a:noFill/>
        </p:spPr>
        <p:txBody>
          <a:bodyPr wrap="square" rtlCol="0">
            <a:spAutoFit/>
          </a:bodyPr>
          <a:lstStyle/>
          <a:p>
            <a:r>
              <a:rPr lang="es-ES" dirty="0" smtClean="0">
                <a:solidFill>
                  <a:srgbClr val="002060"/>
                </a:solidFill>
                <a:latin typeface="ChollaSansBold" pitchFamily="2" charset="0"/>
              </a:rPr>
              <a:t>Porcentaje</a:t>
            </a:r>
            <a:endParaRPr lang="es-CR" dirty="0">
              <a:solidFill>
                <a:srgbClr val="002060"/>
              </a:solidFill>
              <a:latin typeface="ChollaSansBold" pitchFamily="2" charset="0"/>
            </a:endParaRPr>
          </a:p>
        </p:txBody>
      </p:sp>
    </p:spTree>
    <p:extLst>
      <p:ext uri="{BB962C8B-B14F-4D97-AF65-F5344CB8AC3E}">
        <p14:creationId xmlns:p14="http://schemas.microsoft.com/office/powerpoint/2010/main" val="2745214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42506" y="15413"/>
            <a:ext cx="5466244"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Personas con discapacidad según actitudes de otras personas</a:t>
            </a:r>
            <a:endParaRPr lang="es-ES_tradnl" sz="2400" dirty="0">
              <a:solidFill>
                <a:schemeClr val="bg1"/>
              </a:solidFill>
              <a:latin typeface="ChollaSlabBold" pitchFamily="2" charset="0"/>
              <a:cs typeface="Times New Roman"/>
            </a:endParaRPr>
          </a:p>
        </p:txBody>
      </p:sp>
      <p:sp>
        <p:nvSpPr>
          <p:cNvPr id="6" name="CuadroTexto 5"/>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graphicFrame>
        <p:nvGraphicFramePr>
          <p:cNvPr id="8" name="Gráfico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667089083"/>
              </p:ext>
            </p:extLst>
          </p:nvPr>
        </p:nvGraphicFramePr>
        <p:xfrm>
          <a:off x="101600" y="561599"/>
          <a:ext cx="8940800" cy="57023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307606" y="6239201"/>
            <a:ext cx="8325527" cy="584775"/>
          </a:xfrm>
          <a:prstGeom prst="rect">
            <a:avLst/>
          </a:prstGeom>
        </p:spPr>
        <p:txBody>
          <a:bodyPr wrap="square">
            <a:spAutoFit/>
          </a:bodyPr>
          <a:lstStyle/>
          <a:p>
            <a:pPr algn="just"/>
            <a:r>
              <a:rPr lang="es-CR" sz="3200" dirty="0" smtClean="0">
                <a:solidFill>
                  <a:srgbClr val="B2005D"/>
                </a:solidFill>
                <a:latin typeface="ChollaSansRegular" pitchFamily="2" charset="0"/>
                <a:ea typeface="Times New Roman" panose="02020603050405020304" pitchFamily="18" charset="0"/>
                <a:cs typeface="Arial" panose="020B0604020202020204" pitchFamily="34" charset="0"/>
              </a:rPr>
              <a:t>68,5 %</a:t>
            </a:r>
            <a:r>
              <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rPr>
              <a:t> de las </a:t>
            </a:r>
            <a:r>
              <a:rPr lang="es-CR" sz="2800" dirty="0" err="1" smtClean="0">
                <a:solidFill>
                  <a:srgbClr val="002060"/>
                </a:solidFill>
                <a:latin typeface="ChollaSansRegular" pitchFamily="2" charset="0"/>
                <a:ea typeface="Times New Roman" panose="02020603050405020304" pitchFamily="18" charset="0"/>
                <a:cs typeface="Arial" panose="020B0604020202020204" pitchFamily="34" charset="0"/>
              </a:rPr>
              <a:t>PeSD</a:t>
            </a:r>
            <a:r>
              <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rPr>
              <a:t> percibieron actitudes positivas </a:t>
            </a:r>
          </a:p>
        </p:txBody>
      </p:sp>
    </p:spTree>
    <p:extLst>
      <p:ext uri="{BB962C8B-B14F-4D97-AF65-F5344CB8AC3E}">
        <p14:creationId xmlns:p14="http://schemas.microsoft.com/office/powerpoint/2010/main" val="3666452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51" y="1359253"/>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42506" y="15413"/>
            <a:ext cx="5466244" cy="830997"/>
          </a:xfrm>
          <a:prstGeom prst="rect">
            <a:avLst/>
          </a:prstGeom>
          <a:noFill/>
        </p:spPr>
        <p:txBody>
          <a:bodyPr wrap="square" rtlCol="0">
            <a:spAutoFit/>
          </a:bodyPr>
          <a:lstStyle/>
          <a:p>
            <a:r>
              <a:rPr lang="es-ES_tradnl" sz="2400" dirty="0">
                <a:solidFill>
                  <a:schemeClr val="bg1"/>
                </a:solidFill>
                <a:latin typeface="ChollaSlabBold" pitchFamily="2" charset="0"/>
                <a:cs typeface="Times New Roman"/>
              </a:rPr>
              <a:t>Participación política y </a:t>
            </a:r>
            <a:r>
              <a:rPr lang="es-ES_tradnl" sz="2400" dirty="0" smtClean="0">
                <a:solidFill>
                  <a:schemeClr val="bg1"/>
                </a:solidFill>
                <a:latin typeface="ChollaSlabBold" pitchFamily="2" charset="0"/>
                <a:cs typeface="Times New Roman"/>
              </a:rPr>
              <a:t>social de las personas con discapacidad</a:t>
            </a:r>
            <a:endParaRPr lang="es-ES_tradnl" sz="2400" dirty="0">
              <a:solidFill>
                <a:schemeClr val="bg1"/>
              </a:solidFill>
              <a:latin typeface="ChollaSlabBold" pitchFamily="2" charset="0"/>
              <a:cs typeface="Times New Roman"/>
            </a:endParaRPr>
          </a:p>
        </p:txBody>
      </p:sp>
      <p:sp>
        <p:nvSpPr>
          <p:cNvPr id="3" name="Rectángulo 2"/>
          <p:cNvSpPr/>
          <p:nvPr/>
        </p:nvSpPr>
        <p:spPr>
          <a:xfrm>
            <a:off x="545910" y="2050155"/>
            <a:ext cx="8325527" cy="2369880"/>
          </a:xfrm>
          <a:prstGeom prst="rect">
            <a:avLst/>
          </a:prstGeom>
        </p:spPr>
        <p:txBody>
          <a:bodyPr wrap="square">
            <a:spAutoFit/>
          </a:bodyPr>
          <a:lstStyle/>
          <a:p>
            <a:pPr marL="342900" indent="-342900" algn="just">
              <a:buFont typeface="Wingdings" panose="05000000000000000000" pitchFamily="2" charset="2"/>
              <a:buChar char="v"/>
            </a:pPr>
            <a:r>
              <a:rPr lang="es-CR" sz="2800" dirty="0">
                <a:solidFill>
                  <a:srgbClr val="002060"/>
                </a:solidFill>
                <a:latin typeface="ChollaSansRegular" pitchFamily="2" charset="0"/>
                <a:ea typeface="Times New Roman" panose="02020603050405020304" pitchFamily="18" charset="0"/>
                <a:cs typeface="Arial" panose="020B0604020202020204" pitchFamily="34" charset="0"/>
              </a:rPr>
              <a:t>Cerca del </a:t>
            </a:r>
            <a:r>
              <a:rPr lang="es-CR" sz="3200" b="1" dirty="0">
                <a:solidFill>
                  <a:srgbClr val="B2005D"/>
                </a:solidFill>
                <a:latin typeface="ChollaSansRegular" pitchFamily="2" charset="0"/>
                <a:ea typeface="Times New Roman" panose="02020603050405020304" pitchFamily="18" charset="0"/>
                <a:cs typeface="Arial" panose="020B0604020202020204" pitchFamily="34" charset="0"/>
              </a:rPr>
              <a:t>37 % </a:t>
            </a:r>
            <a:r>
              <a:rPr lang="es-CR" sz="2800" dirty="0">
                <a:solidFill>
                  <a:srgbClr val="002060"/>
                </a:solidFill>
                <a:latin typeface="ChollaSansRegular" pitchFamily="2" charset="0"/>
                <a:ea typeface="Times New Roman" panose="02020603050405020304" pitchFamily="18" charset="0"/>
                <a:cs typeface="Arial" panose="020B0604020202020204" pitchFamily="34" charset="0"/>
              </a:rPr>
              <a:t>de personas con discapacidad participan en grupos u organizaciones sociales, políticas y religiosas. </a:t>
            </a:r>
            <a:endPar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v"/>
            </a:pPr>
            <a:endParaRPr lang="es-ES" sz="2800" dirty="0">
              <a:solidFill>
                <a:srgbClr val="002060"/>
              </a:solidFill>
              <a:latin typeface="ChollaSansRegular" pitchFamily="2" charset="0"/>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v"/>
            </a:pPr>
            <a:endPar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v"/>
            </a:pPr>
            <a:r>
              <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rPr>
              <a:t>El </a:t>
            </a:r>
            <a:r>
              <a:rPr lang="es-CR" sz="3200" b="1" dirty="0" smtClean="0">
                <a:solidFill>
                  <a:srgbClr val="B2005D"/>
                </a:solidFill>
                <a:latin typeface="ChollaSansRegular" pitchFamily="2" charset="0"/>
                <a:ea typeface="Times New Roman" panose="02020603050405020304" pitchFamily="18" charset="0"/>
                <a:cs typeface="Arial" panose="020B0604020202020204" pitchFamily="34" charset="0"/>
              </a:rPr>
              <a:t>26,1 % </a:t>
            </a:r>
            <a:r>
              <a:rPr lang="es-CR" sz="2800" dirty="0">
                <a:solidFill>
                  <a:srgbClr val="002060"/>
                </a:solidFill>
                <a:latin typeface="ChollaSansRegular" pitchFamily="2" charset="0"/>
                <a:ea typeface="Times New Roman" panose="02020603050405020304" pitchFamily="18" charset="0"/>
                <a:cs typeface="Arial" panose="020B0604020202020204" pitchFamily="34" charset="0"/>
              </a:rPr>
              <a:t>forma parte de la dirigencia de la organización. </a:t>
            </a:r>
          </a:p>
        </p:txBody>
      </p:sp>
      <p:sp>
        <p:nvSpPr>
          <p:cNvPr id="6" name="CuadroTexto 5"/>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10400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341194" y="177351"/>
            <a:ext cx="3179717" cy="630942"/>
          </a:xfrm>
          <a:prstGeom prst="rect">
            <a:avLst/>
          </a:prstGeom>
          <a:noFill/>
        </p:spPr>
        <p:txBody>
          <a:bodyPr wrap="none" rtlCol="0">
            <a:spAutoFit/>
          </a:bodyPr>
          <a:lstStyle/>
          <a:p>
            <a:r>
              <a:rPr lang="es-ES_tradnl" sz="3500" dirty="0">
                <a:solidFill>
                  <a:prstClr val="white"/>
                </a:solidFill>
                <a:latin typeface="ChollaSlabBold" pitchFamily="2" charset="0"/>
                <a:cs typeface="Times New Roman"/>
              </a:rPr>
              <a:t>Antecedentes </a:t>
            </a:r>
          </a:p>
        </p:txBody>
      </p:sp>
      <p:graphicFrame>
        <p:nvGraphicFramePr>
          <p:cNvPr id="3" name="Diagrama 2"/>
          <p:cNvGraphicFramePr/>
          <p:nvPr>
            <p:extLst>
              <p:ext uri="{D42A27DB-BD31-4B8C-83A1-F6EECF244321}">
                <p14:modId xmlns:p14="http://schemas.microsoft.com/office/powerpoint/2010/main" val="1973849324"/>
              </p:ext>
            </p:extLst>
          </p:nvPr>
        </p:nvGraphicFramePr>
        <p:xfrm>
          <a:off x="545910" y="808294"/>
          <a:ext cx="8199735" cy="4478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ángulo redondeado 7"/>
          <p:cNvSpPr/>
          <p:nvPr/>
        </p:nvSpPr>
        <p:spPr>
          <a:xfrm>
            <a:off x="341193" y="5287224"/>
            <a:ext cx="8404453" cy="1385180"/>
          </a:xfrm>
          <a:prstGeom prst="roundRect">
            <a:avLst/>
          </a:prstGeom>
          <a:noFill/>
          <a:ln w="38100">
            <a:solidFill>
              <a:srgbClr val="0032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2000" dirty="0">
                <a:solidFill>
                  <a:prstClr val="black"/>
                </a:solidFill>
                <a:latin typeface="ChollaWide" pitchFamily="2" charset="0"/>
                <a:cs typeface="Arial" panose="020B0604020202020204" pitchFamily="34" charset="0"/>
              </a:rPr>
              <a:t>La </a:t>
            </a:r>
            <a:r>
              <a:rPr lang="es-CR" sz="2000" dirty="0" err="1">
                <a:solidFill>
                  <a:prstClr val="black"/>
                </a:solidFill>
                <a:latin typeface="ChollaWide" pitchFamily="2" charset="0"/>
                <a:cs typeface="Arial" panose="020B0604020202020204" pitchFamily="34" charset="0"/>
              </a:rPr>
              <a:t>Enadis</a:t>
            </a:r>
            <a:r>
              <a:rPr lang="es-CR" sz="2000" dirty="0">
                <a:solidFill>
                  <a:prstClr val="black"/>
                </a:solidFill>
                <a:latin typeface="ChollaWide" pitchFamily="2" charset="0"/>
                <a:cs typeface="Arial" panose="020B0604020202020204" pitchFamily="34" charset="0"/>
              </a:rPr>
              <a:t> fue posible gracias al Convenio Marco de Cooperación suscrito en 2014 entre el Conapdis y el INEC, y a una Carta de Entendimiento en el 2017 </a:t>
            </a:r>
            <a:r>
              <a:rPr lang="es-CR" sz="2000" dirty="0" smtClean="0">
                <a:solidFill>
                  <a:prstClr val="black"/>
                </a:solidFill>
                <a:latin typeface="ChollaWide" pitchFamily="2" charset="0"/>
                <a:cs typeface="Arial" panose="020B0604020202020204" pitchFamily="34" charset="0"/>
              </a:rPr>
              <a:t>para la implementación </a:t>
            </a:r>
            <a:r>
              <a:rPr lang="es-CR" sz="2000" dirty="0">
                <a:solidFill>
                  <a:prstClr val="black"/>
                </a:solidFill>
                <a:latin typeface="ChollaWide" pitchFamily="2" charset="0"/>
                <a:cs typeface="Arial" panose="020B0604020202020204" pitchFamily="34" charset="0"/>
              </a:rPr>
              <a:t>y análisis de esta </a:t>
            </a:r>
            <a:r>
              <a:rPr lang="es-CR" sz="2000" dirty="0" smtClean="0">
                <a:solidFill>
                  <a:prstClr val="black"/>
                </a:solidFill>
                <a:latin typeface="ChollaWide" pitchFamily="2" charset="0"/>
                <a:cs typeface="Arial" panose="020B0604020202020204" pitchFamily="34" charset="0"/>
              </a:rPr>
              <a:t>encuesta.</a:t>
            </a:r>
            <a:endParaRPr lang="es-CR" sz="2000" dirty="0">
              <a:solidFill>
                <a:prstClr val="black"/>
              </a:solidFill>
              <a:latin typeface="ChollaWide" pitchFamily="2" charset="0"/>
              <a:cs typeface="Arial" panose="020B0604020202020204" pitchFamily="34" charset="0"/>
            </a:endParaRPr>
          </a:p>
        </p:txBody>
      </p:sp>
    </p:spTree>
    <p:extLst>
      <p:ext uri="{BB962C8B-B14F-4D97-AF65-F5344CB8AC3E}">
        <p14:creationId xmlns:p14="http://schemas.microsoft.com/office/powerpoint/2010/main" val="321733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17908" y="66807"/>
            <a:ext cx="5774892" cy="769441"/>
          </a:xfrm>
          <a:prstGeom prst="rect">
            <a:avLst/>
          </a:prstGeom>
          <a:noFill/>
        </p:spPr>
        <p:txBody>
          <a:bodyPr wrap="square" rtlCol="0">
            <a:spAutoFit/>
          </a:bodyPr>
          <a:lstStyle/>
          <a:p>
            <a:r>
              <a:rPr lang="es-ES_tradnl" sz="2200" dirty="0">
                <a:solidFill>
                  <a:schemeClr val="bg1"/>
                </a:solidFill>
                <a:latin typeface="ChollaSlabBold" pitchFamily="2" charset="0"/>
                <a:cs typeface="Times New Roman"/>
              </a:rPr>
              <a:t>Actividades de tiempo </a:t>
            </a:r>
            <a:r>
              <a:rPr lang="es-ES_tradnl" sz="2200" dirty="0" smtClean="0">
                <a:solidFill>
                  <a:schemeClr val="bg1"/>
                </a:solidFill>
                <a:latin typeface="ChollaSlabBold" pitchFamily="2" charset="0"/>
                <a:cs typeface="Times New Roman"/>
              </a:rPr>
              <a:t>libre de las </a:t>
            </a:r>
            <a:r>
              <a:rPr lang="es-ES_tradnl" sz="2200" dirty="0">
                <a:solidFill>
                  <a:schemeClr val="bg1"/>
                </a:solidFill>
                <a:latin typeface="ChollaSlabBold" pitchFamily="2" charset="0"/>
                <a:cs typeface="Times New Roman"/>
              </a:rPr>
              <a:t>personas con </a:t>
            </a:r>
            <a:r>
              <a:rPr lang="es-ES_tradnl" sz="2200" dirty="0" smtClean="0">
                <a:solidFill>
                  <a:schemeClr val="bg1"/>
                </a:solidFill>
                <a:latin typeface="ChollaSlabBold" pitchFamily="2" charset="0"/>
                <a:cs typeface="Times New Roman"/>
              </a:rPr>
              <a:t>discapacidad</a:t>
            </a:r>
            <a:endParaRPr lang="es-ES_tradnl" sz="2200" dirty="0">
              <a:solidFill>
                <a:schemeClr val="bg1"/>
              </a:solidFill>
              <a:latin typeface="ChollaSlabBold" pitchFamily="2" charset="0"/>
              <a:cs typeface="Times New Roman"/>
            </a:endParaRPr>
          </a:p>
        </p:txBody>
      </p:sp>
      <p:sp>
        <p:nvSpPr>
          <p:cNvPr id="25" name="CuadroTexto 24"/>
          <p:cNvSpPr txBox="1"/>
          <p:nvPr/>
        </p:nvSpPr>
        <p:spPr>
          <a:xfrm>
            <a:off x="5749252" y="6006138"/>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sz="2000" b="1" dirty="0">
              <a:solidFill>
                <a:srgbClr val="002060"/>
              </a:solidFill>
              <a:latin typeface="ChollaSansRegular" pitchFamily="2" charset="0"/>
            </a:endParaRPr>
          </a:p>
        </p:txBody>
      </p:sp>
      <p:sp>
        <p:nvSpPr>
          <p:cNvPr id="26" name="CuadroTexto 25"/>
          <p:cNvSpPr txBox="1"/>
          <p:nvPr/>
        </p:nvSpPr>
        <p:spPr>
          <a:xfrm>
            <a:off x="781368" y="1213506"/>
            <a:ext cx="3135539"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Actividades de tiempo libre</a:t>
            </a:r>
            <a:endParaRPr lang="es-CR" sz="2000" b="1" dirty="0">
              <a:solidFill>
                <a:srgbClr val="002060"/>
              </a:solidFill>
              <a:latin typeface="ChollaSansRegular" pitchFamily="2" charset="0"/>
            </a:endParaRPr>
          </a:p>
        </p:txBody>
      </p:sp>
      <p:graphicFrame>
        <p:nvGraphicFramePr>
          <p:cNvPr id="10" name="Gráfico 9">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180759145"/>
              </p:ext>
            </p:extLst>
          </p:nvPr>
        </p:nvGraphicFramePr>
        <p:xfrm>
          <a:off x="-210085" y="1009884"/>
          <a:ext cx="9079179" cy="5436384"/>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975178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45128" y="111683"/>
            <a:ext cx="5348563"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Satisfacción de las personas con discapacidad</a:t>
            </a:r>
            <a:endParaRPr lang="es-ES_tradnl" sz="2400" dirty="0">
              <a:solidFill>
                <a:schemeClr val="bg1"/>
              </a:solidFill>
              <a:latin typeface="ChollaSlabBold" pitchFamily="2" charset="0"/>
              <a:cs typeface="Times New Roman"/>
            </a:endParaRPr>
          </a:p>
        </p:txBody>
      </p:sp>
      <p:sp>
        <p:nvSpPr>
          <p:cNvPr id="26" name="CuadroTexto 25"/>
          <p:cNvSpPr txBox="1"/>
          <p:nvPr/>
        </p:nvSpPr>
        <p:spPr>
          <a:xfrm>
            <a:off x="145128" y="1147555"/>
            <a:ext cx="4864100"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Aspectos de la vida (satisfecho a muy satisfecho)</a:t>
            </a:r>
            <a:endParaRPr lang="es-CR" sz="1600" b="1" dirty="0">
              <a:solidFill>
                <a:srgbClr val="002060"/>
              </a:solidFill>
              <a:latin typeface="ChollaSansRegular" pitchFamily="2" charset="0"/>
            </a:endParaRPr>
          </a:p>
        </p:txBody>
      </p:sp>
      <p:sp>
        <p:nvSpPr>
          <p:cNvPr id="27" name="CuadroTexto 26"/>
          <p:cNvSpPr txBox="1"/>
          <p:nvPr/>
        </p:nvSpPr>
        <p:spPr>
          <a:xfrm>
            <a:off x="5813944" y="6135093"/>
            <a:ext cx="2013288"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sz="2000" b="1" dirty="0">
              <a:solidFill>
                <a:srgbClr val="002060"/>
              </a:solidFill>
              <a:latin typeface="ChollaSansRegular" pitchFamily="2" charset="0"/>
            </a:endParaRPr>
          </a:p>
        </p:txBody>
      </p:sp>
      <p:graphicFrame>
        <p:nvGraphicFramePr>
          <p:cNvPr id="12" name="Gráfico 1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867131167"/>
              </p:ext>
            </p:extLst>
          </p:nvPr>
        </p:nvGraphicFramePr>
        <p:xfrm>
          <a:off x="0" y="1753771"/>
          <a:ext cx="8238170" cy="4961676"/>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2421987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45128" y="111683"/>
            <a:ext cx="5348563" cy="830997"/>
          </a:xfrm>
          <a:prstGeom prst="rect">
            <a:avLst/>
          </a:prstGeom>
          <a:noFill/>
        </p:spPr>
        <p:txBody>
          <a:bodyPr wrap="square" rtlCol="0">
            <a:spAutoFit/>
          </a:bodyPr>
          <a:lstStyle/>
          <a:p>
            <a:r>
              <a:rPr lang="es-ES_tradnl" sz="2400" dirty="0">
                <a:solidFill>
                  <a:schemeClr val="bg1"/>
                </a:solidFill>
                <a:latin typeface="ChollaSlabBold" pitchFamily="2" charset="0"/>
                <a:cs typeface="Times New Roman"/>
              </a:rPr>
              <a:t>D</a:t>
            </a:r>
            <a:r>
              <a:rPr lang="es-ES_tradnl" sz="2400" dirty="0" smtClean="0">
                <a:solidFill>
                  <a:schemeClr val="bg1"/>
                </a:solidFill>
                <a:latin typeface="ChollaSlabBold" pitchFamily="2" charset="0"/>
                <a:cs typeface="Times New Roman"/>
              </a:rPr>
              <a:t>iscriminación de las personas con discapacidad</a:t>
            </a:r>
            <a:endParaRPr lang="es-ES_tradnl" sz="2400" dirty="0">
              <a:solidFill>
                <a:schemeClr val="bg1"/>
              </a:solidFill>
              <a:latin typeface="ChollaSlabBold" pitchFamily="2" charset="0"/>
              <a:cs typeface="Times New Roman"/>
            </a:endParaRPr>
          </a:p>
        </p:txBody>
      </p:sp>
      <p:graphicFrame>
        <p:nvGraphicFramePr>
          <p:cNvPr id="8" name="Gráfico 7">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76553085"/>
              </p:ext>
            </p:extLst>
          </p:nvPr>
        </p:nvGraphicFramePr>
        <p:xfrm>
          <a:off x="0" y="2625756"/>
          <a:ext cx="8715755" cy="36449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5296132" y="6070601"/>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b="1" dirty="0">
              <a:solidFill>
                <a:srgbClr val="002060"/>
              </a:solidFill>
              <a:latin typeface="ChollaSansRegular" pitchFamily="2" charset="0"/>
            </a:endParaRPr>
          </a:p>
        </p:txBody>
      </p:sp>
      <p:sp>
        <p:nvSpPr>
          <p:cNvPr id="10" name="CuadroTexto 9"/>
          <p:cNvSpPr txBox="1"/>
          <p:nvPr/>
        </p:nvSpPr>
        <p:spPr>
          <a:xfrm>
            <a:off x="673100" y="2372912"/>
            <a:ext cx="3898900"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Principales motivos de discriminación</a:t>
            </a:r>
            <a:endParaRPr lang="es-CR" b="1" dirty="0">
              <a:solidFill>
                <a:srgbClr val="002060"/>
              </a:solidFill>
              <a:latin typeface="ChollaSansRegular" pitchFamily="2" charset="0"/>
            </a:endParaRPr>
          </a:p>
        </p:txBody>
      </p:sp>
      <p:sp>
        <p:nvSpPr>
          <p:cNvPr id="2" name="CuadroTexto 1"/>
          <p:cNvSpPr txBox="1"/>
          <p:nvPr/>
        </p:nvSpPr>
        <p:spPr>
          <a:xfrm>
            <a:off x="286687" y="1067975"/>
            <a:ext cx="8570626" cy="1138773"/>
          </a:xfrm>
          <a:prstGeom prst="rect">
            <a:avLst/>
          </a:prstGeom>
          <a:noFill/>
        </p:spPr>
        <p:txBody>
          <a:bodyPr wrap="square" rtlCol="0">
            <a:spAutoFit/>
          </a:bodyPr>
          <a:lstStyle/>
          <a:p>
            <a:pPr algn="just"/>
            <a:r>
              <a:rPr lang="es-CR" sz="2800" b="1" dirty="0">
                <a:solidFill>
                  <a:srgbClr val="B2005D"/>
                </a:solidFill>
                <a:latin typeface="ChollaSansRegular" pitchFamily="2" charset="0"/>
                <a:cs typeface="Arial" panose="020B0604020202020204" pitchFamily="34" charset="0"/>
              </a:rPr>
              <a:t>23,9 % </a:t>
            </a:r>
            <a:r>
              <a:rPr lang="es-CR" sz="2400" dirty="0">
                <a:solidFill>
                  <a:srgbClr val="002060"/>
                </a:solidFill>
                <a:latin typeface="ChollaSansRegular" pitchFamily="2" charset="0"/>
                <a:cs typeface="Arial" panose="020B0604020202020204" pitchFamily="34" charset="0"/>
              </a:rPr>
              <a:t>de las personas con discapacidad ha sufrido discriminación en los últimos 12 meses</a:t>
            </a:r>
          </a:p>
          <a:p>
            <a:pPr algn="just"/>
            <a:endParaRPr lang="es-CR" sz="1600" dirty="0"/>
          </a:p>
        </p:txBody>
      </p:sp>
      <p:sp>
        <p:nvSpPr>
          <p:cNvPr id="11" name="CuadroTexto 10"/>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541655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5" y="1423218"/>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318615" y="0"/>
            <a:ext cx="5209624" cy="892552"/>
          </a:xfrm>
          <a:prstGeom prst="rect">
            <a:avLst/>
          </a:prstGeom>
          <a:noFill/>
        </p:spPr>
        <p:txBody>
          <a:bodyPr wrap="square" rtlCol="0">
            <a:spAutoFit/>
          </a:bodyPr>
          <a:lstStyle/>
          <a:p>
            <a:r>
              <a:rPr lang="es-ES_tradnl" sz="2400" dirty="0">
                <a:solidFill>
                  <a:schemeClr val="bg1"/>
                </a:solidFill>
                <a:latin typeface="ChollaSlabBold" pitchFamily="2" charset="0"/>
                <a:cs typeface="Times New Roman"/>
              </a:rPr>
              <a:t>Salud </a:t>
            </a:r>
            <a:r>
              <a:rPr lang="es-ES_tradnl" sz="2400" dirty="0" smtClean="0">
                <a:solidFill>
                  <a:schemeClr val="bg1"/>
                </a:solidFill>
                <a:latin typeface="ChollaSlabBold" pitchFamily="2" charset="0"/>
                <a:cs typeface="Times New Roman"/>
              </a:rPr>
              <a:t>sexual de las personas con discapacidad</a:t>
            </a:r>
            <a:r>
              <a:rPr lang="es-ES_tradnl" sz="2800" dirty="0" smtClean="0">
                <a:solidFill>
                  <a:schemeClr val="bg1"/>
                </a:solidFill>
                <a:latin typeface="ChollaSlabBold" pitchFamily="2" charset="0"/>
                <a:cs typeface="Times New Roman"/>
              </a:rPr>
              <a:t> </a:t>
            </a:r>
            <a:endParaRPr lang="es-ES_tradnl" sz="2800" dirty="0">
              <a:solidFill>
                <a:schemeClr val="bg1"/>
              </a:solidFill>
              <a:latin typeface="ChollaSlabBold" pitchFamily="2" charset="0"/>
              <a:cs typeface="Times New Roman"/>
            </a:endParaRPr>
          </a:p>
        </p:txBody>
      </p:sp>
      <p:sp>
        <p:nvSpPr>
          <p:cNvPr id="8" name="Rectángulo 7"/>
          <p:cNvSpPr/>
          <p:nvPr/>
        </p:nvSpPr>
        <p:spPr>
          <a:xfrm>
            <a:off x="568876" y="1097007"/>
            <a:ext cx="3127779" cy="461665"/>
          </a:xfrm>
          <a:prstGeom prst="rect">
            <a:avLst/>
          </a:prstGeom>
        </p:spPr>
        <p:txBody>
          <a:bodyPr wrap="none">
            <a:spAutoFit/>
          </a:bodyPr>
          <a:lstStyle/>
          <a:p>
            <a:r>
              <a:rPr lang="es-CR" sz="2400" b="1" dirty="0">
                <a:solidFill>
                  <a:srgbClr val="002060"/>
                </a:solidFill>
                <a:latin typeface="ChollaSansBold" pitchFamily="2" charset="0"/>
              </a:rPr>
              <a:t>Realización de exámenes </a:t>
            </a:r>
          </a:p>
        </p:txBody>
      </p:sp>
      <p:sp>
        <p:nvSpPr>
          <p:cNvPr id="5" name="Rectángulo 4"/>
          <p:cNvSpPr/>
          <p:nvPr/>
        </p:nvSpPr>
        <p:spPr>
          <a:xfrm>
            <a:off x="2836106" y="1521343"/>
            <a:ext cx="3075369" cy="2031325"/>
          </a:xfrm>
          <a:prstGeom prst="rect">
            <a:avLst/>
          </a:prstGeom>
        </p:spPr>
        <p:txBody>
          <a:bodyPr wrap="square">
            <a:spAutoFit/>
          </a:bodyPr>
          <a:lstStyle/>
          <a:p>
            <a:pPr algn="ctr"/>
            <a:r>
              <a:rPr lang="es-CR" sz="2000" dirty="0">
                <a:solidFill>
                  <a:srgbClr val="002060"/>
                </a:solidFill>
                <a:latin typeface="ChollaSansBold" pitchFamily="2" charset="0"/>
                <a:cs typeface="Arial" panose="020B0604020202020204" pitchFamily="34" charset="0"/>
              </a:rPr>
              <a:t>Exámenes de sangre para </a:t>
            </a:r>
          </a:p>
          <a:p>
            <a:pPr algn="ctr"/>
            <a:r>
              <a:rPr lang="es-CR" sz="2000" dirty="0">
                <a:solidFill>
                  <a:srgbClr val="002060"/>
                </a:solidFill>
                <a:latin typeface="ChollaSansBold" pitchFamily="2" charset="0"/>
                <a:cs typeface="Arial" panose="020B0604020202020204" pitchFamily="34" charset="0"/>
              </a:rPr>
              <a:t>detectar el Virus de </a:t>
            </a:r>
          </a:p>
          <a:p>
            <a:pPr algn="ctr"/>
            <a:r>
              <a:rPr lang="es-CR" sz="2000" dirty="0">
                <a:solidFill>
                  <a:srgbClr val="002060"/>
                </a:solidFill>
                <a:latin typeface="ChollaSansBold" pitchFamily="2" charset="0"/>
                <a:cs typeface="Arial" panose="020B0604020202020204" pitchFamily="34" charset="0"/>
              </a:rPr>
              <a:t>Inmunodeficiencia Humana</a:t>
            </a:r>
          </a:p>
          <a:p>
            <a:pPr algn="ctr"/>
            <a:r>
              <a:rPr lang="es-CR" sz="2000" dirty="0">
                <a:solidFill>
                  <a:srgbClr val="002060"/>
                </a:solidFill>
                <a:latin typeface="ChollaSansBold" pitchFamily="2" charset="0"/>
                <a:cs typeface="Arial" panose="020B0604020202020204" pitchFamily="34" charset="0"/>
              </a:rPr>
              <a:t> (VIH) </a:t>
            </a:r>
            <a:endParaRPr lang="es-CR" sz="2000" dirty="0" smtClean="0">
              <a:solidFill>
                <a:srgbClr val="002060"/>
              </a:solidFill>
              <a:latin typeface="ChollaSansBold" pitchFamily="2" charset="0"/>
              <a:cs typeface="Arial" panose="020B0604020202020204" pitchFamily="34" charset="0"/>
            </a:endParaRPr>
          </a:p>
          <a:p>
            <a:pPr algn="ctr"/>
            <a:r>
              <a:rPr lang="es-CR" sz="2800" b="1" dirty="0" smtClean="0">
                <a:solidFill>
                  <a:srgbClr val="B2005D"/>
                </a:solidFill>
                <a:latin typeface="ChollaSansBold" pitchFamily="2" charset="0"/>
                <a:cs typeface="Arial" panose="020B0604020202020204" pitchFamily="34" charset="0"/>
              </a:rPr>
              <a:t>45,6 </a:t>
            </a:r>
            <a:r>
              <a:rPr lang="es-CR" sz="2800" b="1" dirty="0">
                <a:solidFill>
                  <a:srgbClr val="B2005D"/>
                </a:solidFill>
                <a:latin typeface="ChollaSansBold" pitchFamily="2" charset="0"/>
                <a:cs typeface="Arial" panose="020B0604020202020204" pitchFamily="34" charset="0"/>
              </a:rPr>
              <a:t>%</a:t>
            </a:r>
          </a:p>
          <a:p>
            <a:pPr algn="ctr"/>
            <a:endParaRPr lang="es-CR" dirty="0"/>
          </a:p>
        </p:txBody>
      </p:sp>
      <p:sp>
        <p:nvSpPr>
          <p:cNvPr id="6" name="Rectángulo 5"/>
          <p:cNvSpPr/>
          <p:nvPr/>
        </p:nvSpPr>
        <p:spPr>
          <a:xfrm>
            <a:off x="6326046" y="1553772"/>
            <a:ext cx="2567354" cy="1754326"/>
          </a:xfrm>
          <a:prstGeom prst="rect">
            <a:avLst/>
          </a:prstGeom>
        </p:spPr>
        <p:txBody>
          <a:bodyPr wrap="square">
            <a:spAutoFit/>
          </a:bodyPr>
          <a:lstStyle/>
          <a:p>
            <a:pPr algn="ctr"/>
            <a:r>
              <a:rPr lang="es-CR" sz="2000" dirty="0">
                <a:solidFill>
                  <a:srgbClr val="002060"/>
                </a:solidFill>
                <a:latin typeface="ChollaSansBold" pitchFamily="2" charset="0"/>
                <a:cs typeface="Arial" panose="020B0604020202020204" pitchFamily="34" charset="0"/>
              </a:rPr>
              <a:t>Exámenes para detectar </a:t>
            </a:r>
          </a:p>
          <a:p>
            <a:pPr algn="ctr"/>
            <a:r>
              <a:rPr lang="es-CR" sz="2000" dirty="0">
                <a:solidFill>
                  <a:srgbClr val="002060"/>
                </a:solidFill>
                <a:latin typeface="ChollaSansBold" pitchFamily="2" charset="0"/>
                <a:cs typeface="Arial" panose="020B0604020202020204" pitchFamily="34" charset="0"/>
              </a:rPr>
              <a:t>Infecciones de Transmisión Sexual </a:t>
            </a:r>
          </a:p>
          <a:p>
            <a:pPr algn="ctr"/>
            <a:r>
              <a:rPr lang="es-CR" sz="2000" dirty="0">
                <a:solidFill>
                  <a:srgbClr val="002060"/>
                </a:solidFill>
                <a:latin typeface="ChollaSansBold" pitchFamily="2" charset="0"/>
                <a:cs typeface="Arial" panose="020B0604020202020204" pitchFamily="34" charset="0"/>
              </a:rPr>
              <a:t>(ITS) </a:t>
            </a:r>
            <a:endParaRPr lang="es-CR" sz="2000" dirty="0" smtClean="0">
              <a:solidFill>
                <a:srgbClr val="002060"/>
              </a:solidFill>
              <a:latin typeface="ChollaSansBold" pitchFamily="2" charset="0"/>
              <a:cs typeface="Arial" panose="020B0604020202020204" pitchFamily="34" charset="0"/>
            </a:endParaRPr>
          </a:p>
          <a:p>
            <a:pPr algn="ctr"/>
            <a:r>
              <a:rPr lang="es-CR" sz="2800" b="1" dirty="0" smtClean="0">
                <a:solidFill>
                  <a:srgbClr val="B2005D"/>
                </a:solidFill>
                <a:latin typeface="ChollaSansBold" pitchFamily="2" charset="0"/>
                <a:cs typeface="Arial" panose="020B0604020202020204" pitchFamily="34" charset="0"/>
              </a:rPr>
              <a:t>43,1 </a:t>
            </a:r>
            <a:r>
              <a:rPr lang="es-CR" sz="2800" b="1" dirty="0">
                <a:solidFill>
                  <a:srgbClr val="B2005D"/>
                </a:solidFill>
                <a:latin typeface="ChollaSansBold" pitchFamily="2" charset="0"/>
                <a:cs typeface="Arial" panose="020B0604020202020204" pitchFamily="34" charset="0"/>
              </a:rPr>
              <a:t>%</a:t>
            </a: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271" y="3095733"/>
            <a:ext cx="1347219" cy="1477536"/>
          </a:xfrm>
          <a:prstGeom prst="rect">
            <a:avLst/>
          </a:prstGeom>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7891" y="2896609"/>
            <a:ext cx="1740580" cy="1911551"/>
          </a:xfrm>
          <a:prstGeom prst="rect">
            <a:avLst/>
          </a:prstGeom>
        </p:spPr>
      </p:pic>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080" y="2882070"/>
            <a:ext cx="1723764" cy="1893083"/>
          </a:xfrm>
          <a:prstGeom prst="rect">
            <a:avLst/>
          </a:prstGeom>
        </p:spPr>
      </p:pic>
      <p:sp>
        <p:nvSpPr>
          <p:cNvPr id="15" name="CuadroTexto 14"/>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
        <p:nvSpPr>
          <p:cNvPr id="16" name="Rectángulo 15"/>
          <p:cNvSpPr/>
          <p:nvPr/>
        </p:nvSpPr>
        <p:spPr>
          <a:xfrm>
            <a:off x="568876" y="5071199"/>
            <a:ext cx="8325527" cy="1077218"/>
          </a:xfrm>
          <a:prstGeom prst="rect">
            <a:avLst/>
          </a:prstGeom>
        </p:spPr>
        <p:txBody>
          <a:bodyPr wrap="square">
            <a:spAutoFit/>
          </a:bodyPr>
          <a:lstStyle/>
          <a:p>
            <a:pPr marL="342900" indent="-342900" algn="just">
              <a:buFont typeface="Wingdings" panose="05000000000000000000" pitchFamily="2" charset="2"/>
              <a:buChar char="v"/>
            </a:pPr>
            <a:r>
              <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rPr>
              <a:t>El </a:t>
            </a:r>
            <a:r>
              <a:rPr lang="es-CR" sz="3200" b="1" dirty="0" smtClean="0">
                <a:solidFill>
                  <a:srgbClr val="B2005D"/>
                </a:solidFill>
                <a:latin typeface="ChollaSansRegular" pitchFamily="2" charset="0"/>
                <a:ea typeface="Times New Roman" panose="02020603050405020304" pitchFamily="18" charset="0"/>
                <a:cs typeface="Arial" panose="020B0604020202020204" pitchFamily="34" charset="0"/>
              </a:rPr>
              <a:t>89 % </a:t>
            </a:r>
            <a:r>
              <a:rPr lang="es-CR" sz="2800" dirty="0">
                <a:solidFill>
                  <a:srgbClr val="002060"/>
                </a:solidFill>
                <a:latin typeface="ChollaSansRegular" pitchFamily="2" charset="0"/>
                <a:ea typeface="Times New Roman" panose="02020603050405020304" pitchFamily="18" charset="0"/>
                <a:cs typeface="Arial" panose="020B0604020202020204" pitchFamily="34" charset="0"/>
              </a:rPr>
              <a:t>de </a:t>
            </a:r>
            <a:r>
              <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rPr>
              <a:t>las mujeres con </a:t>
            </a:r>
            <a:r>
              <a:rPr lang="es-CR" sz="2800" dirty="0">
                <a:solidFill>
                  <a:srgbClr val="002060"/>
                </a:solidFill>
                <a:latin typeface="ChollaSansRegular" pitchFamily="2" charset="0"/>
                <a:ea typeface="Times New Roman" panose="02020603050405020304" pitchFamily="18" charset="0"/>
                <a:cs typeface="Arial" panose="020B0604020202020204" pitchFamily="34" charset="0"/>
              </a:rPr>
              <a:t>discapacidad </a:t>
            </a:r>
            <a:r>
              <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rPr>
              <a:t>se han realizado el </a:t>
            </a:r>
            <a:r>
              <a:rPr lang="es-CR" sz="2800" dirty="0" err="1" smtClean="0">
                <a:solidFill>
                  <a:srgbClr val="002060"/>
                </a:solidFill>
                <a:latin typeface="ChollaSansRegular" pitchFamily="2" charset="0"/>
                <a:ea typeface="Times New Roman" panose="02020603050405020304" pitchFamily="18" charset="0"/>
                <a:cs typeface="Arial" panose="020B0604020202020204" pitchFamily="34" charset="0"/>
              </a:rPr>
              <a:t>papanicolau</a:t>
            </a:r>
            <a:r>
              <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rPr>
              <a:t> y alrededor del </a:t>
            </a:r>
            <a:r>
              <a:rPr lang="es-CR" sz="3200" b="1" dirty="0">
                <a:solidFill>
                  <a:srgbClr val="B2005D"/>
                </a:solidFill>
                <a:latin typeface="ChollaSansRegular" pitchFamily="2" charset="0"/>
                <a:ea typeface="Times New Roman" panose="02020603050405020304" pitchFamily="18" charset="0"/>
                <a:cs typeface="Arial" panose="020B0604020202020204" pitchFamily="34" charset="0"/>
              </a:rPr>
              <a:t>75 %</a:t>
            </a:r>
            <a:r>
              <a:rPr lang="es-CR" sz="2800" dirty="0" smtClean="0">
                <a:solidFill>
                  <a:srgbClr val="002060"/>
                </a:solidFill>
                <a:latin typeface="ChollaSansRegular" pitchFamily="2" charset="0"/>
                <a:ea typeface="Times New Roman" panose="02020603050405020304" pitchFamily="18" charset="0"/>
                <a:cs typeface="Arial" panose="020B0604020202020204" pitchFamily="34" charset="0"/>
              </a:rPr>
              <a:t> exámenes ginecológicos. </a:t>
            </a:r>
          </a:p>
        </p:txBody>
      </p:sp>
      <p:sp>
        <p:nvSpPr>
          <p:cNvPr id="17" name="Rectángulo 16"/>
          <p:cNvSpPr/>
          <p:nvPr/>
        </p:nvSpPr>
        <p:spPr>
          <a:xfrm>
            <a:off x="491823" y="1559540"/>
            <a:ext cx="2032427" cy="1138773"/>
          </a:xfrm>
          <a:prstGeom prst="rect">
            <a:avLst/>
          </a:prstGeom>
        </p:spPr>
        <p:txBody>
          <a:bodyPr wrap="square">
            <a:spAutoFit/>
          </a:bodyPr>
          <a:lstStyle/>
          <a:p>
            <a:pPr algn="ctr"/>
            <a:r>
              <a:rPr lang="es-CR" sz="2000" dirty="0">
                <a:solidFill>
                  <a:srgbClr val="002060"/>
                </a:solidFill>
                <a:latin typeface="ChollaSansBold" pitchFamily="2" charset="0"/>
                <a:cs typeface="Arial" panose="020B0604020202020204" pitchFamily="34" charset="0"/>
              </a:rPr>
              <a:t>Autoexamen de </a:t>
            </a:r>
          </a:p>
          <a:p>
            <a:pPr algn="ctr"/>
            <a:r>
              <a:rPr lang="es-CR" sz="2000" dirty="0">
                <a:solidFill>
                  <a:srgbClr val="002060"/>
                </a:solidFill>
                <a:latin typeface="ChollaSansBold" pitchFamily="2" charset="0"/>
                <a:cs typeface="Arial" panose="020B0604020202020204" pitchFamily="34" charset="0"/>
              </a:rPr>
              <a:t>mama </a:t>
            </a:r>
            <a:endParaRPr lang="es-CR" sz="2000" dirty="0" smtClean="0">
              <a:solidFill>
                <a:srgbClr val="002060"/>
              </a:solidFill>
              <a:latin typeface="ChollaSansBold" pitchFamily="2" charset="0"/>
              <a:cs typeface="Arial" panose="020B0604020202020204" pitchFamily="34" charset="0"/>
            </a:endParaRPr>
          </a:p>
          <a:p>
            <a:pPr algn="ctr"/>
            <a:r>
              <a:rPr lang="es-CR" sz="2800" b="1" dirty="0" smtClean="0">
                <a:solidFill>
                  <a:srgbClr val="B2005D"/>
                </a:solidFill>
                <a:latin typeface="ChollaSansBold" pitchFamily="2" charset="0"/>
                <a:cs typeface="Arial" panose="020B0604020202020204" pitchFamily="34" charset="0"/>
              </a:rPr>
              <a:t>47,5 </a:t>
            </a:r>
            <a:r>
              <a:rPr lang="es-CR" sz="2800" b="1" dirty="0">
                <a:solidFill>
                  <a:srgbClr val="B2005D"/>
                </a:solidFill>
                <a:latin typeface="ChollaSansBold" pitchFamily="2" charset="0"/>
                <a:cs typeface="Arial" panose="020B0604020202020204" pitchFamily="34" charset="0"/>
              </a:rPr>
              <a:t>%</a:t>
            </a:r>
          </a:p>
        </p:txBody>
      </p:sp>
    </p:spTree>
    <p:extLst>
      <p:ext uri="{BB962C8B-B14F-4D97-AF65-F5344CB8AC3E}">
        <p14:creationId xmlns:p14="http://schemas.microsoft.com/office/powerpoint/2010/main" val="2444905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95" y="1423218"/>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43569" y="80476"/>
            <a:ext cx="4860463" cy="892552"/>
          </a:xfrm>
          <a:prstGeom prst="rect">
            <a:avLst/>
          </a:prstGeom>
          <a:noFill/>
        </p:spPr>
        <p:txBody>
          <a:bodyPr wrap="square" rtlCol="0">
            <a:spAutoFit/>
          </a:bodyPr>
          <a:lstStyle/>
          <a:p>
            <a:r>
              <a:rPr lang="es-ES_tradnl" sz="2400" dirty="0">
                <a:solidFill>
                  <a:schemeClr val="bg1"/>
                </a:solidFill>
                <a:latin typeface="ChollaSlabBold" pitchFamily="2" charset="0"/>
                <a:cs typeface="Times New Roman"/>
              </a:rPr>
              <a:t>Salud sexual de las personas con discapacidad</a:t>
            </a:r>
            <a:r>
              <a:rPr lang="es-ES_tradnl" sz="2800" dirty="0">
                <a:solidFill>
                  <a:schemeClr val="bg1"/>
                </a:solidFill>
                <a:latin typeface="ChollaSlabBold" pitchFamily="2" charset="0"/>
                <a:cs typeface="Times New Roman"/>
              </a:rPr>
              <a:t> </a:t>
            </a:r>
          </a:p>
        </p:txBody>
      </p:sp>
      <p:sp>
        <p:nvSpPr>
          <p:cNvPr id="8" name="CuadroTexto 7"/>
          <p:cNvSpPr txBox="1"/>
          <p:nvPr/>
        </p:nvSpPr>
        <p:spPr>
          <a:xfrm>
            <a:off x="5004032" y="6281553"/>
            <a:ext cx="1267277"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b="1" dirty="0">
              <a:solidFill>
                <a:srgbClr val="002060"/>
              </a:solidFill>
              <a:latin typeface="ChollaSansRegular" pitchFamily="2" charset="0"/>
            </a:endParaRPr>
          </a:p>
        </p:txBody>
      </p:sp>
      <p:sp>
        <p:nvSpPr>
          <p:cNvPr id="10" name="CuadroTexto 9"/>
          <p:cNvSpPr txBox="1"/>
          <p:nvPr/>
        </p:nvSpPr>
        <p:spPr>
          <a:xfrm>
            <a:off x="731985" y="1462681"/>
            <a:ext cx="4860463"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Última vez que tuvo relaciones sexuales</a:t>
            </a:r>
            <a:endParaRPr lang="es-CR" sz="2000" b="1" dirty="0">
              <a:solidFill>
                <a:srgbClr val="002060"/>
              </a:solidFill>
              <a:latin typeface="ChollaSansRegular" pitchFamily="2" charset="0"/>
            </a:endParaRPr>
          </a:p>
        </p:txBody>
      </p:sp>
      <p:graphicFrame>
        <p:nvGraphicFramePr>
          <p:cNvPr id="9" name="Gráfico 8">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871137450"/>
              </p:ext>
            </p:extLst>
          </p:nvPr>
        </p:nvGraphicFramePr>
        <p:xfrm>
          <a:off x="612981" y="1934203"/>
          <a:ext cx="7531100" cy="4675676"/>
        </p:xfrm>
        <a:graphic>
          <a:graphicData uri="http://schemas.openxmlformats.org/drawingml/2006/chart">
            <c:chart xmlns:c="http://schemas.openxmlformats.org/drawingml/2006/chart" xmlns:r="http://schemas.openxmlformats.org/officeDocument/2006/relationships" r:id="rId5"/>
          </a:graphicData>
        </a:graphic>
      </p:graphicFrame>
      <p:sp>
        <p:nvSpPr>
          <p:cNvPr id="11" name="CuadroTexto 10"/>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22005269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90" y="1423218"/>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50595" y="111683"/>
            <a:ext cx="5497830"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Manifestaciones de </a:t>
            </a:r>
            <a:r>
              <a:rPr lang="es-ES_tradnl" sz="2400" dirty="0">
                <a:solidFill>
                  <a:schemeClr val="bg1"/>
                </a:solidFill>
                <a:latin typeface="ChollaSlabBold" pitchFamily="2" charset="0"/>
                <a:cs typeface="Times New Roman"/>
              </a:rPr>
              <a:t>violencia de </a:t>
            </a:r>
            <a:r>
              <a:rPr lang="es-ES_tradnl" sz="2400" dirty="0" smtClean="0">
                <a:solidFill>
                  <a:schemeClr val="bg1"/>
                </a:solidFill>
                <a:latin typeface="ChollaSlabBold" pitchFamily="2" charset="0"/>
                <a:cs typeface="Times New Roman"/>
              </a:rPr>
              <a:t>personas con discapacidad</a:t>
            </a:r>
            <a:endParaRPr lang="es-ES_tradnl" sz="2400" dirty="0">
              <a:solidFill>
                <a:schemeClr val="bg1"/>
              </a:solidFill>
              <a:latin typeface="ChollaSlabBold" pitchFamily="2" charset="0"/>
              <a:cs typeface="Times New Roman"/>
            </a:endParaRPr>
          </a:p>
        </p:txBody>
      </p:sp>
      <p:sp>
        <p:nvSpPr>
          <p:cNvPr id="2" name="CuadroTexto 1"/>
          <p:cNvSpPr txBox="1"/>
          <p:nvPr/>
        </p:nvSpPr>
        <p:spPr>
          <a:xfrm>
            <a:off x="458741" y="1149545"/>
            <a:ext cx="8429227" cy="954107"/>
          </a:xfrm>
          <a:prstGeom prst="rect">
            <a:avLst/>
          </a:prstGeom>
          <a:noFill/>
        </p:spPr>
        <p:txBody>
          <a:bodyPr wrap="square" rtlCol="0">
            <a:spAutoFit/>
          </a:bodyPr>
          <a:lstStyle/>
          <a:p>
            <a:pPr algn="just"/>
            <a:r>
              <a:rPr lang="es-CR" sz="2400" dirty="0">
                <a:solidFill>
                  <a:srgbClr val="002060"/>
                </a:solidFill>
                <a:latin typeface="ChollaSansRegular" pitchFamily="2" charset="0"/>
                <a:ea typeface="Times New Roman" panose="02020603050405020304" pitchFamily="18" charset="0"/>
                <a:cs typeface="Arial" panose="020B0604020202020204" pitchFamily="34" charset="0"/>
              </a:rPr>
              <a:t>El</a:t>
            </a:r>
            <a:r>
              <a:rPr lang="es-CR" sz="2800" dirty="0">
                <a:solidFill>
                  <a:srgbClr val="002060"/>
                </a:solidFill>
                <a:latin typeface="ChollaSansRegular" pitchFamily="2" charset="0"/>
                <a:ea typeface="Times New Roman" panose="02020603050405020304" pitchFamily="18" charset="0"/>
                <a:cs typeface="Arial" panose="020B0604020202020204" pitchFamily="34" charset="0"/>
              </a:rPr>
              <a:t> </a:t>
            </a:r>
            <a:r>
              <a:rPr lang="es-CR" sz="2800" b="1" dirty="0">
                <a:solidFill>
                  <a:srgbClr val="B2005D"/>
                </a:solidFill>
                <a:latin typeface="ChollaSansRegular" pitchFamily="2" charset="0"/>
                <a:ea typeface="Times New Roman" panose="02020603050405020304" pitchFamily="18" charset="0"/>
                <a:cs typeface="Arial" panose="020B0604020202020204" pitchFamily="34" charset="0"/>
              </a:rPr>
              <a:t>64,4 % </a:t>
            </a:r>
            <a:r>
              <a:rPr lang="es-CR" sz="2400" dirty="0">
                <a:solidFill>
                  <a:srgbClr val="002060"/>
                </a:solidFill>
                <a:latin typeface="ChollaSansRegular" pitchFamily="2" charset="0"/>
                <a:ea typeface="Times New Roman" panose="02020603050405020304" pitchFamily="18" charset="0"/>
                <a:cs typeface="Arial" panose="020B0604020202020204" pitchFamily="34" charset="0"/>
              </a:rPr>
              <a:t>de las personas con discapacidad han experimentado manifestaciones de violencia alguna vez en su vid</a:t>
            </a:r>
            <a:r>
              <a:rPr lang="es-CR" sz="2800" dirty="0">
                <a:solidFill>
                  <a:srgbClr val="002060"/>
                </a:solidFill>
                <a:latin typeface="ChollaSansRegular" pitchFamily="2" charset="0"/>
                <a:ea typeface="Times New Roman" panose="02020603050405020304" pitchFamily="18" charset="0"/>
                <a:cs typeface="Arial" panose="020B0604020202020204" pitchFamily="34" charset="0"/>
              </a:rPr>
              <a:t>a</a:t>
            </a:r>
          </a:p>
        </p:txBody>
      </p:sp>
      <p:graphicFrame>
        <p:nvGraphicFramePr>
          <p:cNvPr id="11" name="Gráfico 10">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319957646"/>
              </p:ext>
            </p:extLst>
          </p:nvPr>
        </p:nvGraphicFramePr>
        <p:xfrm>
          <a:off x="1105469" y="1657377"/>
          <a:ext cx="6933062" cy="5627401"/>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2421237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0" y="80183"/>
            <a:ext cx="5759208" cy="830997"/>
          </a:xfrm>
          <a:prstGeom prst="rect">
            <a:avLst/>
          </a:prstGeom>
          <a:noFill/>
        </p:spPr>
        <p:txBody>
          <a:bodyPr wrap="square" rtlCol="0">
            <a:spAutoFit/>
          </a:bodyPr>
          <a:lstStyle/>
          <a:p>
            <a:r>
              <a:rPr lang="es-ES_tradnl" sz="2400" dirty="0" smtClean="0">
                <a:solidFill>
                  <a:schemeClr val="bg1"/>
                </a:solidFill>
                <a:latin typeface="ChollaSlabBold" pitchFamily="2" charset="0"/>
                <a:cs typeface="Times New Roman"/>
              </a:rPr>
              <a:t>Manifestaciones de violencia de las personas con discapacidad</a:t>
            </a:r>
            <a:endParaRPr lang="es-ES_tradnl" sz="2400" dirty="0">
              <a:solidFill>
                <a:schemeClr val="bg1"/>
              </a:solidFill>
              <a:latin typeface="ChollaSlabBold" pitchFamily="2" charset="0"/>
              <a:cs typeface="Times New Roman"/>
            </a:endParaRPr>
          </a:p>
        </p:txBody>
      </p:sp>
      <p:sp>
        <p:nvSpPr>
          <p:cNvPr id="9" name="CuadroTexto 8"/>
          <p:cNvSpPr txBox="1"/>
          <p:nvPr/>
        </p:nvSpPr>
        <p:spPr>
          <a:xfrm>
            <a:off x="423081" y="1224027"/>
            <a:ext cx="4733118" cy="369332"/>
          </a:xfrm>
          <a:prstGeom prst="rect">
            <a:avLst/>
          </a:prstGeom>
          <a:noFill/>
        </p:spPr>
        <p:txBody>
          <a:bodyPr wrap="square" rtlCol="0">
            <a:spAutoFit/>
          </a:bodyPr>
          <a:lstStyle/>
          <a:p>
            <a:r>
              <a:rPr lang="es-ES" b="1" dirty="0" smtClean="0">
                <a:solidFill>
                  <a:srgbClr val="002060"/>
                </a:solidFill>
                <a:latin typeface="ChollaSansRegular" pitchFamily="2" charset="0"/>
              </a:rPr>
              <a:t>Manifestaciones de violencia (</a:t>
            </a:r>
            <a:r>
              <a:rPr lang="es-CR" b="1" dirty="0" smtClean="0">
                <a:solidFill>
                  <a:srgbClr val="002060"/>
                </a:solidFill>
                <a:latin typeface="ChollaSansRegular" pitchFamily="2" charset="0"/>
              </a:rPr>
              <a:t>alguna </a:t>
            </a:r>
            <a:r>
              <a:rPr lang="es-CR" b="1" dirty="0">
                <a:solidFill>
                  <a:srgbClr val="002060"/>
                </a:solidFill>
                <a:latin typeface="ChollaSansRegular" pitchFamily="2" charset="0"/>
              </a:rPr>
              <a:t>vez en su </a:t>
            </a:r>
            <a:r>
              <a:rPr lang="es-CR" b="1" dirty="0" smtClean="0">
                <a:solidFill>
                  <a:srgbClr val="002060"/>
                </a:solidFill>
                <a:latin typeface="ChollaSansRegular" pitchFamily="2" charset="0"/>
              </a:rPr>
              <a:t>vida)</a:t>
            </a:r>
            <a:endParaRPr lang="es-CR" b="1" dirty="0">
              <a:solidFill>
                <a:srgbClr val="002060"/>
              </a:solidFill>
              <a:latin typeface="ChollaSansRegular" pitchFamily="2" charset="0"/>
            </a:endParaRPr>
          </a:p>
        </p:txBody>
      </p:sp>
      <p:sp>
        <p:nvSpPr>
          <p:cNvPr id="10" name="CuadroTexto 9"/>
          <p:cNvSpPr txBox="1"/>
          <p:nvPr/>
        </p:nvSpPr>
        <p:spPr>
          <a:xfrm>
            <a:off x="6000239" y="6100042"/>
            <a:ext cx="1431075" cy="400110"/>
          </a:xfrm>
          <a:prstGeom prst="rect">
            <a:avLst/>
          </a:prstGeom>
          <a:noFill/>
        </p:spPr>
        <p:txBody>
          <a:bodyPr wrap="square" rtlCol="0">
            <a:spAutoFit/>
          </a:bodyPr>
          <a:lstStyle/>
          <a:p>
            <a:r>
              <a:rPr lang="es-ES" sz="2000" b="1" dirty="0" smtClean="0">
                <a:solidFill>
                  <a:srgbClr val="002060"/>
                </a:solidFill>
                <a:latin typeface="ChollaSansRegular" pitchFamily="2" charset="0"/>
              </a:rPr>
              <a:t>Porcentaje</a:t>
            </a:r>
            <a:endParaRPr lang="es-CR" sz="1600" b="1" dirty="0">
              <a:solidFill>
                <a:srgbClr val="002060"/>
              </a:solidFill>
              <a:latin typeface="ChollaSansRegular" pitchFamily="2" charset="0"/>
            </a:endParaRPr>
          </a:p>
        </p:txBody>
      </p:sp>
      <p:graphicFrame>
        <p:nvGraphicFramePr>
          <p:cNvPr id="11" name="Gráfico 10">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495413154"/>
              </p:ext>
            </p:extLst>
          </p:nvPr>
        </p:nvGraphicFramePr>
        <p:xfrm>
          <a:off x="423081" y="1702759"/>
          <a:ext cx="8614662" cy="462302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6326046" y="561599"/>
            <a:ext cx="2910913" cy="400110"/>
          </a:xfrm>
          <a:prstGeom prst="rect">
            <a:avLst/>
          </a:prstGeom>
          <a:noFill/>
        </p:spPr>
        <p:txBody>
          <a:bodyPr wrap="square" rtlCol="0">
            <a:spAutoFit/>
          </a:bodyPr>
          <a:lstStyle/>
          <a:p>
            <a:r>
              <a:rPr lang="es-CR" sz="2000" u="sng" dirty="0" smtClean="0">
                <a:solidFill>
                  <a:srgbClr val="002060"/>
                </a:solidFill>
                <a:latin typeface="ChollaSansBold" pitchFamily="2" charset="0"/>
              </a:rPr>
              <a:t>Personas de 18 años y más</a:t>
            </a:r>
            <a:endParaRPr lang="es-CR" sz="2000" u="sng" dirty="0">
              <a:solidFill>
                <a:srgbClr val="002060"/>
              </a:solidFill>
              <a:latin typeface="ChollaSansBold" pitchFamily="2" charset="0"/>
            </a:endParaRPr>
          </a:p>
        </p:txBody>
      </p:sp>
    </p:spTree>
    <p:extLst>
      <p:ext uri="{BB962C8B-B14F-4D97-AF65-F5344CB8AC3E}">
        <p14:creationId xmlns:p14="http://schemas.microsoft.com/office/powerpoint/2010/main" val="2159880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60834" y="297856"/>
            <a:ext cx="5316774" cy="477054"/>
          </a:xfrm>
          <a:prstGeom prst="rect">
            <a:avLst/>
          </a:prstGeom>
          <a:noFill/>
        </p:spPr>
        <p:txBody>
          <a:bodyPr wrap="square" rtlCol="0">
            <a:spAutoFit/>
          </a:bodyPr>
          <a:lstStyle/>
          <a:p>
            <a:r>
              <a:rPr lang="es-ES_tradnl" sz="2500" dirty="0" smtClean="0">
                <a:solidFill>
                  <a:schemeClr val="bg1"/>
                </a:solidFill>
                <a:latin typeface="Times New Roman"/>
                <a:cs typeface="Times New Roman"/>
              </a:rPr>
              <a:t>Personas en situación de Discapacidad </a:t>
            </a:r>
            <a:endParaRPr lang="es-ES_tradnl" sz="2500" dirty="0">
              <a:solidFill>
                <a:srgbClr val="FFFFFF"/>
              </a:solidFill>
              <a:latin typeface="Times New Roman"/>
              <a:cs typeface="Times New Roman"/>
            </a:endParaRPr>
          </a:p>
        </p:txBody>
      </p:sp>
      <p:sp>
        <p:nvSpPr>
          <p:cNvPr id="2" name="Rectángulo 1"/>
          <p:cNvSpPr/>
          <p:nvPr/>
        </p:nvSpPr>
        <p:spPr>
          <a:xfrm>
            <a:off x="1476534" y="2812797"/>
            <a:ext cx="6171882" cy="769441"/>
          </a:xfrm>
          <a:prstGeom prst="rect">
            <a:avLst/>
          </a:prstGeom>
        </p:spPr>
        <p:txBody>
          <a:bodyPr wrap="none">
            <a:spAutoFit/>
          </a:bodyPr>
          <a:lstStyle/>
          <a:p>
            <a:r>
              <a:rPr lang="es-CR" sz="4400" dirty="0" smtClean="0">
                <a:solidFill>
                  <a:srgbClr val="00328E"/>
                </a:solidFill>
                <a:latin typeface="ChollaSlabBold" pitchFamily="2" charset="0"/>
                <a:cs typeface="Times New Roman"/>
              </a:rPr>
              <a:t>Síntesis de resultados</a:t>
            </a:r>
            <a:endParaRPr lang="es-CR" sz="4400" dirty="0">
              <a:solidFill>
                <a:srgbClr val="00328E"/>
              </a:solidFill>
              <a:latin typeface="ChollaSlabBold" pitchFamily="2" charset="0"/>
              <a:cs typeface="Times New Roman"/>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086350"/>
            <a:ext cx="91630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3241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14" y="1114425"/>
            <a:ext cx="106440" cy="5510317"/>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411818" y="209730"/>
            <a:ext cx="3910748" cy="523220"/>
          </a:xfrm>
          <a:prstGeom prst="rect">
            <a:avLst/>
          </a:prstGeom>
          <a:noFill/>
        </p:spPr>
        <p:txBody>
          <a:bodyPr wrap="square" rtlCol="0">
            <a:spAutoFit/>
          </a:bodyPr>
          <a:lstStyle/>
          <a:p>
            <a:r>
              <a:rPr lang="es-ES_tradnl" sz="2800" dirty="0" smtClean="0">
                <a:solidFill>
                  <a:schemeClr val="bg1"/>
                </a:solidFill>
                <a:latin typeface="ChollaSlabBold" pitchFamily="2" charset="0"/>
                <a:cs typeface="Times New Roman"/>
              </a:rPr>
              <a:t>Síntesis</a:t>
            </a:r>
            <a:endParaRPr lang="es-ES_tradnl" sz="2800" dirty="0">
              <a:solidFill>
                <a:schemeClr val="bg1"/>
              </a:solidFill>
              <a:latin typeface="ChollaSlabBold" pitchFamily="2" charset="0"/>
              <a:cs typeface="Times New Roman"/>
            </a:endParaRPr>
          </a:p>
        </p:txBody>
      </p:sp>
      <p:sp>
        <p:nvSpPr>
          <p:cNvPr id="2" name="CuadroTexto 1"/>
          <p:cNvSpPr txBox="1"/>
          <p:nvPr/>
        </p:nvSpPr>
        <p:spPr>
          <a:xfrm>
            <a:off x="364895" y="992431"/>
            <a:ext cx="8513818" cy="5632311"/>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smtClean="0">
                <a:solidFill>
                  <a:schemeClr val="tx2">
                    <a:lumMod val="50000"/>
                  </a:schemeClr>
                </a:solidFill>
                <a:latin typeface="ChollaSansRegular" pitchFamily="2" charset="0"/>
              </a:rPr>
              <a:t>El </a:t>
            </a:r>
            <a:r>
              <a:rPr lang="es-ES" sz="2400" dirty="0" smtClean="0">
                <a:solidFill>
                  <a:schemeClr val="tx2">
                    <a:lumMod val="50000"/>
                  </a:schemeClr>
                </a:solidFill>
                <a:latin typeface="ChollaSansRegular" pitchFamily="2" charset="0"/>
              </a:rPr>
              <a:t>18,2 </a:t>
            </a:r>
            <a:r>
              <a:rPr lang="es-ES" sz="2400" dirty="0">
                <a:solidFill>
                  <a:schemeClr val="tx2">
                    <a:lumMod val="50000"/>
                  </a:schemeClr>
                </a:solidFill>
                <a:latin typeface="ChollaSansRegular" pitchFamily="2" charset="0"/>
              </a:rPr>
              <a:t>% de personas </a:t>
            </a:r>
            <a:r>
              <a:rPr lang="es-ES" sz="2400" dirty="0" smtClean="0">
                <a:solidFill>
                  <a:schemeClr val="tx2">
                    <a:lumMod val="50000"/>
                  </a:schemeClr>
                </a:solidFill>
                <a:latin typeface="ChollaSansRegular" pitchFamily="2" charset="0"/>
              </a:rPr>
              <a:t>de 18 años y más están en situación de discapacidad </a:t>
            </a:r>
            <a:r>
              <a:rPr lang="es-ES" sz="2400" dirty="0">
                <a:solidFill>
                  <a:schemeClr val="tx2">
                    <a:lumMod val="50000"/>
                  </a:schemeClr>
                </a:solidFill>
                <a:latin typeface="ChollaSansRegular" pitchFamily="2" charset="0"/>
              </a:rPr>
              <a:t>en el país, </a:t>
            </a:r>
            <a:r>
              <a:rPr lang="es-ES" sz="2400" dirty="0" smtClean="0">
                <a:solidFill>
                  <a:schemeClr val="tx2">
                    <a:lumMod val="50000"/>
                  </a:schemeClr>
                </a:solidFill>
                <a:latin typeface="ChollaSansRegular" pitchFamily="2" charset="0"/>
              </a:rPr>
              <a:t>y la </a:t>
            </a:r>
            <a:r>
              <a:rPr lang="es-ES" sz="2400" dirty="0">
                <a:solidFill>
                  <a:schemeClr val="tx2">
                    <a:lumMod val="50000"/>
                  </a:schemeClr>
                </a:solidFill>
                <a:latin typeface="ChollaSansRegular" pitchFamily="2" charset="0"/>
              </a:rPr>
              <a:t>mayor </a:t>
            </a:r>
            <a:r>
              <a:rPr lang="es-ES" sz="2400" dirty="0" smtClean="0">
                <a:solidFill>
                  <a:schemeClr val="tx2">
                    <a:lumMod val="50000"/>
                  </a:schemeClr>
                </a:solidFill>
                <a:latin typeface="ChollaSansRegular" pitchFamily="2" charset="0"/>
              </a:rPr>
              <a:t>parte de estas </a:t>
            </a:r>
            <a:r>
              <a:rPr lang="es-ES" sz="2400" dirty="0">
                <a:solidFill>
                  <a:schemeClr val="tx2">
                    <a:lumMod val="50000"/>
                  </a:schemeClr>
                </a:solidFill>
                <a:latin typeface="ChollaSansRegular" pitchFamily="2" charset="0"/>
              </a:rPr>
              <a:t>presentan una discapacidad </a:t>
            </a:r>
            <a:r>
              <a:rPr lang="es-ES" sz="2400" dirty="0" smtClean="0">
                <a:solidFill>
                  <a:schemeClr val="tx2">
                    <a:lumMod val="50000"/>
                  </a:schemeClr>
                </a:solidFill>
                <a:latin typeface="ChollaSansRegular" pitchFamily="2" charset="0"/>
              </a:rPr>
              <a:t>severa (14,4</a:t>
            </a:r>
            <a:r>
              <a:rPr lang="es-ES" sz="2400" dirty="0" smtClean="0">
                <a:solidFill>
                  <a:schemeClr val="tx2">
                    <a:lumMod val="50000"/>
                  </a:schemeClr>
                </a:solidFill>
                <a:latin typeface="ChollaSansRegular" pitchFamily="2" charset="0"/>
              </a:rPr>
              <a:t>%).</a:t>
            </a:r>
          </a:p>
          <a:p>
            <a:pPr marL="342900" indent="-342900" algn="just">
              <a:buFont typeface="Arial" panose="020B0604020202020204" pitchFamily="34" charset="0"/>
              <a:buChar char="•"/>
            </a:pPr>
            <a:endParaRPr lang="es-ES" sz="2400" dirty="0" smtClean="0">
              <a:solidFill>
                <a:schemeClr val="tx2">
                  <a:lumMod val="50000"/>
                </a:schemeClr>
              </a:solidFill>
              <a:latin typeface="ChollaSansRegular" pitchFamily="2" charset="0"/>
            </a:endParaRPr>
          </a:p>
          <a:p>
            <a:pPr marL="342900" indent="-342900" algn="just">
              <a:buFont typeface="Arial" panose="020B0604020202020204" pitchFamily="34" charset="0"/>
              <a:buChar char="•"/>
            </a:pPr>
            <a:r>
              <a:rPr lang="es-ES" sz="2400" dirty="0">
                <a:solidFill>
                  <a:schemeClr val="tx2">
                    <a:lumMod val="50000"/>
                  </a:schemeClr>
                </a:solidFill>
                <a:latin typeface="ChollaSansRegular" pitchFamily="2" charset="0"/>
              </a:rPr>
              <a:t>La </a:t>
            </a:r>
            <a:r>
              <a:rPr lang="es-ES" sz="2400" dirty="0" err="1">
                <a:solidFill>
                  <a:schemeClr val="tx2">
                    <a:lumMod val="50000"/>
                  </a:schemeClr>
                </a:solidFill>
                <a:latin typeface="ChollaSansRegular" pitchFamily="2" charset="0"/>
              </a:rPr>
              <a:t>Enadis</a:t>
            </a:r>
            <a:r>
              <a:rPr lang="es-ES" sz="2400" dirty="0">
                <a:solidFill>
                  <a:schemeClr val="tx2">
                    <a:lumMod val="50000"/>
                  </a:schemeClr>
                </a:solidFill>
                <a:latin typeface="ChollaSansRegular" pitchFamily="2" charset="0"/>
              </a:rPr>
              <a:t> indaga sobre una variedad de temáticas, los resultados expuestos no pretenden ser exhaustivos en el análisis, ya que existen numerosas variables de interés, por lo que se insta a utilizar los datos generados, así realizar estudios </a:t>
            </a:r>
            <a:r>
              <a:rPr lang="es-ES" sz="2400" dirty="0" smtClean="0">
                <a:solidFill>
                  <a:schemeClr val="tx2">
                    <a:lumMod val="50000"/>
                  </a:schemeClr>
                </a:solidFill>
                <a:latin typeface="ChollaSansRegular" pitchFamily="2" charset="0"/>
              </a:rPr>
              <a:t>específicos.</a:t>
            </a:r>
            <a:endParaRPr lang="es-ES" sz="2400" dirty="0">
              <a:solidFill>
                <a:schemeClr val="tx2">
                  <a:lumMod val="50000"/>
                </a:schemeClr>
              </a:solidFill>
              <a:latin typeface="ChollaSansRegular" pitchFamily="2" charset="0"/>
            </a:endParaRPr>
          </a:p>
          <a:p>
            <a:pPr marL="342900" indent="-342900" algn="just">
              <a:buFont typeface="Arial" panose="020B0604020202020204" pitchFamily="34" charset="0"/>
              <a:buChar char="•"/>
            </a:pPr>
            <a:endParaRPr lang="es-ES" sz="2400" dirty="0" smtClean="0">
              <a:solidFill>
                <a:schemeClr val="tx2">
                  <a:lumMod val="50000"/>
                </a:schemeClr>
              </a:solidFill>
              <a:latin typeface="ChollaSansRegular" pitchFamily="2" charset="0"/>
            </a:endParaRPr>
          </a:p>
          <a:p>
            <a:pPr marL="342900" indent="-342900" algn="just">
              <a:buFont typeface="Arial" panose="020B0604020202020204" pitchFamily="34" charset="0"/>
              <a:buChar char="•"/>
            </a:pPr>
            <a:r>
              <a:rPr lang="es-ES" sz="2400" dirty="0" smtClean="0">
                <a:solidFill>
                  <a:schemeClr val="tx2">
                    <a:lumMod val="50000"/>
                  </a:schemeClr>
                </a:solidFill>
                <a:latin typeface="ChollaSansRegular" pitchFamily="2" charset="0"/>
              </a:rPr>
              <a:t>Se logra la implementación </a:t>
            </a:r>
            <a:r>
              <a:rPr lang="es-ES" sz="2400" dirty="0">
                <a:solidFill>
                  <a:schemeClr val="tx2">
                    <a:lumMod val="50000"/>
                  </a:schemeClr>
                </a:solidFill>
                <a:latin typeface="ChollaSansRegular" pitchFamily="2" charset="0"/>
              </a:rPr>
              <a:t>y acompañamiento estadístico, el desarrollo de una herramienta integral, que trata de generar información para tener un panorama en relación a </a:t>
            </a:r>
            <a:r>
              <a:rPr lang="es-ES" sz="2400" dirty="0" smtClean="0">
                <a:solidFill>
                  <a:schemeClr val="tx2">
                    <a:lumMod val="50000"/>
                  </a:schemeClr>
                </a:solidFill>
                <a:latin typeface="ChollaSansRegular" pitchFamily="2" charset="0"/>
              </a:rPr>
              <a:t>las personas de 18 años y más en </a:t>
            </a:r>
            <a:r>
              <a:rPr lang="es-ES" sz="2400" dirty="0">
                <a:solidFill>
                  <a:schemeClr val="tx2">
                    <a:lumMod val="50000"/>
                  </a:schemeClr>
                </a:solidFill>
                <a:latin typeface="ChollaSansRegular" pitchFamily="2" charset="0"/>
              </a:rPr>
              <a:t>situación de </a:t>
            </a:r>
            <a:r>
              <a:rPr lang="es-ES" sz="2400" dirty="0" smtClean="0">
                <a:solidFill>
                  <a:schemeClr val="tx2">
                    <a:lumMod val="50000"/>
                  </a:schemeClr>
                </a:solidFill>
                <a:latin typeface="ChollaSansRegular" pitchFamily="2" charset="0"/>
              </a:rPr>
              <a:t>discapacidad en </a:t>
            </a:r>
            <a:r>
              <a:rPr lang="es-ES" sz="2400" dirty="0">
                <a:solidFill>
                  <a:schemeClr val="tx2">
                    <a:lumMod val="50000"/>
                  </a:schemeClr>
                </a:solidFill>
                <a:latin typeface="ChollaSansRegular" pitchFamily="2" charset="0"/>
              </a:rPr>
              <a:t>el país. Cuya metodología permite </a:t>
            </a:r>
            <a:r>
              <a:rPr lang="es-ES" sz="2400" dirty="0" smtClean="0">
                <a:solidFill>
                  <a:schemeClr val="tx2">
                    <a:lumMod val="50000"/>
                  </a:schemeClr>
                </a:solidFill>
                <a:latin typeface="ChollaSansRegular" pitchFamily="2" charset="0"/>
              </a:rPr>
              <a:t>al </a:t>
            </a:r>
            <a:r>
              <a:rPr lang="es-ES" sz="2400" dirty="0">
                <a:solidFill>
                  <a:schemeClr val="tx2">
                    <a:lumMod val="50000"/>
                  </a:schemeClr>
                </a:solidFill>
                <a:latin typeface="ChollaSansRegular" pitchFamily="2" charset="0"/>
              </a:rPr>
              <a:t>país como </a:t>
            </a:r>
            <a:r>
              <a:rPr lang="es-ES" sz="2400" dirty="0" smtClean="0">
                <a:solidFill>
                  <a:schemeClr val="tx2">
                    <a:lumMod val="50000"/>
                  </a:schemeClr>
                </a:solidFill>
                <a:latin typeface="ChollaSansRegular" pitchFamily="2" charset="0"/>
              </a:rPr>
              <a:t>el </a:t>
            </a:r>
            <a:r>
              <a:rPr lang="es-ES" sz="2400" dirty="0">
                <a:solidFill>
                  <a:schemeClr val="tx2">
                    <a:lumMod val="50000"/>
                  </a:schemeClr>
                </a:solidFill>
                <a:latin typeface="ChollaSansRegular" pitchFamily="2" charset="0"/>
              </a:rPr>
              <a:t>nuestro hacer análisis de brechas e inequidades con un enfoque de derechos</a:t>
            </a:r>
            <a:r>
              <a:rPr lang="es-ES" sz="2400" dirty="0" smtClean="0">
                <a:solidFill>
                  <a:schemeClr val="tx2">
                    <a:lumMod val="50000"/>
                  </a:schemeClr>
                </a:solidFill>
                <a:latin typeface="ChollaSansRegular" pitchFamily="2" charset="0"/>
              </a:rPr>
              <a:t>.</a:t>
            </a:r>
            <a:endParaRPr lang="en-US" sz="2400" dirty="0">
              <a:solidFill>
                <a:schemeClr val="tx2">
                  <a:lumMod val="50000"/>
                </a:schemeClr>
              </a:solidFill>
              <a:latin typeface="ChollaSansRegular" pitchFamily="2" charset="0"/>
            </a:endParaRPr>
          </a:p>
        </p:txBody>
      </p:sp>
    </p:spTree>
    <p:extLst>
      <p:ext uri="{BB962C8B-B14F-4D97-AF65-F5344CB8AC3E}">
        <p14:creationId xmlns:p14="http://schemas.microsoft.com/office/powerpoint/2010/main" val="2698740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482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517" y="471340"/>
            <a:ext cx="6111483" cy="4335524"/>
          </a:xfrm>
          <a:prstGeom prst="rect">
            <a:avLst/>
          </a:prstGeom>
        </p:spPr>
      </p:pic>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18" y="1316888"/>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354264" y="160421"/>
            <a:ext cx="3158237" cy="630942"/>
          </a:xfrm>
          <a:prstGeom prst="rect">
            <a:avLst/>
          </a:prstGeom>
          <a:noFill/>
        </p:spPr>
        <p:txBody>
          <a:bodyPr wrap="none" rtlCol="0">
            <a:spAutoFit/>
          </a:bodyPr>
          <a:lstStyle/>
          <a:p>
            <a:r>
              <a:rPr lang="es-ES_tradnl" sz="3500" dirty="0">
                <a:solidFill>
                  <a:schemeClr val="bg1"/>
                </a:solidFill>
                <a:latin typeface="ChollaSlabBold" pitchFamily="2" charset="0"/>
                <a:cs typeface="Times New Roman"/>
              </a:rPr>
              <a:t>Ficha técnica </a:t>
            </a:r>
          </a:p>
        </p:txBody>
      </p:sp>
      <p:sp>
        <p:nvSpPr>
          <p:cNvPr id="8" name="2 Marcador de contenido"/>
          <p:cNvSpPr txBox="1">
            <a:spLocks/>
          </p:cNvSpPr>
          <p:nvPr/>
        </p:nvSpPr>
        <p:spPr>
          <a:xfrm>
            <a:off x="611883" y="1081689"/>
            <a:ext cx="7622399" cy="5642980"/>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MX" sz="1400" b="1" dirty="0">
              <a:latin typeface="Arial" panose="020B0604020202020204" pitchFamily="34" charset="0"/>
              <a:cs typeface="Arial" panose="020B0604020202020204" pitchFamily="34" charset="0"/>
            </a:endParaRPr>
          </a:p>
          <a:p>
            <a:pPr marL="0" indent="0">
              <a:buNone/>
            </a:pPr>
            <a:r>
              <a:rPr lang="es-MX" sz="3800" b="1" dirty="0">
                <a:solidFill>
                  <a:srgbClr val="002060"/>
                </a:solidFill>
                <a:latin typeface="ChollaSansBold" pitchFamily="2" charset="0"/>
                <a:cs typeface="Arial" panose="020B0604020202020204" pitchFamily="34" charset="0"/>
              </a:rPr>
              <a:t>Tamaño de la muestra</a:t>
            </a:r>
          </a:p>
          <a:p>
            <a:pPr lvl="2" eaLnBrk="0" hangingPunct="0">
              <a:spcBef>
                <a:spcPct val="50000"/>
              </a:spcBef>
            </a:pPr>
            <a:r>
              <a:rPr lang="es-ES" sz="2900" dirty="0" smtClean="0">
                <a:solidFill>
                  <a:srgbClr val="002060"/>
                </a:solidFill>
                <a:latin typeface="ChollaWide" pitchFamily="2" charset="0"/>
                <a:cs typeface="Arial" panose="020B0604020202020204" pitchFamily="34" charset="0"/>
              </a:rPr>
              <a:t>1 120 UPM</a:t>
            </a:r>
          </a:p>
          <a:p>
            <a:pPr lvl="2" eaLnBrk="0" hangingPunct="0">
              <a:spcBef>
                <a:spcPct val="50000"/>
              </a:spcBef>
            </a:pPr>
            <a:r>
              <a:rPr lang="es-CR" sz="2900" dirty="0">
                <a:solidFill>
                  <a:srgbClr val="002060"/>
                </a:solidFill>
                <a:latin typeface="ChollaWide" pitchFamily="2" charset="0"/>
                <a:cs typeface="Arial" panose="020B0604020202020204" pitchFamily="34" charset="0"/>
              </a:rPr>
              <a:t>13 </a:t>
            </a:r>
            <a:r>
              <a:rPr lang="es-CR" sz="2900" dirty="0" smtClean="0">
                <a:solidFill>
                  <a:srgbClr val="002060"/>
                </a:solidFill>
                <a:latin typeface="ChollaWide" pitchFamily="2" charset="0"/>
                <a:cs typeface="Arial" panose="020B0604020202020204" pitchFamily="34" charset="0"/>
              </a:rPr>
              <a:t>440 </a:t>
            </a:r>
            <a:r>
              <a:rPr lang="es-ES" sz="2900" dirty="0" smtClean="0">
                <a:solidFill>
                  <a:srgbClr val="002060"/>
                </a:solidFill>
                <a:latin typeface="ChollaWide" pitchFamily="2" charset="0"/>
                <a:cs typeface="Arial" panose="020B0604020202020204" pitchFamily="34" charset="0"/>
              </a:rPr>
              <a:t>viviendas</a:t>
            </a:r>
            <a:endParaRPr lang="es-ES" sz="2900" dirty="0">
              <a:solidFill>
                <a:srgbClr val="002060"/>
              </a:solidFill>
              <a:latin typeface="ChollaWide" pitchFamily="2" charset="0"/>
              <a:cs typeface="Arial" panose="020B0604020202020204" pitchFamily="34" charset="0"/>
            </a:endParaRPr>
          </a:p>
          <a:p>
            <a:pPr marL="0" indent="0">
              <a:buNone/>
            </a:pPr>
            <a:endParaRPr lang="es-MX" sz="2800" b="1" dirty="0" smtClean="0">
              <a:solidFill>
                <a:srgbClr val="002060"/>
              </a:solidFill>
              <a:latin typeface="Arial" panose="020B0604020202020204" pitchFamily="34" charset="0"/>
              <a:cs typeface="Arial" panose="020B0604020202020204" pitchFamily="34" charset="0"/>
            </a:endParaRPr>
          </a:p>
          <a:p>
            <a:pPr marL="0" indent="0">
              <a:buNone/>
            </a:pPr>
            <a:r>
              <a:rPr lang="es-MX" sz="3800" b="1" dirty="0">
                <a:solidFill>
                  <a:srgbClr val="002060"/>
                </a:solidFill>
                <a:latin typeface="ChollaSansBold" pitchFamily="2" charset="0"/>
                <a:cs typeface="Arial" panose="020B0604020202020204" pitchFamily="34" charset="0"/>
              </a:rPr>
              <a:t>Cobertura</a:t>
            </a:r>
          </a:p>
          <a:p>
            <a:pPr lvl="2" eaLnBrk="0" hangingPunct="0">
              <a:spcBef>
                <a:spcPct val="50000"/>
              </a:spcBef>
            </a:pPr>
            <a:r>
              <a:rPr lang="es-ES" sz="2900" dirty="0">
                <a:solidFill>
                  <a:srgbClr val="002060"/>
                </a:solidFill>
                <a:latin typeface="ChollaWide" pitchFamily="2" charset="0"/>
                <a:cs typeface="Arial" panose="020B0604020202020204" pitchFamily="34" charset="0"/>
              </a:rPr>
              <a:t>Nacional</a:t>
            </a:r>
          </a:p>
          <a:p>
            <a:pPr marL="914400" lvl="2" indent="0" eaLnBrk="0" hangingPunct="0">
              <a:spcBef>
                <a:spcPct val="50000"/>
              </a:spcBef>
              <a:buClr>
                <a:srgbClr val="E46C0A"/>
              </a:buClr>
              <a:buNone/>
            </a:pPr>
            <a:endParaRPr lang="es-MX" sz="1100" dirty="0">
              <a:latin typeface="Arial" panose="020B0604020202020204" pitchFamily="34" charset="0"/>
              <a:cs typeface="Arial" panose="020B0604020202020204" pitchFamily="34" charset="0"/>
            </a:endParaRPr>
          </a:p>
          <a:p>
            <a:pPr marL="0" indent="0">
              <a:buNone/>
            </a:pPr>
            <a:endParaRPr lang="es-MX" sz="2800" b="1" dirty="0" smtClean="0">
              <a:solidFill>
                <a:srgbClr val="002060"/>
              </a:solidFill>
              <a:latin typeface="Arial" panose="020B0604020202020204" pitchFamily="34" charset="0"/>
              <a:cs typeface="Arial" panose="020B0604020202020204" pitchFamily="34" charset="0"/>
            </a:endParaRPr>
          </a:p>
          <a:p>
            <a:pPr marL="0" indent="0">
              <a:buNone/>
            </a:pPr>
            <a:r>
              <a:rPr lang="es-MX" sz="3800" b="1" dirty="0">
                <a:solidFill>
                  <a:srgbClr val="002060"/>
                </a:solidFill>
                <a:latin typeface="ChollaSansBold" pitchFamily="2" charset="0"/>
                <a:cs typeface="Arial" panose="020B0604020202020204" pitchFamily="34" charset="0"/>
              </a:rPr>
              <a:t>Dominios de estudio</a:t>
            </a:r>
          </a:p>
          <a:p>
            <a:pPr lvl="2" eaLnBrk="0" hangingPunct="0">
              <a:spcBef>
                <a:spcPct val="50000"/>
              </a:spcBef>
            </a:pPr>
            <a:r>
              <a:rPr lang="es-ES" sz="2900" dirty="0">
                <a:solidFill>
                  <a:srgbClr val="002060"/>
                </a:solidFill>
                <a:latin typeface="ChollaWide" pitchFamily="2" charset="0"/>
                <a:cs typeface="Arial" panose="020B0604020202020204" pitchFamily="34" charset="0"/>
              </a:rPr>
              <a:t>Nacional, zona (urbana y rural) y región de planificación económica</a:t>
            </a:r>
            <a:endParaRPr lang="es-MX" sz="2900" dirty="0">
              <a:solidFill>
                <a:srgbClr val="002060"/>
              </a:solidFill>
              <a:latin typeface="ChollaWide" pitchFamily="2" charset="0"/>
              <a:cs typeface="Arial" panose="020B0604020202020204" pitchFamily="34" charset="0"/>
            </a:endParaRPr>
          </a:p>
          <a:p>
            <a:pPr marL="0" indent="0">
              <a:buNone/>
            </a:pPr>
            <a:endParaRPr lang="es-MX" sz="2800" b="1" dirty="0" smtClean="0">
              <a:solidFill>
                <a:srgbClr val="002060"/>
              </a:solidFill>
              <a:latin typeface="Arial" panose="020B0604020202020204" pitchFamily="34" charset="0"/>
              <a:cs typeface="Arial" panose="020B0604020202020204" pitchFamily="34" charset="0"/>
            </a:endParaRPr>
          </a:p>
          <a:p>
            <a:pPr marL="0" indent="0">
              <a:buNone/>
            </a:pPr>
            <a:endParaRPr lang="es-MX" sz="2800" b="1" dirty="0" smtClean="0">
              <a:solidFill>
                <a:srgbClr val="002060"/>
              </a:solidFill>
              <a:latin typeface="Arial" panose="020B0604020202020204" pitchFamily="34" charset="0"/>
              <a:cs typeface="Arial" panose="020B0604020202020204" pitchFamily="34" charset="0"/>
            </a:endParaRPr>
          </a:p>
          <a:p>
            <a:pPr marL="0" indent="0">
              <a:buNone/>
            </a:pPr>
            <a:r>
              <a:rPr lang="es-MX" sz="3800" b="1" dirty="0">
                <a:solidFill>
                  <a:srgbClr val="002060"/>
                </a:solidFill>
                <a:latin typeface="ChollaSansBold" pitchFamily="2" charset="0"/>
                <a:cs typeface="Arial" panose="020B0604020202020204" pitchFamily="34" charset="0"/>
              </a:rPr>
              <a:t>Periodo de recolección</a:t>
            </a:r>
          </a:p>
          <a:p>
            <a:pPr lvl="2" eaLnBrk="0" hangingPunct="0">
              <a:spcBef>
                <a:spcPct val="50000"/>
              </a:spcBef>
            </a:pPr>
            <a:r>
              <a:rPr lang="es-MX" dirty="0" smtClean="0">
                <a:solidFill>
                  <a:srgbClr val="002060"/>
                </a:solidFill>
                <a:latin typeface="Arial" panose="020B0604020202020204" pitchFamily="34" charset="0"/>
                <a:cs typeface="Arial" panose="020B0604020202020204" pitchFamily="34" charset="0"/>
              </a:rPr>
              <a:t>De</a:t>
            </a:r>
            <a:r>
              <a:rPr lang="es-ES" sz="2900" dirty="0" smtClean="0">
                <a:solidFill>
                  <a:srgbClr val="002060"/>
                </a:solidFill>
                <a:latin typeface="ChollaWide" pitchFamily="2" charset="0"/>
                <a:cs typeface="Arial" panose="020B0604020202020204" pitchFamily="34" charset="0"/>
              </a:rPr>
              <a:t>l </a:t>
            </a:r>
            <a:r>
              <a:rPr lang="es-ES" sz="2900" dirty="0">
                <a:solidFill>
                  <a:srgbClr val="002060"/>
                </a:solidFill>
                <a:latin typeface="ChollaWide" pitchFamily="2" charset="0"/>
                <a:cs typeface="Arial" panose="020B0604020202020204" pitchFamily="34" charset="0"/>
              </a:rPr>
              <a:t>10 de octubre al 30 de noviembre del 2018</a:t>
            </a:r>
            <a:r>
              <a:rPr lang="es-ES" sz="2900" dirty="0" smtClean="0">
                <a:solidFill>
                  <a:srgbClr val="002060"/>
                </a:solidFill>
                <a:latin typeface="ChollaWide" pitchFamily="2" charset="0"/>
                <a:cs typeface="Arial" panose="020B0604020202020204" pitchFamily="34" charset="0"/>
              </a:rPr>
              <a:t>.</a:t>
            </a:r>
            <a:endParaRPr lang="es-MX" sz="2900" dirty="0">
              <a:solidFill>
                <a:srgbClr val="002060"/>
              </a:solidFill>
              <a:latin typeface="ChollaWide" pitchFamily="2" charset="0"/>
              <a:cs typeface="Arial" panose="020B0604020202020204" pitchFamily="34" charset="0"/>
            </a:endParaRPr>
          </a:p>
        </p:txBody>
      </p:sp>
    </p:spTree>
    <p:extLst>
      <p:ext uri="{BB962C8B-B14F-4D97-AF65-F5344CB8AC3E}">
        <p14:creationId xmlns:p14="http://schemas.microsoft.com/office/powerpoint/2010/main" val="5757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41" y="1312157"/>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354264" y="160421"/>
            <a:ext cx="3158237" cy="630942"/>
          </a:xfrm>
          <a:prstGeom prst="rect">
            <a:avLst/>
          </a:prstGeom>
          <a:noFill/>
        </p:spPr>
        <p:txBody>
          <a:bodyPr wrap="none" rtlCol="0">
            <a:spAutoFit/>
          </a:bodyPr>
          <a:lstStyle/>
          <a:p>
            <a:r>
              <a:rPr lang="es-ES_tradnl" sz="3500" dirty="0">
                <a:solidFill>
                  <a:schemeClr val="bg1"/>
                </a:solidFill>
                <a:latin typeface="ChollaSlabBold" pitchFamily="2" charset="0"/>
                <a:cs typeface="Times New Roman"/>
              </a:rPr>
              <a:t>Ficha técnica </a:t>
            </a:r>
          </a:p>
        </p:txBody>
      </p:sp>
      <p:sp>
        <p:nvSpPr>
          <p:cNvPr id="8" name="2 Marcador de contenido"/>
          <p:cNvSpPr txBox="1">
            <a:spLocks/>
          </p:cNvSpPr>
          <p:nvPr/>
        </p:nvSpPr>
        <p:spPr>
          <a:xfrm>
            <a:off x="562749" y="1103101"/>
            <a:ext cx="8581251" cy="6114034"/>
          </a:xfrm>
          <a:prstGeom prst="rect">
            <a:avLst/>
          </a:prstGeom>
        </p:spPr>
        <p:txBody>
          <a:bodyPr>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sz="6000" b="1" dirty="0">
                <a:solidFill>
                  <a:srgbClr val="002060"/>
                </a:solidFill>
                <a:latin typeface="ChollaSansBold" pitchFamily="2" charset="0"/>
                <a:cs typeface="Arial" panose="020B0604020202020204" pitchFamily="34" charset="0"/>
              </a:rPr>
              <a:t>Población de referencia</a:t>
            </a:r>
          </a:p>
          <a:p>
            <a:pPr lvl="2" eaLnBrk="0" hangingPunct="0">
              <a:spcBef>
                <a:spcPct val="50000"/>
              </a:spcBef>
            </a:pPr>
            <a:r>
              <a:rPr lang="es-CR" sz="4600" dirty="0">
                <a:solidFill>
                  <a:srgbClr val="002060"/>
                </a:solidFill>
                <a:latin typeface="ChollaWide" pitchFamily="2" charset="0"/>
                <a:cs typeface="Arial" panose="020B0604020202020204" pitchFamily="34" charset="0"/>
              </a:rPr>
              <a:t>Personas de 18 años y más residentes habituales en las viviendas seleccionadas a nivel nacional</a:t>
            </a:r>
            <a:r>
              <a:rPr lang="es-CR" sz="4600" dirty="0" smtClean="0">
                <a:solidFill>
                  <a:srgbClr val="002060"/>
                </a:solidFill>
                <a:latin typeface="ChollaWide" pitchFamily="2" charset="0"/>
                <a:cs typeface="Arial" panose="020B0604020202020204" pitchFamily="34" charset="0"/>
              </a:rPr>
              <a:t>.</a:t>
            </a:r>
          </a:p>
          <a:p>
            <a:pPr marL="0" indent="0">
              <a:buNone/>
            </a:pPr>
            <a:endParaRPr lang="es-CR" b="1" dirty="0" smtClean="0"/>
          </a:p>
          <a:p>
            <a:pPr marL="0" indent="0">
              <a:buNone/>
            </a:pPr>
            <a:r>
              <a:rPr lang="es-CR" sz="6000" b="1" dirty="0">
                <a:solidFill>
                  <a:srgbClr val="002060"/>
                </a:solidFill>
                <a:latin typeface="ChollaSansBold" pitchFamily="2" charset="0"/>
                <a:cs typeface="Arial" panose="020B0604020202020204" pitchFamily="34" charset="0"/>
              </a:rPr>
              <a:t>Principales temas investigados:</a:t>
            </a:r>
          </a:p>
          <a:p>
            <a:pPr lvl="2" eaLnBrk="0" hangingPunct="0">
              <a:spcBef>
                <a:spcPct val="50000"/>
              </a:spcBef>
            </a:pPr>
            <a:r>
              <a:rPr lang="es-CR" sz="4500" dirty="0">
                <a:solidFill>
                  <a:srgbClr val="002060"/>
                </a:solidFill>
                <a:latin typeface="ChollaWide" pitchFamily="2" charset="0"/>
                <a:cs typeface="Arial" panose="020B0604020202020204" pitchFamily="34" charset="0"/>
              </a:rPr>
              <a:t>Características sociodemográficas</a:t>
            </a:r>
          </a:p>
          <a:p>
            <a:pPr lvl="2" eaLnBrk="0" hangingPunct="0">
              <a:spcBef>
                <a:spcPct val="50000"/>
              </a:spcBef>
            </a:pPr>
            <a:r>
              <a:rPr lang="es-CR" sz="4500" dirty="0">
                <a:solidFill>
                  <a:srgbClr val="002060"/>
                </a:solidFill>
                <a:latin typeface="ChollaWide" pitchFamily="2" charset="0"/>
                <a:cs typeface="Arial" panose="020B0604020202020204" pitchFamily="34" charset="0"/>
              </a:rPr>
              <a:t>Empleo e ingresos</a:t>
            </a:r>
          </a:p>
          <a:p>
            <a:pPr lvl="2" eaLnBrk="0" hangingPunct="0">
              <a:spcBef>
                <a:spcPct val="50000"/>
              </a:spcBef>
            </a:pPr>
            <a:r>
              <a:rPr lang="es-CR" sz="4500" dirty="0">
                <a:solidFill>
                  <a:srgbClr val="002060"/>
                </a:solidFill>
                <a:latin typeface="ChollaWide" pitchFamily="2" charset="0"/>
                <a:cs typeface="Arial" panose="020B0604020202020204" pitchFamily="34" charset="0"/>
              </a:rPr>
              <a:t>Educación</a:t>
            </a:r>
          </a:p>
          <a:p>
            <a:pPr lvl="2" eaLnBrk="0" hangingPunct="0">
              <a:spcBef>
                <a:spcPct val="50000"/>
              </a:spcBef>
            </a:pPr>
            <a:r>
              <a:rPr lang="es-CR" sz="4500" dirty="0">
                <a:solidFill>
                  <a:srgbClr val="002060"/>
                </a:solidFill>
                <a:latin typeface="ChollaWide" pitchFamily="2" charset="0"/>
                <a:cs typeface="Arial" panose="020B0604020202020204" pitchFamily="34" charset="0"/>
              </a:rPr>
              <a:t>Condición de salud</a:t>
            </a:r>
          </a:p>
          <a:p>
            <a:pPr lvl="2" eaLnBrk="0" hangingPunct="0">
              <a:spcBef>
                <a:spcPct val="50000"/>
              </a:spcBef>
            </a:pPr>
            <a:r>
              <a:rPr lang="es-CR" sz="4500" dirty="0">
                <a:solidFill>
                  <a:srgbClr val="002060"/>
                </a:solidFill>
                <a:latin typeface="ChollaWide" pitchFamily="2" charset="0"/>
                <a:cs typeface="Arial" panose="020B0604020202020204" pitchFamily="34" charset="0"/>
              </a:rPr>
              <a:t>Asistencia personal</a:t>
            </a:r>
          </a:p>
          <a:p>
            <a:pPr lvl="2" eaLnBrk="0" hangingPunct="0">
              <a:spcBef>
                <a:spcPct val="50000"/>
              </a:spcBef>
            </a:pPr>
            <a:r>
              <a:rPr lang="es-CR" sz="4500" dirty="0">
                <a:solidFill>
                  <a:srgbClr val="002060"/>
                </a:solidFill>
                <a:latin typeface="ChollaWide" pitchFamily="2" charset="0"/>
                <a:cs typeface="Arial" panose="020B0604020202020204" pitchFamily="34" charset="0"/>
              </a:rPr>
              <a:t>Actitudes de otras personas</a:t>
            </a:r>
          </a:p>
          <a:p>
            <a:pPr lvl="2" eaLnBrk="0" hangingPunct="0">
              <a:spcBef>
                <a:spcPct val="50000"/>
              </a:spcBef>
            </a:pPr>
            <a:r>
              <a:rPr lang="es-CR" sz="4500" dirty="0">
                <a:solidFill>
                  <a:srgbClr val="002060"/>
                </a:solidFill>
                <a:latin typeface="ChollaWide" pitchFamily="2" charset="0"/>
                <a:cs typeface="Arial" panose="020B0604020202020204" pitchFamily="34" charset="0"/>
              </a:rPr>
              <a:t>Productos de apoyo, servicios o animales de asistencia</a:t>
            </a:r>
          </a:p>
          <a:p>
            <a:pPr lvl="2" eaLnBrk="0" hangingPunct="0">
              <a:spcBef>
                <a:spcPct val="50000"/>
              </a:spcBef>
            </a:pPr>
            <a:r>
              <a:rPr lang="es-CR" sz="4500" dirty="0">
                <a:solidFill>
                  <a:srgbClr val="002060"/>
                </a:solidFill>
                <a:latin typeface="ChollaWide" pitchFamily="2" charset="0"/>
                <a:cs typeface="Arial" panose="020B0604020202020204" pitchFamily="34" charset="0"/>
              </a:rPr>
              <a:t>Servicios</a:t>
            </a:r>
          </a:p>
          <a:p>
            <a:pPr lvl="2" eaLnBrk="0" hangingPunct="0">
              <a:spcBef>
                <a:spcPct val="50000"/>
              </a:spcBef>
            </a:pPr>
            <a:r>
              <a:rPr lang="es-CR" sz="4500" dirty="0">
                <a:solidFill>
                  <a:srgbClr val="002060"/>
                </a:solidFill>
                <a:latin typeface="ChollaWide" pitchFamily="2" charset="0"/>
                <a:cs typeface="Arial" panose="020B0604020202020204" pitchFamily="34" charset="0"/>
              </a:rPr>
              <a:t>Calidad de vida</a:t>
            </a:r>
          </a:p>
          <a:p>
            <a:pPr lvl="2" eaLnBrk="0" hangingPunct="0">
              <a:spcBef>
                <a:spcPct val="50000"/>
              </a:spcBef>
            </a:pPr>
            <a:r>
              <a:rPr lang="es-CR" sz="4500" dirty="0">
                <a:solidFill>
                  <a:srgbClr val="002060"/>
                </a:solidFill>
                <a:latin typeface="ChollaWide" pitchFamily="2" charset="0"/>
                <a:cs typeface="Arial" panose="020B0604020202020204" pitchFamily="34" charset="0"/>
              </a:rPr>
              <a:t>Participación política, social y tiempo libre</a:t>
            </a:r>
          </a:p>
          <a:p>
            <a:pPr lvl="2" eaLnBrk="0" hangingPunct="0">
              <a:spcBef>
                <a:spcPct val="50000"/>
              </a:spcBef>
            </a:pPr>
            <a:r>
              <a:rPr lang="es-CR" sz="4500" dirty="0">
                <a:solidFill>
                  <a:srgbClr val="002060"/>
                </a:solidFill>
                <a:latin typeface="ChollaWide" pitchFamily="2" charset="0"/>
                <a:cs typeface="Arial" panose="020B0604020202020204" pitchFamily="34" charset="0"/>
              </a:rPr>
              <a:t>Acceso a la información</a:t>
            </a:r>
          </a:p>
          <a:p>
            <a:pPr lvl="2" eaLnBrk="0" hangingPunct="0">
              <a:spcBef>
                <a:spcPct val="50000"/>
              </a:spcBef>
            </a:pPr>
            <a:r>
              <a:rPr lang="es-CR" sz="4500" dirty="0">
                <a:solidFill>
                  <a:srgbClr val="002060"/>
                </a:solidFill>
                <a:latin typeface="ChollaWide" pitchFamily="2" charset="0"/>
                <a:cs typeface="Arial" panose="020B0604020202020204" pitchFamily="34" charset="0"/>
              </a:rPr>
              <a:t>Percepción de discriminación</a:t>
            </a:r>
          </a:p>
          <a:p>
            <a:pPr lvl="2" eaLnBrk="0" hangingPunct="0">
              <a:spcBef>
                <a:spcPct val="50000"/>
              </a:spcBef>
            </a:pPr>
            <a:r>
              <a:rPr lang="es-CR" sz="4500" dirty="0">
                <a:solidFill>
                  <a:srgbClr val="002060"/>
                </a:solidFill>
                <a:latin typeface="ChollaWide" pitchFamily="2" charset="0"/>
                <a:cs typeface="Arial" panose="020B0604020202020204" pitchFamily="34" charset="0"/>
              </a:rPr>
              <a:t>Salud sexual</a:t>
            </a:r>
          </a:p>
          <a:p>
            <a:pPr lvl="2" eaLnBrk="0" hangingPunct="0">
              <a:spcBef>
                <a:spcPct val="50000"/>
              </a:spcBef>
            </a:pPr>
            <a:r>
              <a:rPr lang="es-CR" sz="4500" dirty="0">
                <a:solidFill>
                  <a:srgbClr val="002060"/>
                </a:solidFill>
                <a:latin typeface="ChollaWide" pitchFamily="2" charset="0"/>
                <a:cs typeface="Arial" panose="020B0604020202020204" pitchFamily="34" charset="0"/>
              </a:rPr>
              <a:t>Violencia</a:t>
            </a:r>
          </a:p>
          <a:p>
            <a:pPr marL="0" indent="0">
              <a:buFont typeface="Arial"/>
              <a:buNone/>
            </a:pPr>
            <a:endParaRPr lang="es-MX"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38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uadroTexto 6"/>
          <p:cNvSpPr txBox="1"/>
          <p:nvPr/>
        </p:nvSpPr>
        <p:spPr>
          <a:xfrm>
            <a:off x="160834" y="297856"/>
            <a:ext cx="5316774" cy="477054"/>
          </a:xfrm>
          <a:prstGeom prst="rect">
            <a:avLst/>
          </a:prstGeom>
          <a:noFill/>
        </p:spPr>
        <p:txBody>
          <a:bodyPr wrap="square" rtlCol="0">
            <a:spAutoFit/>
          </a:bodyPr>
          <a:lstStyle/>
          <a:p>
            <a:r>
              <a:rPr lang="es-ES_tradnl" sz="2500" dirty="0" smtClean="0">
                <a:solidFill>
                  <a:schemeClr val="bg1"/>
                </a:solidFill>
                <a:latin typeface="Times New Roman"/>
                <a:cs typeface="Times New Roman"/>
              </a:rPr>
              <a:t>Personas en situación de Discapacidad </a:t>
            </a:r>
            <a:endParaRPr lang="es-ES_tradnl" sz="2500" dirty="0">
              <a:solidFill>
                <a:srgbClr val="FFFFFF"/>
              </a:solidFill>
              <a:latin typeface="Times New Roman"/>
              <a:cs typeface="Times New Roman"/>
            </a:endParaRPr>
          </a:p>
        </p:txBody>
      </p:sp>
      <p:sp>
        <p:nvSpPr>
          <p:cNvPr id="2" name="Rectángulo 1"/>
          <p:cNvSpPr/>
          <p:nvPr/>
        </p:nvSpPr>
        <p:spPr>
          <a:xfrm>
            <a:off x="930935" y="2884463"/>
            <a:ext cx="7524817" cy="830997"/>
          </a:xfrm>
          <a:prstGeom prst="rect">
            <a:avLst/>
          </a:prstGeom>
        </p:spPr>
        <p:txBody>
          <a:bodyPr wrap="none">
            <a:spAutoFit/>
          </a:bodyPr>
          <a:lstStyle/>
          <a:p>
            <a:r>
              <a:rPr lang="es-CR" sz="4800" dirty="0">
                <a:solidFill>
                  <a:srgbClr val="00328E"/>
                </a:solidFill>
                <a:latin typeface="ChollaSlabBold" pitchFamily="2" charset="0"/>
                <a:cs typeface="Times New Roman"/>
              </a:rPr>
              <a:t>Definiciones principales</a:t>
            </a:r>
            <a:r>
              <a:rPr lang="es-CR" sz="2800" dirty="0">
                <a:solidFill>
                  <a:srgbClr val="00328E"/>
                </a:solidFill>
                <a:latin typeface="ChollaSlabBold" pitchFamily="2" charset="0"/>
                <a:cs typeface="Times New Roman"/>
              </a:rPr>
              <a:t>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086350"/>
            <a:ext cx="91630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00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255718" y="-11427"/>
            <a:ext cx="5980489" cy="954107"/>
          </a:xfrm>
          <a:prstGeom prst="rect">
            <a:avLst/>
          </a:prstGeom>
          <a:noFill/>
        </p:spPr>
        <p:txBody>
          <a:bodyPr wrap="square" rtlCol="0">
            <a:spAutoFit/>
          </a:bodyPr>
          <a:lstStyle/>
          <a:p>
            <a:r>
              <a:rPr lang="es-ES_tradnl" sz="2800" dirty="0">
                <a:solidFill>
                  <a:schemeClr val="bg1"/>
                </a:solidFill>
                <a:latin typeface="ChollaSlabBold" pitchFamily="2" charset="0"/>
                <a:cs typeface="Times New Roman"/>
              </a:rPr>
              <a:t>Personas en situación de </a:t>
            </a:r>
          </a:p>
          <a:p>
            <a:r>
              <a:rPr lang="es-ES_tradnl" sz="2800" dirty="0">
                <a:solidFill>
                  <a:schemeClr val="bg1"/>
                </a:solidFill>
                <a:latin typeface="ChollaSlabBold" pitchFamily="2" charset="0"/>
                <a:cs typeface="Times New Roman"/>
              </a:rPr>
              <a:t>d</a:t>
            </a:r>
            <a:r>
              <a:rPr lang="es-ES_tradnl" sz="2800" dirty="0" smtClean="0">
                <a:solidFill>
                  <a:schemeClr val="bg1"/>
                </a:solidFill>
                <a:latin typeface="ChollaSlabBold" pitchFamily="2" charset="0"/>
                <a:cs typeface="Times New Roman"/>
              </a:rPr>
              <a:t>iscapacidad</a:t>
            </a:r>
            <a:endParaRPr lang="es-ES_tradnl" sz="2800" dirty="0">
              <a:solidFill>
                <a:schemeClr val="bg1"/>
              </a:solidFill>
              <a:latin typeface="ChollaSlabBold" pitchFamily="2" charset="0"/>
              <a:cs typeface="Times New Roman"/>
            </a:endParaRPr>
          </a:p>
        </p:txBody>
      </p:sp>
      <p:sp>
        <p:nvSpPr>
          <p:cNvPr id="9" name="Rectángulo 8"/>
          <p:cNvSpPr/>
          <p:nvPr/>
        </p:nvSpPr>
        <p:spPr>
          <a:xfrm>
            <a:off x="1146411" y="2595843"/>
            <a:ext cx="7601812" cy="2308324"/>
          </a:xfrm>
          <a:prstGeom prst="rect">
            <a:avLst/>
          </a:prstGeom>
        </p:spPr>
        <p:txBody>
          <a:bodyPr wrap="square">
            <a:spAutoFit/>
          </a:bodyPr>
          <a:lstStyle/>
          <a:p>
            <a:pPr algn="just">
              <a:lnSpc>
                <a:spcPct val="150000"/>
              </a:lnSpc>
            </a:pPr>
            <a:r>
              <a:rPr lang="es-CR" sz="2400" dirty="0">
                <a:solidFill>
                  <a:srgbClr val="002060"/>
                </a:solidFill>
                <a:latin typeface="ChollaWide" pitchFamily="2" charset="0"/>
                <a:cs typeface="Arial" panose="020B0604020202020204" pitchFamily="34" charset="0"/>
              </a:rPr>
              <a:t>Son aquellas personas que presentan restricción en su participación como producto de la interacción entre su condición de salud (enfermedad, trastorno o deficiencia) y las barreras </a:t>
            </a:r>
            <a:r>
              <a:rPr lang="es-CR" sz="2400" dirty="0" smtClean="0">
                <a:solidFill>
                  <a:srgbClr val="002060"/>
                </a:solidFill>
                <a:latin typeface="ChollaWide" pitchFamily="2" charset="0"/>
                <a:cs typeface="Arial" panose="020B0604020202020204" pitchFamily="34" charset="0"/>
              </a:rPr>
              <a:t>del entorno</a:t>
            </a:r>
            <a:r>
              <a:rPr lang="es-CR" sz="1600" dirty="0" smtClean="0">
                <a:solidFill>
                  <a:srgbClr val="002060"/>
                </a:solidFill>
                <a:latin typeface="Arial" panose="020B0604020202020204" pitchFamily="34" charset="0"/>
                <a:cs typeface="Arial" panose="020B0604020202020204" pitchFamily="34" charset="0"/>
              </a:rPr>
              <a:t>.</a:t>
            </a:r>
          </a:p>
        </p:txBody>
      </p:sp>
      <p:sp>
        <p:nvSpPr>
          <p:cNvPr id="2" name="CuadroTexto 1"/>
          <p:cNvSpPr txBox="1"/>
          <p:nvPr/>
        </p:nvSpPr>
        <p:spPr>
          <a:xfrm>
            <a:off x="943354" y="1928282"/>
            <a:ext cx="4003963" cy="461665"/>
          </a:xfrm>
          <a:prstGeom prst="rect">
            <a:avLst/>
          </a:prstGeom>
          <a:ln>
            <a:solidFill>
              <a:srgbClr val="B2005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CR" sz="2400" dirty="0" smtClean="0">
                <a:solidFill>
                  <a:srgbClr val="B2005D"/>
                </a:solidFill>
                <a:latin typeface="ChollaSlabBold" pitchFamily="2" charset="0"/>
              </a:rPr>
              <a:t>Un concepto más integral </a:t>
            </a:r>
            <a:endParaRPr lang="es-CR" sz="2400" dirty="0">
              <a:solidFill>
                <a:srgbClr val="B2005D"/>
              </a:solidFill>
              <a:latin typeface="ChollaSlabBold" pitchFamily="2" charset="0"/>
            </a:endParaRPr>
          </a:p>
        </p:txBody>
      </p:sp>
    </p:spTree>
    <p:extLst>
      <p:ext uri="{BB962C8B-B14F-4D97-AF65-F5344CB8AC3E}">
        <p14:creationId xmlns:p14="http://schemas.microsoft.com/office/powerpoint/2010/main" val="303178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uadroTexto 6"/>
          <p:cNvSpPr txBox="1"/>
          <p:nvPr/>
        </p:nvSpPr>
        <p:spPr>
          <a:xfrm>
            <a:off x="160834" y="297856"/>
            <a:ext cx="5316774" cy="477054"/>
          </a:xfrm>
          <a:prstGeom prst="rect">
            <a:avLst/>
          </a:prstGeom>
          <a:noFill/>
        </p:spPr>
        <p:txBody>
          <a:bodyPr wrap="square" rtlCol="0">
            <a:spAutoFit/>
          </a:bodyPr>
          <a:lstStyle/>
          <a:p>
            <a:r>
              <a:rPr lang="es-ES_tradnl" sz="2500" dirty="0" smtClean="0">
                <a:solidFill>
                  <a:schemeClr val="bg1"/>
                </a:solidFill>
                <a:latin typeface="Times New Roman"/>
                <a:cs typeface="Times New Roman"/>
              </a:rPr>
              <a:t>Personas en situación de Discapacidad </a:t>
            </a:r>
            <a:endParaRPr lang="es-ES_tradnl" sz="2500" dirty="0">
              <a:solidFill>
                <a:srgbClr val="FFFFFF"/>
              </a:solidFill>
              <a:latin typeface="Times New Roman"/>
              <a:cs typeface="Times New Roman"/>
            </a:endParaRPr>
          </a:p>
        </p:txBody>
      </p:sp>
      <p:sp>
        <p:nvSpPr>
          <p:cNvPr id="2" name="Rectángulo 1"/>
          <p:cNvSpPr/>
          <p:nvPr/>
        </p:nvSpPr>
        <p:spPr>
          <a:xfrm>
            <a:off x="608508" y="2853449"/>
            <a:ext cx="7907934" cy="769441"/>
          </a:xfrm>
          <a:prstGeom prst="rect">
            <a:avLst/>
          </a:prstGeom>
        </p:spPr>
        <p:txBody>
          <a:bodyPr wrap="none">
            <a:spAutoFit/>
          </a:bodyPr>
          <a:lstStyle/>
          <a:p>
            <a:r>
              <a:rPr lang="es-CR" sz="4400" dirty="0">
                <a:solidFill>
                  <a:srgbClr val="00328E"/>
                </a:solidFill>
                <a:latin typeface="ChollaSlabBold" pitchFamily="2" charset="0"/>
                <a:cs typeface="Times New Roman"/>
              </a:rPr>
              <a:t>Medición de la discapacidad </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086350"/>
            <a:ext cx="91630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71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