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n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a de título" type="title">
  <p:cSld name="TITLE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Imagen que contiene dibujo, alimentos, plato&#10;&#10;Descripción generada automáticamente" id="101" name="Google Shape;10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2299" y="129359"/>
            <a:ext cx="1873336" cy="11111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61797" y="5664417"/>
            <a:ext cx="2887700" cy="1193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texto vertical" type="vertTx">
  <p:cSld name="VERTICAL_TEXT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11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6" name="Google Shape;176;p1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1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1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vertical y texto" type="vertTitleAndTx">
  <p:cSld name="VERTICAL_TITLE_AND_VERTICAL_TEX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12"/>
          <p:cNvSpPr txBox="1"/>
          <p:nvPr>
            <p:ph idx="1" type="body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2" name="Google Shape;182;p1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1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1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os objetos" type="twoObj">
  <p:cSld name="TWO_OBJECTS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3"/>
          <p:cNvSpPr txBox="1"/>
          <p:nvPr>
            <p:ph idx="2" type="body"/>
          </p:nvPr>
        </p:nvSpPr>
        <p:spPr>
          <a:xfrm>
            <a:off x="6172200" y="1825625"/>
            <a:ext cx="5181600" cy="38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Imagen que contiene dibujo, alimentos, plato&#10;&#10;Descripción generada automáticamente" id="107" name="Google Shape;10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388461" y="5763491"/>
            <a:ext cx="1873336" cy="10121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61797" y="5664417"/>
            <a:ext cx="2887700" cy="119358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9" name="Google Shape;109;p3"/>
          <p:cNvGrpSpPr/>
          <p:nvPr/>
        </p:nvGrpSpPr>
        <p:grpSpPr>
          <a:xfrm>
            <a:off x="11859491" y="157306"/>
            <a:ext cx="186900" cy="2017966"/>
            <a:chOff x="11613573" y="365125"/>
            <a:chExt cx="186900" cy="2017966"/>
          </a:xfrm>
        </p:grpSpPr>
        <p:sp>
          <p:nvSpPr>
            <p:cNvPr id="110" name="Google Shape;110;p3"/>
            <p:cNvSpPr/>
            <p:nvPr/>
          </p:nvSpPr>
          <p:spPr>
            <a:xfrm>
              <a:off x="11613573" y="365125"/>
              <a:ext cx="186900" cy="1836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11651673" y="734291"/>
              <a:ext cx="110700" cy="1648800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2" name="Google Shape;112;p3"/>
          <p:cNvGrpSpPr/>
          <p:nvPr/>
        </p:nvGrpSpPr>
        <p:grpSpPr>
          <a:xfrm rot="10800000">
            <a:off x="107508" y="4757631"/>
            <a:ext cx="186900" cy="2017966"/>
            <a:chOff x="11613573" y="365125"/>
            <a:chExt cx="186900" cy="2017966"/>
          </a:xfrm>
        </p:grpSpPr>
        <p:sp>
          <p:nvSpPr>
            <p:cNvPr id="113" name="Google Shape;113;p3"/>
            <p:cNvSpPr/>
            <p:nvPr/>
          </p:nvSpPr>
          <p:spPr>
            <a:xfrm>
              <a:off x="11613573" y="365125"/>
              <a:ext cx="186900" cy="1836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11651673" y="734291"/>
              <a:ext cx="110700" cy="1648800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 blanco" type="blank">
  <p:cSld name="BLANK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n que contiene dibujo, alimentos, plato&#10;&#10;Descripción generada automáticamente" id="116" name="Google Shape;116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2299" y="129359"/>
            <a:ext cx="1873336" cy="11111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61797" y="5664417"/>
            <a:ext cx="2887700" cy="1193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lo el título" type="titleOnly">
  <p:cSld name="TITLE_ONLY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Imagen que contiene dibujo, alimentos, plato&#10;&#10;Descripción generada automáticamente" id="120" name="Google Shape;120;p5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>
            <a:off x="7388461" y="5763491"/>
            <a:ext cx="1873336" cy="10121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9261797" y="5664417"/>
            <a:ext cx="2887700" cy="119358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2" name="Google Shape;122;p5"/>
          <p:cNvGrpSpPr/>
          <p:nvPr/>
        </p:nvGrpSpPr>
        <p:grpSpPr>
          <a:xfrm>
            <a:off x="11859491" y="157306"/>
            <a:ext cx="186900" cy="2017966"/>
            <a:chOff x="11613573" y="365125"/>
            <a:chExt cx="186900" cy="2017966"/>
          </a:xfrm>
        </p:grpSpPr>
        <p:sp>
          <p:nvSpPr>
            <p:cNvPr id="123" name="Google Shape;123;p5"/>
            <p:cNvSpPr/>
            <p:nvPr/>
          </p:nvSpPr>
          <p:spPr>
            <a:xfrm>
              <a:off x="11613573" y="365125"/>
              <a:ext cx="186900" cy="1836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5"/>
            <p:cNvSpPr/>
            <p:nvPr/>
          </p:nvSpPr>
          <p:spPr>
            <a:xfrm>
              <a:off x="11651673" y="734291"/>
              <a:ext cx="110700" cy="1648800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5" name="Google Shape;125;p5"/>
          <p:cNvGrpSpPr/>
          <p:nvPr/>
        </p:nvGrpSpPr>
        <p:grpSpPr>
          <a:xfrm rot="10800000">
            <a:off x="107508" y="4757631"/>
            <a:ext cx="186900" cy="2017966"/>
            <a:chOff x="11613573" y="365125"/>
            <a:chExt cx="186900" cy="2017966"/>
          </a:xfrm>
        </p:grpSpPr>
        <p:sp>
          <p:nvSpPr>
            <p:cNvPr id="126" name="Google Shape;126;p5"/>
            <p:cNvSpPr/>
            <p:nvPr/>
          </p:nvSpPr>
          <p:spPr>
            <a:xfrm>
              <a:off x="11613573" y="365125"/>
              <a:ext cx="186900" cy="1836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5"/>
            <p:cNvSpPr/>
            <p:nvPr/>
          </p:nvSpPr>
          <p:spPr>
            <a:xfrm>
              <a:off x="11651673" y="734291"/>
              <a:ext cx="110700" cy="1648800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objetos" type="obj">
  <p:cSld name="OBJECT">
    <p:bg>
      <p:bgPr>
        <a:solidFill>
          <a:schemeClr val="lt1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6"/>
          <p:cNvSpPr txBox="1"/>
          <p:nvPr>
            <p:ph idx="1" type="body"/>
          </p:nvPr>
        </p:nvSpPr>
        <p:spPr>
          <a:xfrm>
            <a:off x="838200" y="1825625"/>
            <a:ext cx="10515600" cy="38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Imagen que contiene dibujo, alimentos, plato&#10;&#10;Descripción generada automáticamente" id="131" name="Google Shape;131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388461" y="5763491"/>
            <a:ext cx="1873336" cy="10121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61797" y="5664417"/>
            <a:ext cx="2887700" cy="119358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3" name="Google Shape;133;p6"/>
          <p:cNvGrpSpPr/>
          <p:nvPr/>
        </p:nvGrpSpPr>
        <p:grpSpPr>
          <a:xfrm>
            <a:off x="11859491" y="157306"/>
            <a:ext cx="186900" cy="2017966"/>
            <a:chOff x="11613573" y="365125"/>
            <a:chExt cx="186900" cy="2017966"/>
          </a:xfrm>
        </p:grpSpPr>
        <p:sp>
          <p:nvSpPr>
            <p:cNvPr id="134" name="Google Shape;134;p6"/>
            <p:cNvSpPr/>
            <p:nvPr/>
          </p:nvSpPr>
          <p:spPr>
            <a:xfrm>
              <a:off x="11613573" y="365125"/>
              <a:ext cx="186900" cy="1836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6"/>
            <p:cNvSpPr/>
            <p:nvPr/>
          </p:nvSpPr>
          <p:spPr>
            <a:xfrm>
              <a:off x="11651673" y="734291"/>
              <a:ext cx="110700" cy="1648800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6" name="Google Shape;136;p6"/>
          <p:cNvGrpSpPr/>
          <p:nvPr/>
        </p:nvGrpSpPr>
        <p:grpSpPr>
          <a:xfrm rot="10800000">
            <a:off x="107508" y="4757631"/>
            <a:ext cx="186900" cy="2017966"/>
            <a:chOff x="11613573" y="365125"/>
            <a:chExt cx="186900" cy="2017966"/>
          </a:xfrm>
        </p:grpSpPr>
        <p:sp>
          <p:nvSpPr>
            <p:cNvPr id="137" name="Google Shape;137;p6"/>
            <p:cNvSpPr/>
            <p:nvPr/>
          </p:nvSpPr>
          <p:spPr>
            <a:xfrm>
              <a:off x="11613573" y="365125"/>
              <a:ext cx="186900" cy="1836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6"/>
            <p:cNvSpPr/>
            <p:nvPr/>
          </p:nvSpPr>
          <p:spPr>
            <a:xfrm>
              <a:off x="11651673" y="734291"/>
              <a:ext cx="110700" cy="1648800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ción" type="twoTxTwoObj">
  <p:cSld name="TWO_OBJECTS_WITH_TEX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7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42" name="Google Shape;142;p7"/>
          <p:cNvSpPr txBox="1"/>
          <p:nvPr>
            <p:ph idx="2" type="body"/>
          </p:nvPr>
        </p:nvSpPr>
        <p:spPr>
          <a:xfrm>
            <a:off x="839788" y="2505074"/>
            <a:ext cx="5157900" cy="30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7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44" name="Google Shape;144;p7"/>
          <p:cNvSpPr txBox="1"/>
          <p:nvPr>
            <p:ph idx="4" type="body"/>
          </p:nvPr>
        </p:nvSpPr>
        <p:spPr>
          <a:xfrm>
            <a:off x="6172200" y="2505075"/>
            <a:ext cx="5183100" cy="30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Imagen que contiene dibujo, alimentos, plato&#10;&#10;Descripción generada automáticamente" id="145" name="Google Shape;145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388461" y="5763491"/>
            <a:ext cx="1873336" cy="10121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61797" y="5664417"/>
            <a:ext cx="2887700" cy="119358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7" name="Google Shape;147;p7"/>
          <p:cNvGrpSpPr/>
          <p:nvPr/>
        </p:nvGrpSpPr>
        <p:grpSpPr>
          <a:xfrm>
            <a:off x="11859491" y="157306"/>
            <a:ext cx="186900" cy="2017966"/>
            <a:chOff x="11613573" y="365125"/>
            <a:chExt cx="186900" cy="2017966"/>
          </a:xfrm>
        </p:grpSpPr>
        <p:sp>
          <p:nvSpPr>
            <p:cNvPr id="148" name="Google Shape;148;p7"/>
            <p:cNvSpPr/>
            <p:nvPr/>
          </p:nvSpPr>
          <p:spPr>
            <a:xfrm>
              <a:off x="11613573" y="365125"/>
              <a:ext cx="186900" cy="1836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7"/>
            <p:cNvSpPr/>
            <p:nvPr/>
          </p:nvSpPr>
          <p:spPr>
            <a:xfrm>
              <a:off x="11651673" y="734291"/>
              <a:ext cx="110700" cy="1648800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" name="Google Shape;150;p7"/>
          <p:cNvGrpSpPr/>
          <p:nvPr/>
        </p:nvGrpSpPr>
        <p:grpSpPr>
          <a:xfrm rot="10800000">
            <a:off x="107508" y="4757631"/>
            <a:ext cx="186900" cy="2017966"/>
            <a:chOff x="11613573" y="365125"/>
            <a:chExt cx="186900" cy="2017966"/>
          </a:xfrm>
        </p:grpSpPr>
        <p:sp>
          <p:nvSpPr>
            <p:cNvPr id="151" name="Google Shape;151;p7"/>
            <p:cNvSpPr/>
            <p:nvPr/>
          </p:nvSpPr>
          <p:spPr>
            <a:xfrm>
              <a:off x="11613573" y="365125"/>
              <a:ext cx="186900" cy="1836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7"/>
            <p:cNvSpPr/>
            <p:nvPr/>
          </p:nvSpPr>
          <p:spPr>
            <a:xfrm>
              <a:off x="11651673" y="734291"/>
              <a:ext cx="110700" cy="1648800"/>
            </a:xfrm>
            <a:prstGeom prst="rect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ncabezado de sección" type="secHead">
  <p:cSld name="SECTION_HEADER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8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56" name="Google Shape;156;p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ido con título" type="objTx">
  <p:cSld name="OBJECT_WITH_CAPTION_TEXT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9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9"/>
          <p:cNvSpPr txBox="1"/>
          <p:nvPr>
            <p:ph idx="1" type="body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62" name="Google Shape;162;p9"/>
          <p:cNvSpPr txBox="1"/>
          <p:nvPr>
            <p:ph idx="2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63" name="Google Shape;163;p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n con título" type="picTx">
  <p:cSld name="PICTURE_WITH_CAPTION_TEXT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0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0"/>
          <p:cNvSpPr/>
          <p:nvPr>
            <p:ph idx="2" type="pic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9" name="Google Shape;169;p10"/>
          <p:cNvSpPr txBox="1"/>
          <p:nvPr>
            <p:ph idx="1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70" name="Google Shape;170;p1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1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1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4" name="Google Shape;94;p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6" name="Google Shape;96;p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Google Shape;97;p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Relationship Id="rId4" Type="http://schemas.openxmlformats.org/officeDocument/2006/relationships/slide" Target="/ppt/slides/slide3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3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5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hyperlink" Target="http://clasederelibarbara.blogspot.com/2018/11/los-derechos-humanos.html" TargetMode="External"/><Relationship Id="rId5" Type="http://schemas.openxmlformats.org/officeDocument/2006/relationships/hyperlink" Target="https://creativecommons.org/licenses/by-nc-sa/3.0/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6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7.jpg"/><Relationship Id="rId4" Type="http://schemas.openxmlformats.org/officeDocument/2006/relationships/image" Target="../media/image18.jpg"/><Relationship Id="rId5" Type="http://schemas.openxmlformats.org/officeDocument/2006/relationships/image" Target="../media/image19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5.xml"/><Relationship Id="rId4" Type="http://schemas.openxmlformats.org/officeDocument/2006/relationships/slide" Target="/ppt/slides/slide3.xml"/><Relationship Id="rId5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3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3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3.xml"/><Relationship Id="rId4" Type="http://schemas.openxmlformats.org/officeDocument/2006/relationships/image" Target="../media/image8.jpg"/><Relationship Id="rId5" Type="http://schemas.openxmlformats.org/officeDocument/2006/relationships/image" Target="../media/image9.jpg"/><Relationship Id="rId6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3"/>
          <p:cNvSpPr txBox="1"/>
          <p:nvPr>
            <p:ph type="ctrTitle"/>
          </p:nvPr>
        </p:nvSpPr>
        <p:spPr>
          <a:xfrm>
            <a:off x="1524000" y="1135967"/>
            <a:ext cx="9144000" cy="311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</a:pPr>
            <a:r>
              <a:rPr lang="es-CR" sz="4400">
                <a:latin typeface="Century Gothic"/>
                <a:ea typeface="Century Gothic"/>
                <a:cs typeface="Century Gothic"/>
                <a:sym typeface="Century Gothic"/>
              </a:rPr>
              <a:t>Construcción de una agenda de investigación:</a:t>
            </a:r>
            <a:br>
              <a:rPr lang="es-CR" sz="4400"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s-CR" sz="4400">
                <a:latin typeface="Century Gothic"/>
                <a:ea typeface="Century Gothic"/>
                <a:cs typeface="Century Gothic"/>
                <a:sym typeface="Century Gothic"/>
              </a:rPr>
              <a:t>Herramientas de trabajo a partir del uso de la ENADIS</a:t>
            </a:r>
            <a:endParaRPr/>
          </a:p>
        </p:txBody>
      </p:sp>
      <p:sp>
        <p:nvSpPr>
          <p:cNvPr id="190" name="Google Shape;190;p13"/>
          <p:cNvSpPr txBox="1"/>
          <p:nvPr>
            <p:ph idx="1" type="subTitle"/>
          </p:nvPr>
        </p:nvSpPr>
        <p:spPr>
          <a:xfrm>
            <a:off x="2325859" y="4670473"/>
            <a:ext cx="9144000" cy="8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CR">
                <a:latin typeface="Century Gothic"/>
                <a:ea typeface="Century Gothic"/>
                <a:cs typeface="Century Gothic"/>
                <a:sym typeface="Century Gothic"/>
              </a:rPr>
              <a:t>Gestión del Conocimiento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CR">
                <a:latin typeface="Century Gothic"/>
                <a:ea typeface="Century Gothic"/>
                <a:cs typeface="Century Gothic"/>
                <a:sym typeface="Century Gothic"/>
              </a:rPr>
              <a:t>Dirección Técnica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2"/>
          <p:cNvSpPr txBox="1"/>
          <p:nvPr>
            <p:ph type="title"/>
          </p:nvPr>
        </p:nvSpPr>
        <p:spPr>
          <a:xfrm>
            <a:off x="2249714" y="236875"/>
            <a:ext cx="9104100" cy="120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s-CR" sz="4000"/>
              <a:t>Elementos básicos para la investigación: Recomendaciones</a:t>
            </a:r>
            <a:endParaRPr/>
          </a:p>
        </p:txBody>
      </p:sp>
      <p:sp>
        <p:nvSpPr>
          <p:cNvPr id="327" name="Google Shape;327;p22"/>
          <p:cNvSpPr txBox="1"/>
          <p:nvPr>
            <p:ph idx="1" type="body"/>
          </p:nvPr>
        </p:nvSpPr>
        <p:spPr>
          <a:xfrm>
            <a:off x="838200" y="2017712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Utilizar literatura relacionada al tema de discapacidad.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Consulte el documento “Simplemente pregunta. Buenas Prácticas”.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Si se tienen dudas, “Simplemente pregunte”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descr="Imagen que contiene dibujo&#10;&#10;Descripción generada automáticamente" id="328" name="Google Shape;328;p22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72200" y="2017712"/>
            <a:ext cx="5181600" cy="3454500"/>
          </a:xfrm>
          <a:prstGeom prst="rect">
            <a:avLst/>
          </a:prstGeom>
          <a:noFill/>
          <a:ln>
            <a:noFill/>
          </a:ln>
        </p:spPr>
      </p:pic>
      <p:sp>
        <p:nvSpPr>
          <p:cNvPr id="329" name="Google Shape;329;p22">
            <a:hlinkClick action="ppaction://hlinksldjump" r:id="rId4"/>
          </p:cNvPr>
          <p:cNvSpPr/>
          <p:nvPr/>
        </p:nvSpPr>
        <p:spPr>
          <a:xfrm>
            <a:off x="600114" y="365125"/>
            <a:ext cx="1524300" cy="6879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3"/>
          <p:cNvSpPr txBox="1"/>
          <p:nvPr>
            <p:ph type="title"/>
          </p:nvPr>
        </p:nvSpPr>
        <p:spPr>
          <a:xfrm>
            <a:off x="2496456" y="365125"/>
            <a:ext cx="8857200" cy="95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rPr b="1" lang="es-CR" sz="3200">
                <a:latin typeface="Century Gothic"/>
                <a:ea typeface="Century Gothic"/>
                <a:cs typeface="Century Gothic"/>
                <a:sym typeface="Century Gothic"/>
              </a:rPr>
              <a:t>Planteamiento del problema desde la Discapacidad</a:t>
            </a:r>
            <a:endParaRPr/>
          </a:p>
        </p:txBody>
      </p:sp>
      <p:sp>
        <p:nvSpPr>
          <p:cNvPr id="335" name="Google Shape;335;p23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UcPeriod"/>
            </a:pPr>
            <a:r>
              <a:rPr lang="es-CR"/>
              <a:t>Determinación del problema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UcPeriod"/>
            </a:pPr>
            <a:r>
              <a:rPr lang="es-CR"/>
              <a:t>Formulación del problema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UcPeriod"/>
            </a:pPr>
            <a:r>
              <a:rPr lang="es-CR"/>
              <a:t>Objetivos (General y Específicos)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UcPeriod"/>
            </a:pPr>
            <a:r>
              <a:rPr lang="es-CR"/>
              <a:t> Justificación, importancia y alcances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lphaUcPeriod"/>
            </a:pPr>
            <a:r>
              <a:rPr lang="es-CR"/>
              <a:t>Limitaciones</a:t>
            </a:r>
            <a:endParaRPr/>
          </a:p>
        </p:txBody>
      </p:sp>
      <p:sp>
        <p:nvSpPr>
          <p:cNvPr id="336" name="Google Shape;336;p23"/>
          <p:cNvSpPr txBox="1"/>
          <p:nvPr>
            <p:ph idx="2" type="body"/>
          </p:nvPr>
        </p:nvSpPr>
        <p:spPr>
          <a:xfrm>
            <a:off x="6172200" y="1825625"/>
            <a:ext cx="5181600" cy="2985600"/>
          </a:xfrm>
          <a:prstGeom prst="rect">
            <a:avLst/>
          </a:prstGeom>
          <a:gradFill>
            <a:gsLst>
              <a:gs pos="0">
                <a:srgbClr val="FF8484"/>
              </a:gs>
              <a:gs pos="50000">
                <a:srgbClr val="FEB5B5"/>
              </a:gs>
              <a:gs pos="100000">
                <a:srgbClr val="FEDBDB"/>
              </a:gs>
            </a:gsLst>
            <a:lin ang="18900044" scaled="0"/>
          </a:gradFill>
          <a:ln cap="flat" cmpd="sng" w="12700">
            <a:solidFill>
              <a:srgbClr val="DF050B"/>
            </a:solidFill>
            <a:prstDash val="lgDashDot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planteamiento del problema desde la discapacidad, se recomienda que se valore desde la experiencia de los sujetos/as de estudio, es decir desde la vivencia como persona con discapacidad</a:t>
            </a:r>
            <a:endParaRPr/>
          </a:p>
        </p:txBody>
      </p:sp>
      <p:sp>
        <p:nvSpPr>
          <p:cNvPr id="337" name="Google Shape;337;p23">
            <a:hlinkClick action="ppaction://hlinksldjump" r:id="rId3"/>
          </p:cNvPr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4"/>
          <p:cNvSpPr txBox="1"/>
          <p:nvPr>
            <p:ph type="title"/>
          </p:nvPr>
        </p:nvSpPr>
        <p:spPr>
          <a:xfrm>
            <a:off x="2627085" y="365125"/>
            <a:ext cx="8955300" cy="68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entury Gothic"/>
              <a:buNone/>
            </a:pPr>
            <a:r>
              <a:rPr b="1" lang="es-CR" sz="3959">
                <a:latin typeface="Century Gothic"/>
                <a:ea typeface="Century Gothic"/>
                <a:cs typeface="Century Gothic"/>
                <a:sym typeface="Century Gothic"/>
              </a:rPr>
              <a:t>Técnicas de recolección de datos</a:t>
            </a:r>
            <a:endParaRPr/>
          </a:p>
        </p:txBody>
      </p:sp>
      <p:sp>
        <p:nvSpPr>
          <p:cNvPr id="343" name="Google Shape;343;p24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5.</a:t>
            </a:r>
            <a:endParaRPr/>
          </a:p>
        </p:txBody>
      </p:sp>
      <p:grpSp>
        <p:nvGrpSpPr>
          <p:cNvPr id="344" name="Google Shape;344;p24"/>
          <p:cNvGrpSpPr/>
          <p:nvPr/>
        </p:nvGrpSpPr>
        <p:grpSpPr>
          <a:xfrm>
            <a:off x="1600364" y="2478108"/>
            <a:ext cx="9679659" cy="2580049"/>
            <a:chOff x="1256170" y="2253025"/>
            <a:chExt cx="9679659" cy="2580049"/>
          </a:xfrm>
        </p:grpSpPr>
        <p:sp>
          <p:nvSpPr>
            <p:cNvPr descr="Bar chart" id="345" name="Google Shape;345;p24"/>
            <p:cNvSpPr/>
            <p:nvPr/>
          </p:nvSpPr>
          <p:spPr>
            <a:xfrm>
              <a:off x="1770871" y="2253025"/>
              <a:ext cx="1860000" cy="18600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24"/>
            <p:cNvSpPr/>
            <p:nvPr/>
          </p:nvSpPr>
          <p:spPr>
            <a:xfrm>
              <a:off x="1256170" y="4113074"/>
              <a:ext cx="2889450" cy="720000"/>
            </a:xfrm>
            <a:custGeom>
              <a:rect b="b" l="l" r="r" t="t"/>
              <a:pathLst>
                <a:path extrusionOk="0" h="720000" w="2889450">
                  <a:moveTo>
                    <a:pt x="0" y="0"/>
                  </a:moveTo>
                  <a:lnTo>
                    <a:pt x="2889450" y="0"/>
                  </a:lnTo>
                  <a:lnTo>
                    <a:pt x="2889450" y="720000"/>
                  </a:lnTo>
                  <a:lnTo>
                    <a:pt x="0" y="7200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s-CR" sz="3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Cuantitativo</a:t>
              </a:r>
              <a:endParaRPr/>
            </a:p>
          </p:txBody>
        </p:sp>
        <p:sp>
          <p:nvSpPr>
            <p:cNvPr descr="Chat" id="347" name="Google Shape;347;p24"/>
            <p:cNvSpPr/>
            <p:nvPr/>
          </p:nvSpPr>
          <p:spPr>
            <a:xfrm>
              <a:off x="5305196" y="2290732"/>
              <a:ext cx="1860000" cy="18600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8" name="Google Shape;348;p24"/>
            <p:cNvSpPr/>
            <p:nvPr/>
          </p:nvSpPr>
          <p:spPr>
            <a:xfrm>
              <a:off x="4660321" y="4109765"/>
              <a:ext cx="2889450" cy="687600"/>
            </a:xfrm>
            <a:custGeom>
              <a:rect b="b" l="l" r="r" t="t"/>
              <a:pathLst>
                <a:path extrusionOk="0" h="720000" w="2889450">
                  <a:moveTo>
                    <a:pt x="0" y="0"/>
                  </a:moveTo>
                  <a:lnTo>
                    <a:pt x="2889450" y="0"/>
                  </a:lnTo>
                  <a:lnTo>
                    <a:pt x="2889450" y="720000"/>
                  </a:lnTo>
                  <a:lnTo>
                    <a:pt x="0" y="7200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s-CR" sz="3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Cualitativo</a:t>
              </a:r>
              <a:endParaRPr/>
            </a:p>
          </p:txBody>
        </p:sp>
        <p:sp>
          <p:nvSpPr>
            <p:cNvPr descr="Palette" id="349" name="Google Shape;349;p24"/>
            <p:cNvSpPr/>
            <p:nvPr/>
          </p:nvSpPr>
          <p:spPr>
            <a:xfrm>
              <a:off x="8561080" y="2253025"/>
              <a:ext cx="1581600" cy="1581600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24"/>
            <p:cNvSpPr/>
            <p:nvPr/>
          </p:nvSpPr>
          <p:spPr>
            <a:xfrm>
              <a:off x="8046380" y="4113074"/>
              <a:ext cx="2889450" cy="720000"/>
            </a:xfrm>
            <a:custGeom>
              <a:rect b="b" l="l" r="r" t="t"/>
              <a:pathLst>
                <a:path extrusionOk="0" h="720000" w="2889450">
                  <a:moveTo>
                    <a:pt x="0" y="0"/>
                  </a:moveTo>
                  <a:lnTo>
                    <a:pt x="2889450" y="0"/>
                  </a:lnTo>
                  <a:lnTo>
                    <a:pt x="2889450" y="720000"/>
                  </a:lnTo>
                  <a:lnTo>
                    <a:pt x="0" y="7200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Calibri"/>
                <a:buNone/>
              </a:pPr>
              <a:r>
                <a:rPr lang="es-CR" sz="3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Mixto</a:t>
              </a:r>
              <a:endParaRPr/>
            </a:p>
          </p:txBody>
        </p:sp>
      </p:grpSp>
      <p:sp>
        <p:nvSpPr>
          <p:cNvPr id="351" name="Google Shape;351;p24"/>
          <p:cNvSpPr/>
          <p:nvPr/>
        </p:nvSpPr>
        <p:spPr>
          <a:xfrm>
            <a:off x="2968283" y="1525078"/>
            <a:ext cx="6559052" cy="687600"/>
          </a:xfrm>
          <a:custGeom>
            <a:rect b="b" l="l" r="r" t="t"/>
            <a:pathLst>
              <a:path extrusionOk="0" h="720000" w="2889450">
                <a:moveTo>
                  <a:pt x="0" y="0"/>
                </a:moveTo>
                <a:lnTo>
                  <a:pt x="2889450" y="0"/>
                </a:lnTo>
                <a:lnTo>
                  <a:pt x="288945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i="1" lang="es-C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Depende del enfoque de estudio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5"/>
          <p:cNvSpPr txBox="1"/>
          <p:nvPr>
            <p:ph type="title"/>
          </p:nvPr>
        </p:nvSpPr>
        <p:spPr>
          <a:xfrm>
            <a:off x="2461846" y="113729"/>
            <a:ext cx="8892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s-CR" sz="3600">
                <a:latin typeface="Century Gothic"/>
                <a:ea typeface="Century Gothic"/>
                <a:cs typeface="Century Gothic"/>
                <a:sym typeface="Century Gothic"/>
              </a:rPr>
              <a:t>Técnicas de recolección de datos: Recomendaciones </a:t>
            </a:r>
            <a:endParaRPr/>
          </a:p>
        </p:txBody>
      </p:sp>
      <p:sp>
        <p:nvSpPr>
          <p:cNvPr id="357" name="Google Shape;357;p25"/>
          <p:cNvSpPr txBox="1"/>
          <p:nvPr>
            <p:ph idx="1" type="body"/>
          </p:nvPr>
        </p:nvSpPr>
        <p:spPr>
          <a:xfrm>
            <a:off x="838200" y="1825625"/>
            <a:ext cx="10515600" cy="38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Antes de la recolección de información: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CR"/>
              <a:t>Llegar a un acuerdo con la PcD y explicar claramente el objetivo de la investigación.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CR"/>
              <a:t>Firmar un acuerdo de permiso para investigación.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CR"/>
              <a:t>Buscar los apoyos necesarios para una adecuada investigación (instalaciones accesibles, uso de intérpretes, material accesible).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CR"/>
              <a:t>Depende del tipo de deficiencia, se crean los apoyos necesarios. Esto con el fin de tomarse en cuenta en un presupuesto.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358" name="Google Shape;358;p25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26"/>
          <p:cNvSpPr txBox="1"/>
          <p:nvPr>
            <p:ph type="title"/>
          </p:nvPr>
        </p:nvSpPr>
        <p:spPr>
          <a:xfrm>
            <a:off x="2461846" y="113729"/>
            <a:ext cx="8892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s-CR" sz="3600">
                <a:latin typeface="Century Gothic"/>
                <a:ea typeface="Century Gothic"/>
                <a:cs typeface="Century Gothic"/>
                <a:sym typeface="Century Gothic"/>
              </a:rPr>
              <a:t>Técnicas de recolección de datos: Recomendaciones </a:t>
            </a:r>
            <a:endParaRPr/>
          </a:p>
        </p:txBody>
      </p:sp>
      <p:sp>
        <p:nvSpPr>
          <p:cNvPr id="364" name="Google Shape;364;p26"/>
          <p:cNvSpPr txBox="1"/>
          <p:nvPr>
            <p:ph idx="1" type="body"/>
          </p:nvPr>
        </p:nvSpPr>
        <p:spPr>
          <a:xfrm>
            <a:off x="838200" y="1825625"/>
            <a:ext cx="10515600" cy="38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Durante la recolección de la información 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es-CR" sz="2220"/>
              <a:t>En todo momento tratar y referirse a las personas con discapacidad por su nombre propio y si es grupal propiciar dentro del grupo el mismo trato cordial y respetuoso. 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es-CR" sz="2220"/>
              <a:t>SI utilizan un espacio en específico, deben de dar una descripción del lugar en caso de las personas ciegas.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es-CR" sz="2220"/>
              <a:t>Si la persona lo requiere, es posible ofrecerle apoyo de alguien que le asista y guíe durante la actividad que incluye el intérprete de Lesco, sin que está última interfiera en las opiniones y decisiones de la persona a la que apoya.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es-CR" sz="2220"/>
              <a:t>El uso de lenguaje sencillo y compresible será siempre garantía de que todas las personas, incluidas las personas con discapacidad, comprendan el mensaje que desean transmitir. Por ejemplo, puede utilizar las comparaciones, ejemplos o referencias vivenciales significativas para las personas. </a:t>
            </a:r>
            <a:endParaRPr sz="2220"/>
          </a:p>
          <a:p>
            <a:pPr indent="-8763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  <a:p>
            <a:pPr indent="-8763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  <a:p>
            <a:pPr indent="-8763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  <a:p>
            <a:pPr indent="-8763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  <a:p>
            <a:pPr indent="-8763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  <a:p>
            <a:pPr indent="-8763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</p:txBody>
      </p:sp>
      <p:sp>
        <p:nvSpPr>
          <p:cNvPr id="365" name="Google Shape;365;p26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7"/>
          <p:cNvSpPr txBox="1"/>
          <p:nvPr>
            <p:ph type="title"/>
          </p:nvPr>
        </p:nvSpPr>
        <p:spPr>
          <a:xfrm>
            <a:off x="2461846" y="113729"/>
            <a:ext cx="8892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s-CR" sz="3600">
                <a:latin typeface="Century Gothic"/>
                <a:ea typeface="Century Gothic"/>
                <a:cs typeface="Century Gothic"/>
                <a:sym typeface="Century Gothic"/>
              </a:rPr>
              <a:t>Técnicas de recolección de datos: Recomendaciones </a:t>
            </a:r>
            <a:endParaRPr/>
          </a:p>
        </p:txBody>
      </p:sp>
      <p:sp>
        <p:nvSpPr>
          <p:cNvPr id="371" name="Google Shape;371;p27"/>
          <p:cNvSpPr txBox="1"/>
          <p:nvPr>
            <p:ph idx="1" type="body"/>
          </p:nvPr>
        </p:nvSpPr>
        <p:spPr>
          <a:xfrm>
            <a:off x="838200" y="1825625"/>
            <a:ext cx="10515600" cy="38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Después de la recolección de la información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CR"/>
              <a:t>Abrir un espacio para la realimentación y validación de la investigación, posterior a la consulta y aportes.</a:t>
            </a:r>
            <a:endParaRPr sz="28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CR"/>
              <a:t>Es importante realizar un seguimiento/devolución, con el fin de que las personas con discapacidad perciban un cierre o continuidad en el proceso.</a:t>
            </a:r>
            <a:endParaRPr sz="2800"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372" name="Google Shape;372;p27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28"/>
          <p:cNvSpPr txBox="1"/>
          <p:nvPr>
            <p:ph type="title"/>
          </p:nvPr>
        </p:nvSpPr>
        <p:spPr>
          <a:xfrm>
            <a:off x="2461846" y="365125"/>
            <a:ext cx="8893500" cy="91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s-CR" sz="3600">
                <a:latin typeface="Century Gothic"/>
                <a:ea typeface="Century Gothic"/>
                <a:cs typeface="Century Gothic"/>
                <a:sym typeface="Century Gothic"/>
              </a:rPr>
              <a:t>Herramientas para la recolección de información</a:t>
            </a:r>
            <a:endParaRPr/>
          </a:p>
        </p:txBody>
      </p:sp>
      <p:sp>
        <p:nvSpPr>
          <p:cNvPr id="378" name="Google Shape;378;p28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CR"/>
              <a:t>Enfoques</a:t>
            </a:r>
            <a:endParaRPr/>
          </a:p>
        </p:txBody>
      </p:sp>
      <p:sp>
        <p:nvSpPr>
          <p:cNvPr id="379" name="Google Shape;379;p28"/>
          <p:cNvSpPr txBox="1"/>
          <p:nvPr>
            <p:ph idx="2" type="body"/>
          </p:nvPr>
        </p:nvSpPr>
        <p:spPr>
          <a:xfrm>
            <a:off x="839788" y="2505074"/>
            <a:ext cx="5157900" cy="30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Interseccionalidad 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Territorial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Política Pública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De Ciudadanía y Agencia de la PcD</a:t>
            </a:r>
            <a:endParaRPr sz="2590"/>
          </a:p>
        </p:txBody>
      </p:sp>
      <p:sp>
        <p:nvSpPr>
          <p:cNvPr id="380" name="Google Shape;380;p28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CR"/>
              <a:t>Técnicas y/o Herramientas</a:t>
            </a:r>
            <a:endParaRPr/>
          </a:p>
        </p:txBody>
      </p:sp>
      <p:sp>
        <p:nvSpPr>
          <p:cNvPr id="381" name="Google Shape;381;p28"/>
          <p:cNvSpPr txBox="1"/>
          <p:nvPr>
            <p:ph idx="4" type="body"/>
          </p:nvPr>
        </p:nvSpPr>
        <p:spPr>
          <a:xfrm>
            <a:off x="6172200" y="2505075"/>
            <a:ext cx="5183100" cy="30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Entrevistas episódicas 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Uso de formularios web accesibles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Actividades lúdicas accesibles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Grabaciones en video con Lesco</a:t>
            </a:r>
            <a:endParaRPr sz="2590"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Pictogramas e imágenes ilustrativas 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Comunicación Visual Gestual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es-CR" sz="2590"/>
              <a:t>Ejemplos cotidianos y sencillos</a:t>
            </a:r>
            <a:endParaRPr/>
          </a:p>
          <a:p>
            <a:pPr indent="-64135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t/>
            </a:r>
            <a:endParaRPr sz="2590"/>
          </a:p>
        </p:txBody>
      </p:sp>
      <p:sp>
        <p:nvSpPr>
          <p:cNvPr id="382" name="Google Shape;382;p28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9"/>
          <p:cNvSpPr txBox="1"/>
          <p:nvPr>
            <p:ph type="title"/>
          </p:nvPr>
        </p:nvSpPr>
        <p:spPr>
          <a:xfrm>
            <a:off x="2461846" y="365126"/>
            <a:ext cx="8892000" cy="8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entury Gothic"/>
              <a:buNone/>
            </a:pPr>
            <a:r>
              <a:rPr b="1" lang="es-CR" sz="3959">
                <a:latin typeface="Century Gothic"/>
                <a:ea typeface="Century Gothic"/>
                <a:cs typeface="Century Gothic"/>
                <a:sym typeface="Century Gothic"/>
              </a:rPr>
              <a:t>Interpretación y elaboración de los resultados</a:t>
            </a:r>
            <a:endParaRPr/>
          </a:p>
        </p:txBody>
      </p:sp>
      <p:sp>
        <p:nvSpPr>
          <p:cNvPr id="388" name="Google Shape;388;p29"/>
          <p:cNvSpPr txBox="1"/>
          <p:nvPr>
            <p:ph idx="1" type="body"/>
          </p:nvPr>
        </p:nvSpPr>
        <p:spPr>
          <a:xfrm>
            <a:off x="838200" y="1825625"/>
            <a:ext cx="10515600" cy="38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Dependiendo de su enfoque (cualitativo, cuantitativo o mixto), su interpretación varia.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De aquí lo importante es siempre tomar tal cual se registro lo dicho por las PcD.</a:t>
            </a:r>
            <a:endParaRPr/>
          </a:p>
        </p:txBody>
      </p:sp>
      <p:sp>
        <p:nvSpPr>
          <p:cNvPr id="389" name="Google Shape;389;p29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30"/>
          <p:cNvSpPr txBox="1"/>
          <p:nvPr>
            <p:ph type="title"/>
          </p:nvPr>
        </p:nvSpPr>
        <p:spPr>
          <a:xfrm>
            <a:off x="2629070" y="327800"/>
            <a:ext cx="8724600" cy="94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</a:pPr>
            <a:r>
              <a:rPr b="1" lang="es-CR">
                <a:latin typeface="Century Gothic"/>
                <a:ea typeface="Century Gothic"/>
                <a:cs typeface="Century Gothic"/>
                <a:sym typeface="Century Gothic"/>
              </a:rPr>
              <a:t>Presentación de los Resultados</a:t>
            </a:r>
            <a:endParaRPr/>
          </a:p>
        </p:txBody>
      </p:sp>
      <p:sp>
        <p:nvSpPr>
          <p:cNvPr id="395" name="Google Shape;395;p30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CR"/>
              <a:t>Previo a la presentación</a:t>
            </a:r>
            <a:endParaRPr/>
          </a:p>
        </p:txBody>
      </p:sp>
      <p:sp>
        <p:nvSpPr>
          <p:cNvPr id="396" name="Google Shape;396;p30"/>
          <p:cNvSpPr txBox="1"/>
          <p:nvPr>
            <p:ph idx="2" type="body"/>
          </p:nvPr>
        </p:nvSpPr>
        <p:spPr>
          <a:xfrm>
            <a:off x="839788" y="2505074"/>
            <a:ext cx="5157900" cy="30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Invitar a las PcD participantes a la presentación.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Tomar en cuenta la accesibilidad de la invitación, del espacio físico, del uso de estrategias virtuales, etc.</a:t>
            </a:r>
            <a:endParaRPr/>
          </a:p>
        </p:txBody>
      </p:sp>
      <p:sp>
        <p:nvSpPr>
          <p:cNvPr id="397" name="Google Shape;397;p30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CR"/>
              <a:t>En la presentación</a:t>
            </a:r>
            <a:endParaRPr/>
          </a:p>
        </p:txBody>
      </p:sp>
      <p:sp>
        <p:nvSpPr>
          <p:cNvPr id="398" name="Google Shape;398;p30"/>
          <p:cNvSpPr txBox="1"/>
          <p:nvPr>
            <p:ph idx="4" type="body"/>
          </p:nvPr>
        </p:nvSpPr>
        <p:spPr>
          <a:xfrm>
            <a:off x="6172200" y="2505075"/>
            <a:ext cx="5183100" cy="30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Utilizar presentaciones accesibles, sobre todo en un lenguaje “accesible”.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Utilizar los recursos accesibles creados para este fin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99" name="Google Shape;399;p30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31"/>
          <p:cNvSpPr txBox="1"/>
          <p:nvPr>
            <p:ph type="title"/>
          </p:nvPr>
        </p:nvSpPr>
        <p:spPr>
          <a:xfrm>
            <a:off x="2657231" y="365125"/>
            <a:ext cx="8204100" cy="83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entury Gothic"/>
              <a:buNone/>
            </a:pPr>
            <a:r>
              <a:rPr b="1" lang="es-CR" sz="4000">
                <a:latin typeface="Century Gothic"/>
                <a:ea typeface="Century Gothic"/>
                <a:cs typeface="Century Gothic"/>
                <a:sym typeface="Century Gothic"/>
              </a:rPr>
              <a:t>Publicación de la investigación</a:t>
            </a:r>
            <a:endParaRPr/>
          </a:p>
        </p:txBody>
      </p:sp>
      <p:sp>
        <p:nvSpPr>
          <p:cNvPr id="405" name="Google Shape;405;p31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Es importante publicar todos aquellos estudios realizados, tanto en un portal científico o en algún sitio web especializado.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Se deben de dar a conocer estos tipos de resultados ya que es la forma de entender cuál es la situación de las PcD así como el crear acciones que permita mejorar las condiciones.</a:t>
            </a:r>
            <a:endParaRPr/>
          </a:p>
        </p:txBody>
      </p:sp>
      <p:pic>
        <p:nvPicPr>
          <p:cNvPr descr="Imagen que contiene computadora, peine, gato&#10;&#10;Descripción generada automáticamente" id="406" name="Google Shape;406;p3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32406" y="1825624"/>
            <a:ext cx="3444900" cy="3223800"/>
          </a:xfrm>
          <a:prstGeom prst="rect">
            <a:avLst/>
          </a:prstGeom>
          <a:noFill/>
          <a:ln>
            <a:noFill/>
          </a:ln>
        </p:spPr>
      </p:pic>
      <p:sp>
        <p:nvSpPr>
          <p:cNvPr id="407" name="Google Shape;407;p31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"/>
          <p:cNvSpPr/>
          <p:nvPr/>
        </p:nvSpPr>
        <p:spPr>
          <a:xfrm>
            <a:off x="327546" y="4572000"/>
            <a:ext cx="7058400" cy="1964400"/>
          </a:xfrm>
          <a:prstGeom prst="rect">
            <a:avLst/>
          </a:prstGeom>
          <a:solidFill>
            <a:srgbClr val="37395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4"/>
          <p:cNvSpPr txBox="1"/>
          <p:nvPr>
            <p:ph type="title"/>
          </p:nvPr>
        </p:nvSpPr>
        <p:spPr>
          <a:xfrm>
            <a:off x="524256" y="4767072"/>
            <a:ext cx="6594300" cy="162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Gothic"/>
              <a:buNone/>
            </a:pPr>
            <a:r>
              <a:rPr lang="es-CR" sz="3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Conocemos los temas, pero ¿Por dónde empezar?</a:t>
            </a:r>
            <a:endParaRPr/>
          </a:p>
        </p:txBody>
      </p:sp>
      <p:pic>
        <p:nvPicPr>
          <p:cNvPr descr="Imagen que contiene dibujo&#10;&#10;Descripción generada automáticamente" id="197" name="Google Shape;197;p14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5469" r="6035" t="0"/>
          <a:stretch/>
        </p:blipFill>
        <p:spPr>
          <a:xfrm>
            <a:off x="327547" y="321733"/>
            <a:ext cx="7058400" cy="41073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4"/>
          <p:cNvSpPr/>
          <p:nvPr/>
        </p:nvSpPr>
        <p:spPr>
          <a:xfrm>
            <a:off x="7534655" y="321732"/>
            <a:ext cx="4335600" cy="62145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4"/>
          <p:cNvSpPr txBox="1"/>
          <p:nvPr>
            <p:ph idx="1" type="body"/>
          </p:nvPr>
        </p:nvSpPr>
        <p:spPr>
          <a:xfrm>
            <a:off x="8029319" y="917725"/>
            <a:ext cx="3424800" cy="48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Char char="•"/>
            </a:pPr>
            <a:r>
              <a:rPr lang="es-CR"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Como cualquier proceso de investigación, es importante tomar en cuenta los pasos que conlleva.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Char char="•"/>
            </a:pPr>
            <a:r>
              <a:rPr lang="es-CR"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 este caso, debemos agregar el componente de discapacidad.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Char char="•"/>
            </a:pPr>
            <a:r>
              <a:rPr lang="es-CR"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¿Cómo agregamos este componente?</a:t>
            </a:r>
            <a:endParaRPr/>
          </a:p>
        </p:txBody>
      </p:sp>
      <p:sp>
        <p:nvSpPr>
          <p:cNvPr id="200" name="Google Shape;200;p14"/>
          <p:cNvSpPr txBox="1"/>
          <p:nvPr/>
        </p:nvSpPr>
        <p:spPr>
          <a:xfrm>
            <a:off x="4918511" y="4229070"/>
            <a:ext cx="2467200" cy="2001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7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Esta foto</a:t>
            </a:r>
            <a:r>
              <a:rPr b="0" i="0" lang="es-CR" sz="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Autor desconocido está bajo licencia </a:t>
            </a:r>
            <a:r>
              <a:rPr b="0" i="0" lang="es-CR" sz="7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CC BY-SA-NC</a:t>
            </a:r>
            <a:endParaRPr b="0" i="0" sz="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2"/>
          <p:cNvSpPr txBox="1"/>
          <p:nvPr>
            <p:ph type="title"/>
          </p:nvPr>
        </p:nvSpPr>
        <p:spPr>
          <a:xfrm>
            <a:off x="2757268" y="294813"/>
            <a:ext cx="8313900" cy="8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entury Gothic"/>
              <a:buNone/>
            </a:pPr>
            <a:r>
              <a:rPr b="1" lang="es-CR" sz="3959">
                <a:latin typeface="Century Gothic"/>
                <a:ea typeface="Century Gothic"/>
                <a:cs typeface="Century Gothic"/>
                <a:sym typeface="Century Gothic"/>
              </a:rPr>
              <a:t>Seguimiento a la investigación</a:t>
            </a:r>
            <a:endParaRPr/>
          </a:p>
        </p:txBody>
      </p:sp>
      <p:sp>
        <p:nvSpPr>
          <p:cNvPr id="413" name="Google Shape;413;p32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Una investigación no debe quedar sin dar seguimiento.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Se entiende que por diversas circunstancias (principalmente laborales) un tema no tenga continuidad.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Ante la preocupación por falta de información concreta sobre PcD, el compromiso es dar seguimiento y continuidad con el tema.</a:t>
            </a:r>
            <a:endParaRPr/>
          </a:p>
        </p:txBody>
      </p:sp>
      <p:pic>
        <p:nvPicPr>
          <p:cNvPr id="414" name="Google Shape;414;p32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80598" y="1825625"/>
            <a:ext cx="3564900" cy="3838500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32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33"/>
          <p:cNvSpPr txBox="1"/>
          <p:nvPr>
            <p:ph type="title"/>
          </p:nvPr>
        </p:nvSpPr>
        <p:spPr>
          <a:xfrm>
            <a:off x="2888176" y="258876"/>
            <a:ext cx="8127900" cy="116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</a:pPr>
            <a:r>
              <a:rPr b="1" lang="es-CR">
                <a:latin typeface="Century Gothic"/>
                <a:ea typeface="Century Gothic"/>
                <a:cs typeface="Century Gothic"/>
                <a:sym typeface="Century Gothic"/>
              </a:rPr>
              <a:t>¿Por dónde empezar?</a:t>
            </a:r>
            <a:endParaRPr/>
          </a:p>
        </p:txBody>
      </p:sp>
      <p:pic>
        <p:nvPicPr>
          <p:cNvPr id="421" name="Google Shape;421;p3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276" y="2417841"/>
            <a:ext cx="2650500" cy="21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33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C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11.</a:t>
            </a:r>
            <a:endParaRPr/>
          </a:p>
        </p:txBody>
      </p:sp>
      <p:pic>
        <p:nvPicPr>
          <p:cNvPr descr="Imagen que contiene lego, dibujo&#10;&#10;Descripción generada automáticamente" id="423" name="Google Shape;423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68609" y="2629232"/>
            <a:ext cx="3796658" cy="18983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cama, mujer, puesto, cuarto&#10;&#10;Descripción generada automáticamente" id="424" name="Google Shape;424;p3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214020" y="2629232"/>
            <a:ext cx="2683150" cy="1898329"/>
          </a:xfrm>
          <a:prstGeom prst="rect">
            <a:avLst/>
          </a:prstGeom>
          <a:noFill/>
          <a:ln>
            <a:noFill/>
          </a:ln>
        </p:spPr>
      </p:pic>
      <p:sp>
        <p:nvSpPr>
          <p:cNvPr id="425" name="Google Shape;425;p33"/>
          <p:cNvSpPr/>
          <p:nvPr/>
        </p:nvSpPr>
        <p:spPr>
          <a:xfrm>
            <a:off x="2792065" y="3078805"/>
            <a:ext cx="657000" cy="787800"/>
          </a:xfrm>
          <a:prstGeom prst="mathPlus">
            <a:avLst>
              <a:gd fmla="val 23520" name="adj1"/>
            </a:avLst>
          </a:prstGeom>
          <a:solidFill>
            <a:srgbClr val="43404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33"/>
          <p:cNvSpPr/>
          <p:nvPr/>
        </p:nvSpPr>
        <p:spPr>
          <a:xfrm>
            <a:off x="8161178" y="3084007"/>
            <a:ext cx="657000" cy="787800"/>
          </a:xfrm>
          <a:prstGeom prst="mathPlus">
            <a:avLst>
              <a:gd fmla="val 23520" name="adj1"/>
            </a:avLst>
          </a:prstGeom>
          <a:solidFill>
            <a:srgbClr val="002B8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33"/>
          <p:cNvSpPr txBox="1"/>
          <p:nvPr/>
        </p:nvSpPr>
        <p:spPr>
          <a:xfrm>
            <a:off x="3629465" y="5190978"/>
            <a:ext cx="3796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VOLUNTAD INSTITUCIONAL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34"/>
          <p:cNvSpPr txBox="1"/>
          <p:nvPr>
            <p:ph type="title"/>
          </p:nvPr>
        </p:nvSpPr>
        <p:spPr>
          <a:xfrm>
            <a:off x="2715065" y="312818"/>
            <a:ext cx="72588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entury Gothic"/>
              <a:buNone/>
            </a:pPr>
            <a:r>
              <a:rPr b="1" lang="es-CR" sz="4000">
                <a:latin typeface="Century Gothic"/>
                <a:ea typeface="Century Gothic"/>
                <a:cs typeface="Century Gothic"/>
                <a:sym typeface="Century Gothic"/>
              </a:rPr>
              <a:t>Ejercicio mesa redonda</a:t>
            </a:r>
            <a:endParaRPr/>
          </a:p>
        </p:txBody>
      </p:sp>
      <p:sp>
        <p:nvSpPr>
          <p:cNvPr id="433" name="Google Shape;433;p34"/>
          <p:cNvSpPr txBox="1"/>
          <p:nvPr>
            <p:ph idx="1" type="body"/>
          </p:nvPr>
        </p:nvSpPr>
        <p:spPr>
          <a:xfrm>
            <a:off x="474028" y="1438532"/>
            <a:ext cx="5157900" cy="485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CR"/>
              <a:t>Ejes temáticos</a:t>
            </a:r>
            <a:endParaRPr/>
          </a:p>
        </p:txBody>
      </p:sp>
      <p:sp>
        <p:nvSpPr>
          <p:cNvPr id="434" name="Google Shape;434;p34"/>
          <p:cNvSpPr txBox="1"/>
          <p:nvPr>
            <p:ph idx="2" type="body"/>
          </p:nvPr>
        </p:nvSpPr>
        <p:spPr>
          <a:xfrm>
            <a:off x="531534" y="1923794"/>
            <a:ext cx="3408600" cy="30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Inclusión, integración, diversidad 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Accesibilidad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Educación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Redes de apoyo, familiares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Desempeño institucional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Organización política, participación y autonomía</a:t>
            </a:r>
            <a:endParaRPr/>
          </a:p>
        </p:txBody>
      </p:sp>
      <p:sp>
        <p:nvSpPr>
          <p:cNvPr id="435" name="Google Shape;435;p34"/>
          <p:cNvSpPr txBox="1"/>
          <p:nvPr>
            <p:ph idx="3" type="body"/>
          </p:nvPr>
        </p:nvSpPr>
        <p:spPr>
          <a:xfrm>
            <a:off x="6194427" y="1261919"/>
            <a:ext cx="5183100" cy="4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CR"/>
              <a:t>Instrucciones</a:t>
            </a:r>
            <a:endParaRPr/>
          </a:p>
        </p:txBody>
      </p:sp>
      <p:sp>
        <p:nvSpPr>
          <p:cNvPr id="436" name="Google Shape;436;p34"/>
          <p:cNvSpPr txBox="1"/>
          <p:nvPr>
            <p:ph idx="4" type="body"/>
          </p:nvPr>
        </p:nvSpPr>
        <p:spPr>
          <a:xfrm>
            <a:off x="5092505" y="1681163"/>
            <a:ext cx="6259800" cy="39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Elegir algunas de las temáticas y dividirse en 6 grupos de 10 personas.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Revisar en la ENADIS la información relacionada a los ejes temáticos.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Indicar todos los posibles temas relacionados a estos ejes y qué podemos encontrar en la ENADIS que lo pueda apoyar.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Indicar algunas técnicas, herramientas, recursos que podrían utilizar.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Indicar algún plan de trabajo del cómo sería la investigación.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s-CR" sz="2170"/>
              <a:t>Si quisieran agregar otro eje de investigación y sus temas ¿Cuáles serían?</a:t>
            </a:r>
            <a:endParaRPr/>
          </a:p>
          <a:p>
            <a:pPr indent="-90804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None/>
            </a:pPr>
            <a:r>
              <a:t/>
            </a:r>
            <a:endParaRPr sz="2170"/>
          </a:p>
          <a:p>
            <a:pPr indent="-90804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None/>
            </a:pPr>
            <a:r>
              <a:t/>
            </a:r>
            <a:endParaRPr sz="2170"/>
          </a:p>
        </p:txBody>
      </p:sp>
      <p:sp>
        <p:nvSpPr>
          <p:cNvPr id="437" name="Google Shape;437;p34"/>
          <p:cNvSpPr/>
          <p:nvPr/>
        </p:nvSpPr>
        <p:spPr>
          <a:xfrm>
            <a:off x="838200" y="365125"/>
            <a:ext cx="1524300" cy="6879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5">
            <a:hlinkClick action="ppaction://hlinksldjump" r:id="rId3"/>
          </p:cNvPr>
          <p:cNvSpPr/>
          <p:nvPr/>
        </p:nvSpPr>
        <p:spPr>
          <a:xfrm>
            <a:off x="3324297" y="411885"/>
            <a:ext cx="1524300" cy="14094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7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Evolución de la perspectiva de Discapacidad</a:t>
            </a:r>
            <a:endParaRPr/>
          </a:p>
        </p:txBody>
      </p:sp>
      <p:sp>
        <p:nvSpPr>
          <p:cNvPr id="206" name="Google Shape;206;p15">
            <a:hlinkClick action="ppaction://hlinksldjump" r:id="rId4"/>
          </p:cNvPr>
          <p:cNvSpPr/>
          <p:nvPr/>
        </p:nvSpPr>
        <p:spPr>
          <a:xfrm>
            <a:off x="4929807" y="415640"/>
            <a:ext cx="1649100" cy="14058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Modelo Social de la Discapacidad: Enfoque de Derechos Humanos</a:t>
            </a:r>
            <a:endParaRPr/>
          </a:p>
        </p:txBody>
      </p:sp>
      <p:sp>
        <p:nvSpPr>
          <p:cNvPr id="207" name="Google Shape;207;p15"/>
          <p:cNvSpPr/>
          <p:nvPr/>
        </p:nvSpPr>
        <p:spPr>
          <a:xfrm>
            <a:off x="6660155" y="413763"/>
            <a:ext cx="1524300" cy="14058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8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Elementos básicos para la investigación</a:t>
            </a:r>
            <a:endParaRPr/>
          </a:p>
        </p:txBody>
      </p:sp>
      <p:sp>
        <p:nvSpPr>
          <p:cNvPr id="208" name="Google Shape;208;p15"/>
          <p:cNvSpPr/>
          <p:nvPr/>
        </p:nvSpPr>
        <p:spPr>
          <a:xfrm>
            <a:off x="8265662" y="411885"/>
            <a:ext cx="1336800" cy="14058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Planteamiento del problema desde la Discapacidad</a:t>
            </a:r>
            <a:endParaRPr/>
          </a:p>
        </p:txBody>
      </p:sp>
      <p:sp>
        <p:nvSpPr>
          <p:cNvPr id="209" name="Google Shape;209;p15"/>
          <p:cNvSpPr/>
          <p:nvPr/>
        </p:nvSpPr>
        <p:spPr>
          <a:xfrm rot="-5400000">
            <a:off x="9648843" y="447848"/>
            <a:ext cx="1404504" cy="1335104"/>
          </a:xfrm>
          <a:custGeom>
            <a:rect b="b" l="l" r="r" t="t"/>
            <a:pathLst>
              <a:path extrusionOk="0" h="1318621" w="1125855">
                <a:moveTo>
                  <a:pt x="1125855" y="0"/>
                </a:moveTo>
                <a:cubicBezTo>
                  <a:pt x="1125855" y="317147"/>
                  <a:pt x="1027747" y="623685"/>
                  <a:pt x="849488" y="863505"/>
                </a:cubicBezTo>
                <a:cubicBezTo>
                  <a:pt x="659138" y="1119593"/>
                  <a:pt x="392687" y="1279255"/>
                  <a:pt x="106342" y="1312925"/>
                </a:cubicBezTo>
                <a:lnTo>
                  <a:pt x="0" y="1318621"/>
                </a:lnTo>
                <a:lnTo>
                  <a:pt x="0" y="0"/>
                </a:lnTo>
                <a:close/>
              </a:path>
            </a:pathLst>
          </a:cu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Baloo Chettan"/>
              <a:ea typeface="Baloo Chettan"/>
              <a:cs typeface="Baloo Chettan"/>
              <a:sym typeface="Baloo Chettan"/>
            </a:endParaRPr>
          </a:p>
        </p:txBody>
      </p:sp>
      <p:sp>
        <p:nvSpPr>
          <p:cNvPr id="210" name="Google Shape;210;p15"/>
          <p:cNvSpPr/>
          <p:nvPr/>
        </p:nvSpPr>
        <p:spPr>
          <a:xfrm>
            <a:off x="9683542" y="1941103"/>
            <a:ext cx="1336800" cy="13095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8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Técnicas de recolección de datos</a:t>
            </a:r>
            <a:endParaRPr/>
          </a:p>
        </p:txBody>
      </p:sp>
      <p:sp>
        <p:nvSpPr>
          <p:cNvPr id="211" name="Google Shape;211;p15"/>
          <p:cNvSpPr/>
          <p:nvPr/>
        </p:nvSpPr>
        <p:spPr>
          <a:xfrm>
            <a:off x="9683542" y="3332039"/>
            <a:ext cx="1336800" cy="12753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5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Herramientas para la recolección  de datos </a:t>
            </a:r>
            <a:endParaRPr/>
          </a:p>
        </p:txBody>
      </p:sp>
      <p:sp>
        <p:nvSpPr>
          <p:cNvPr id="212" name="Google Shape;212;p15"/>
          <p:cNvSpPr/>
          <p:nvPr/>
        </p:nvSpPr>
        <p:spPr>
          <a:xfrm>
            <a:off x="9683542" y="4688677"/>
            <a:ext cx="1336953" cy="1308731"/>
          </a:xfrm>
          <a:custGeom>
            <a:rect b="b" l="l" r="r" t="t"/>
            <a:pathLst>
              <a:path extrusionOk="0" h="1318621" w="1125855">
                <a:moveTo>
                  <a:pt x="1125855" y="0"/>
                </a:moveTo>
                <a:cubicBezTo>
                  <a:pt x="1125855" y="317147"/>
                  <a:pt x="1027747" y="623685"/>
                  <a:pt x="849488" y="863505"/>
                </a:cubicBezTo>
                <a:cubicBezTo>
                  <a:pt x="659138" y="1119593"/>
                  <a:pt x="392687" y="1279255"/>
                  <a:pt x="106342" y="1312925"/>
                </a:cubicBezTo>
                <a:lnTo>
                  <a:pt x="0" y="1318621"/>
                </a:lnTo>
                <a:lnTo>
                  <a:pt x="0" y="0"/>
                </a:lnTo>
                <a:close/>
              </a:path>
            </a:pathLst>
          </a:cu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Baloo Chettan"/>
              <a:ea typeface="Baloo Chettan"/>
              <a:cs typeface="Baloo Chettan"/>
              <a:sym typeface="Baloo Chettan"/>
            </a:endParaRPr>
          </a:p>
        </p:txBody>
      </p:sp>
      <p:sp>
        <p:nvSpPr>
          <p:cNvPr id="213" name="Google Shape;213;p15"/>
          <p:cNvSpPr/>
          <p:nvPr/>
        </p:nvSpPr>
        <p:spPr>
          <a:xfrm>
            <a:off x="8265659" y="4700078"/>
            <a:ext cx="1336800" cy="13095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Interpretación de los resultados</a:t>
            </a:r>
            <a:endParaRPr/>
          </a:p>
        </p:txBody>
      </p:sp>
      <p:sp>
        <p:nvSpPr>
          <p:cNvPr id="214" name="Google Shape;214;p15"/>
          <p:cNvSpPr/>
          <p:nvPr/>
        </p:nvSpPr>
        <p:spPr>
          <a:xfrm>
            <a:off x="6659277" y="4700078"/>
            <a:ext cx="1524300" cy="13209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8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Elaboración de Resultados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8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215" name="Google Shape;215;p15"/>
          <p:cNvSpPr/>
          <p:nvPr/>
        </p:nvSpPr>
        <p:spPr>
          <a:xfrm>
            <a:off x="4935440" y="4700078"/>
            <a:ext cx="1642800" cy="13095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8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Presentación de Resultados </a:t>
            </a:r>
            <a:endParaRPr/>
          </a:p>
        </p:txBody>
      </p:sp>
      <p:sp>
        <p:nvSpPr>
          <p:cNvPr id="216" name="Google Shape;216;p15"/>
          <p:cNvSpPr/>
          <p:nvPr/>
        </p:nvSpPr>
        <p:spPr>
          <a:xfrm>
            <a:off x="3324297" y="4711480"/>
            <a:ext cx="1524300" cy="13095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8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Publicación en Revista </a:t>
            </a:r>
            <a:endParaRPr/>
          </a:p>
        </p:txBody>
      </p:sp>
      <p:sp>
        <p:nvSpPr>
          <p:cNvPr id="217" name="Google Shape;217;p15"/>
          <p:cNvSpPr/>
          <p:nvPr/>
        </p:nvSpPr>
        <p:spPr>
          <a:xfrm rot="5400000">
            <a:off x="1874164" y="4646802"/>
            <a:ext cx="1308806" cy="1434000"/>
          </a:xfrm>
          <a:custGeom>
            <a:rect b="b" l="l" r="r" t="t"/>
            <a:pathLst>
              <a:path extrusionOk="0" h="1318621" w="1125855">
                <a:moveTo>
                  <a:pt x="1125855" y="0"/>
                </a:moveTo>
                <a:cubicBezTo>
                  <a:pt x="1125855" y="317147"/>
                  <a:pt x="1027747" y="623685"/>
                  <a:pt x="849488" y="863505"/>
                </a:cubicBezTo>
                <a:cubicBezTo>
                  <a:pt x="659138" y="1119593"/>
                  <a:pt x="392687" y="1279255"/>
                  <a:pt x="106342" y="1312925"/>
                </a:cubicBezTo>
                <a:lnTo>
                  <a:pt x="0" y="1318621"/>
                </a:lnTo>
                <a:lnTo>
                  <a:pt x="0" y="0"/>
                </a:lnTo>
                <a:close/>
              </a:path>
            </a:pathLst>
          </a:cu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Baloo Chettan"/>
              <a:ea typeface="Baloo Chettan"/>
              <a:cs typeface="Baloo Chettan"/>
              <a:sym typeface="Baloo Chettan"/>
            </a:endParaRPr>
          </a:p>
        </p:txBody>
      </p:sp>
      <p:pic>
        <p:nvPicPr>
          <p:cNvPr descr="Right Pointing Backhand Index " id="218" name="Google Shape;218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343180" y="651480"/>
            <a:ext cx="721138" cy="763871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5"/>
          <p:cNvSpPr/>
          <p:nvPr/>
        </p:nvSpPr>
        <p:spPr>
          <a:xfrm>
            <a:off x="1786597" y="3250596"/>
            <a:ext cx="1434000" cy="13908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8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Seguimiento al tema</a:t>
            </a:r>
            <a:endParaRPr/>
          </a:p>
        </p:txBody>
      </p:sp>
      <p:sp>
        <p:nvSpPr>
          <p:cNvPr id="220" name="Google Shape;220;p15"/>
          <p:cNvSpPr/>
          <p:nvPr/>
        </p:nvSpPr>
        <p:spPr>
          <a:xfrm>
            <a:off x="1786597" y="1873237"/>
            <a:ext cx="1458900" cy="13095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R" sz="18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¿Por dónde empezar?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6"/>
          <p:cNvSpPr txBox="1"/>
          <p:nvPr>
            <p:ph idx="1" type="body"/>
          </p:nvPr>
        </p:nvSpPr>
        <p:spPr>
          <a:xfrm>
            <a:off x="838200" y="1825625"/>
            <a:ext cx="547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>
                <a:latin typeface="Arial"/>
                <a:ea typeface="Arial"/>
                <a:cs typeface="Arial"/>
                <a:sym typeface="Arial"/>
              </a:rPr>
              <a:t>Concepto que evoluciona y que </a:t>
            </a:r>
            <a:r>
              <a:rPr b="1" lang="es-CR">
                <a:latin typeface="Arial"/>
                <a:ea typeface="Arial"/>
                <a:cs typeface="Arial"/>
                <a:sym typeface="Arial"/>
              </a:rPr>
              <a:t>resulta de la interacción </a:t>
            </a:r>
            <a:r>
              <a:rPr lang="es-CR">
                <a:latin typeface="Arial"/>
                <a:ea typeface="Arial"/>
                <a:cs typeface="Arial"/>
                <a:sym typeface="Arial"/>
              </a:rPr>
              <a:t>entre la</a:t>
            </a:r>
            <a:r>
              <a:rPr b="1" lang="es-CR">
                <a:latin typeface="Arial"/>
                <a:ea typeface="Arial"/>
                <a:cs typeface="Arial"/>
                <a:sym typeface="Arial"/>
              </a:rPr>
              <a:t>s personas que presentan una o varias deficiencias y las barreras</a:t>
            </a:r>
            <a:r>
              <a:rPr lang="es-CR">
                <a:latin typeface="Arial"/>
                <a:ea typeface="Arial"/>
                <a:cs typeface="Arial"/>
                <a:sym typeface="Arial"/>
              </a:rPr>
              <a:t> debidas a la actitud y al entorno que evitan su participación plena y efectiva en la sociedad, en igualdad de condiciones con las demás</a:t>
            </a:r>
            <a:endParaRPr/>
          </a:p>
        </p:txBody>
      </p:sp>
      <p:sp>
        <p:nvSpPr>
          <p:cNvPr id="226" name="Google Shape;226;p16"/>
          <p:cNvSpPr/>
          <p:nvPr/>
        </p:nvSpPr>
        <p:spPr>
          <a:xfrm>
            <a:off x="559530" y="485979"/>
            <a:ext cx="1524300" cy="6879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</a:t>
            </a:r>
            <a:endParaRPr/>
          </a:p>
        </p:txBody>
      </p:sp>
      <p:pic>
        <p:nvPicPr>
          <p:cNvPr id="227" name="Google Shape;22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72727" y="2614705"/>
            <a:ext cx="5069381" cy="2483997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6"/>
          <p:cNvSpPr txBox="1"/>
          <p:nvPr/>
        </p:nvSpPr>
        <p:spPr>
          <a:xfrm>
            <a:off x="2345219" y="365125"/>
            <a:ext cx="94968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entury Gothic"/>
              <a:buNone/>
            </a:pPr>
            <a:r>
              <a:rPr b="1" i="0" lang="es-CR" sz="3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Evolución de la perspectiva la de Discapacidad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7"/>
          <p:cNvSpPr txBox="1"/>
          <p:nvPr>
            <p:ph type="title"/>
          </p:nvPr>
        </p:nvSpPr>
        <p:spPr>
          <a:xfrm>
            <a:off x="2239857" y="263297"/>
            <a:ext cx="94968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None/>
            </a:pPr>
            <a:r>
              <a:rPr b="1" lang="es-CR" sz="2800">
                <a:latin typeface="Century Gothic"/>
                <a:ea typeface="Century Gothic"/>
                <a:cs typeface="Century Gothic"/>
                <a:sym typeface="Century Gothic"/>
              </a:rPr>
              <a:t>Evolución de la perspectiva de la Discapacidad</a:t>
            </a:r>
            <a:endParaRPr/>
          </a:p>
        </p:txBody>
      </p:sp>
      <p:sp>
        <p:nvSpPr>
          <p:cNvPr id="234" name="Google Shape;234;p17"/>
          <p:cNvSpPr/>
          <p:nvPr/>
        </p:nvSpPr>
        <p:spPr>
          <a:xfrm>
            <a:off x="545463" y="384151"/>
            <a:ext cx="1524300" cy="6879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</a:t>
            </a:r>
            <a:endParaRPr/>
          </a:p>
        </p:txBody>
      </p:sp>
      <p:sp>
        <p:nvSpPr>
          <p:cNvPr id="235" name="Google Shape;235;p17"/>
          <p:cNvSpPr/>
          <p:nvPr/>
        </p:nvSpPr>
        <p:spPr>
          <a:xfrm>
            <a:off x="5082548" y="2137575"/>
            <a:ext cx="2026800" cy="1084500"/>
          </a:xfrm>
          <a:prstGeom prst="roundRect">
            <a:avLst>
              <a:gd fmla="val 16667" name="adj"/>
            </a:avLst>
          </a:prstGeom>
          <a:solidFill>
            <a:srgbClr val="DF050B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  <a:effectLst>
            <a:glow rad="139700">
              <a:srgbClr val="FF6F00">
                <a:alpha val="40000"/>
              </a:srgbClr>
            </a:glo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R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Paradigma de la Rehabilitación</a:t>
            </a:r>
            <a:endParaRPr/>
          </a:p>
        </p:txBody>
      </p:sp>
      <p:sp>
        <p:nvSpPr>
          <p:cNvPr id="236" name="Google Shape;236;p17"/>
          <p:cNvSpPr/>
          <p:nvPr/>
        </p:nvSpPr>
        <p:spPr>
          <a:xfrm>
            <a:off x="4912759" y="3817257"/>
            <a:ext cx="2366400" cy="1846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rgbClr val="DF05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s-C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Modelo Médico</a:t>
            </a:r>
            <a:endParaRPr/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s-C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Modelo Bio-psico-social</a:t>
            </a:r>
            <a:endParaRPr/>
          </a:p>
        </p:txBody>
      </p:sp>
      <p:sp>
        <p:nvSpPr>
          <p:cNvPr id="237" name="Google Shape;237;p17"/>
          <p:cNvSpPr/>
          <p:nvPr/>
        </p:nvSpPr>
        <p:spPr>
          <a:xfrm>
            <a:off x="1468816" y="2137575"/>
            <a:ext cx="2026800" cy="1084500"/>
          </a:xfrm>
          <a:prstGeom prst="roundRect">
            <a:avLst>
              <a:gd fmla="val 16667" name="adj"/>
            </a:avLst>
          </a:prstGeom>
          <a:solidFill>
            <a:srgbClr val="DF050B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  <a:effectLst>
            <a:glow rad="139700">
              <a:srgbClr val="FF6F00">
                <a:alpha val="40000"/>
              </a:srgbClr>
            </a:glo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R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Paradigma de la Prescindencia</a:t>
            </a:r>
            <a:endParaRPr/>
          </a:p>
        </p:txBody>
      </p:sp>
      <p:sp>
        <p:nvSpPr>
          <p:cNvPr id="238" name="Google Shape;238;p17"/>
          <p:cNvSpPr/>
          <p:nvPr/>
        </p:nvSpPr>
        <p:spPr>
          <a:xfrm>
            <a:off x="1299027" y="3817257"/>
            <a:ext cx="2366400" cy="1836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rgbClr val="DF05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s-C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Modelo Eugenésico</a:t>
            </a:r>
            <a:endParaRPr/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s-C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Modelo de la marginación</a:t>
            </a:r>
            <a:endParaRPr/>
          </a:p>
        </p:txBody>
      </p:sp>
      <p:sp>
        <p:nvSpPr>
          <p:cNvPr id="239" name="Google Shape;239;p17"/>
          <p:cNvSpPr/>
          <p:nvPr/>
        </p:nvSpPr>
        <p:spPr>
          <a:xfrm>
            <a:off x="8696280" y="2137575"/>
            <a:ext cx="2026800" cy="1084500"/>
          </a:xfrm>
          <a:prstGeom prst="roundRect">
            <a:avLst>
              <a:gd fmla="val 16667" name="adj"/>
            </a:avLst>
          </a:prstGeom>
          <a:solidFill>
            <a:srgbClr val="DF050B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  <a:effectLst>
            <a:glow rad="139700">
              <a:srgbClr val="FF6F00">
                <a:alpha val="40000"/>
              </a:srgbClr>
            </a:glo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R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Paradigma de la Autonomía Personal</a:t>
            </a:r>
            <a:endParaRPr/>
          </a:p>
        </p:txBody>
      </p:sp>
      <p:sp>
        <p:nvSpPr>
          <p:cNvPr id="240" name="Google Shape;240;p17"/>
          <p:cNvSpPr/>
          <p:nvPr/>
        </p:nvSpPr>
        <p:spPr>
          <a:xfrm>
            <a:off x="8526491" y="3817258"/>
            <a:ext cx="2366400" cy="1836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rgbClr val="DF05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s-C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Modelo Social</a:t>
            </a:r>
            <a:endParaRPr/>
          </a:p>
          <a:p>
            <a:pPr indent="-342900" lvl="0" marL="3429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s-CR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Modelo de la diversidad funcional</a:t>
            </a:r>
            <a:endParaRPr/>
          </a:p>
        </p:txBody>
      </p:sp>
      <p:cxnSp>
        <p:nvCxnSpPr>
          <p:cNvPr id="241" name="Google Shape;241;p17"/>
          <p:cNvCxnSpPr/>
          <p:nvPr/>
        </p:nvCxnSpPr>
        <p:spPr>
          <a:xfrm>
            <a:off x="727587" y="3513473"/>
            <a:ext cx="10736700" cy="12600"/>
          </a:xfrm>
          <a:prstGeom prst="straightConnector1">
            <a:avLst/>
          </a:prstGeom>
          <a:noFill/>
          <a:ln cap="flat" cmpd="sng" w="69850">
            <a:solidFill>
              <a:srgbClr val="43404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8"/>
          <p:cNvSpPr/>
          <p:nvPr/>
        </p:nvSpPr>
        <p:spPr>
          <a:xfrm>
            <a:off x="545463" y="226385"/>
            <a:ext cx="1524300" cy="687900"/>
          </a:xfrm>
          <a:prstGeom prst="rect">
            <a:avLst/>
          </a:prstGeom>
          <a:solidFill>
            <a:srgbClr val="DF050B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</a:t>
            </a:r>
            <a:endParaRPr/>
          </a:p>
        </p:txBody>
      </p:sp>
      <p:grpSp>
        <p:nvGrpSpPr>
          <p:cNvPr id="247" name="Google Shape;247;p18"/>
          <p:cNvGrpSpPr/>
          <p:nvPr/>
        </p:nvGrpSpPr>
        <p:grpSpPr>
          <a:xfrm>
            <a:off x="1065968" y="1022416"/>
            <a:ext cx="10736700" cy="5609205"/>
            <a:chOff x="545463" y="994101"/>
            <a:chExt cx="10736700" cy="5609205"/>
          </a:xfrm>
        </p:grpSpPr>
        <p:cxnSp>
          <p:nvCxnSpPr>
            <p:cNvPr id="248" name="Google Shape;248;p18"/>
            <p:cNvCxnSpPr/>
            <p:nvPr/>
          </p:nvCxnSpPr>
          <p:spPr>
            <a:xfrm>
              <a:off x="545463" y="3905226"/>
              <a:ext cx="10736700" cy="12600"/>
            </a:xfrm>
            <a:prstGeom prst="straightConnector1">
              <a:avLst/>
            </a:prstGeom>
            <a:noFill/>
            <a:ln cap="flat" cmpd="sng" w="69850">
              <a:solidFill>
                <a:srgbClr val="FF00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grpSp>
          <p:nvGrpSpPr>
            <p:cNvPr id="249" name="Google Shape;249;p18"/>
            <p:cNvGrpSpPr/>
            <p:nvPr/>
          </p:nvGrpSpPr>
          <p:grpSpPr>
            <a:xfrm>
              <a:off x="889637" y="3222157"/>
              <a:ext cx="2156554" cy="3381149"/>
              <a:chOff x="1966818" y="3167723"/>
              <a:chExt cx="2156554" cy="3381149"/>
            </a:xfrm>
          </p:grpSpPr>
          <p:cxnSp>
            <p:nvCxnSpPr>
              <p:cNvPr id="250" name="Google Shape;250;p18"/>
              <p:cNvCxnSpPr>
                <a:stCxn id="251" idx="2"/>
              </p:cNvCxnSpPr>
              <p:nvPr/>
            </p:nvCxnSpPr>
            <p:spPr>
              <a:xfrm rot="5400000">
                <a:off x="2609422" y="3874223"/>
                <a:ext cx="1318800" cy="956400"/>
              </a:xfrm>
              <a:prstGeom prst="bentConnector3">
                <a:avLst>
                  <a:gd fmla="val 45872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  <p:sp>
            <p:nvSpPr>
              <p:cNvPr id="251" name="Google Shape;251;p18"/>
              <p:cNvSpPr/>
              <p:nvPr/>
            </p:nvSpPr>
            <p:spPr>
              <a:xfrm>
                <a:off x="3370672" y="3167723"/>
                <a:ext cx="752700" cy="5253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349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rPr b="1" i="0" lang="es-CR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1996</a:t>
                </a:r>
                <a:endParaRPr/>
              </a:p>
            </p:txBody>
          </p:sp>
          <p:sp>
            <p:nvSpPr>
              <p:cNvPr id="252" name="Google Shape;252;p18"/>
              <p:cNvSpPr/>
              <p:nvPr/>
            </p:nvSpPr>
            <p:spPr>
              <a:xfrm>
                <a:off x="1966818" y="5204872"/>
                <a:ext cx="1655100" cy="13440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96002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Calibri"/>
                  <a:buNone/>
                </a:pPr>
                <a:r>
                  <a:rPr b="0" i="0" lang="es-CR" sz="12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Manual para la elaboración de información estadística para programas y políticas sobre discapacidad.</a:t>
                </a:r>
                <a:endParaRPr/>
              </a:p>
            </p:txBody>
          </p:sp>
        </p:grpSp>
        <p:grpSp>
          <p:nvGrpSpPr>
            <p:cNvPr id="253" name="Google Shape;253;p18"/>
            <p:cNvGrpSpPr/>
            <p:nvPr/>
          </p:nvGrpSpPr>
          <p:grpSpPr>
            <a:xfrm>
              <a:off x="5762999" y="3216117"/>
              <a:ext cx="1897269" cy="2815779"/>
              <a:chOff x="6406310" y="3167723"/>
              <a:chExt cx="1897269" cy="2815779"/>
            </a:xfrm>
          </p:grpSpPr>
          <p:sp>
            <p:nvSpPr>
              <p:cNvPr id="254" name="Google Shape;254;p18"/>
              <p:cNvSpPr/>
              <p:nvPr/>
            </p:nvSpPr>
            <p:spPr>
              <a:xfrm>
                <a:off x="6406310" y="3167723"/>
                <a:ext cx="720000" cy="5253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349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rPr b="1" i="0" lang="es-CR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2008</a:t>
                </a:r>
                <a:endParaRPr/>
              </a:p>
            </p:txBody>
          </p:sp>
          <p:sp>
            <p:nvSpPr>
              <p:cNvPr id="255" name="Google Shape;255;p18"/>
              <p:cNvSpPr/>
              <p:nvPr/>
            </p:nvSpPr>
            <p:spPr>
              <a:xfrm>
                <a:off x="6766379" y="4994702"/>
                <a:ext cx="1537200" cy="9888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00328E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Calibri"/>
                  <a:buNone/>
                </a:pPr>
                <a:r>
                  <a:rPr b="0" i="0" lang="es-CR" sz="12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Convención Internacional sobre los Derechos de las Personas con Discapacidad</a:t>
                </a:r>
                <a:endParaRPr/>
              </a:p>
            </p:txBody>
          </p:sp>
          <p:cxnSp>
            <p:nvCxnSpPr>
              <p:cNvPr id="256" name="Google Shape;256;p18"/>
              <p:cNvCxnSpPr>
                <a:stCxn id="254" idx="2"/>
              </p:cNvCxnSpPr>
              <p:nvPr/>
            </p:nvCxnSpPr>
            <p:spPr>
              <a:xfrm flipH="1" rot="-5400000">
                <a:off x="6542810" y="3916523"/>
                <a:ext cx="1193400" cy="746400"/>
              </a:xfrm>
              <a:prstGeom prst="bentConnector3">
                <a:avLst>
                  <a:gd fmla="val 50000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</p:grpSp>
        <p:grpSp>
          <p:nvGrpSpPr>
            <p:cNvPr id="257" name="Google Shape;257;p18"/>
            <p:cNvGrpSpPr/>
            <p:nvPr/>
          </p:nvGrpSpPr>
          <p:grpSpPr>
            <a:xfrm>
              <a:off x="8388208" y="3904957"/>
              <a:ext cx="1375461" cy="2030542"/>
              <a:chOff x="8388208" y="3904957"/>
              <a:chExt cx="1375461" cy="2030542"/>
            </a:xfrm>
          </p:grpSpPr>
          <p:sp>
            <p:nvSpPr>
              <p:cNvPr id="258" name="Google Shape;258;p18"/>
              <p:cNvSpPr/>
              <p:nvPr/>
            </p:nvSpPr>
            <p:spPr>
              <a:xfrm>
                <a:off x="8644069" y="5163899"/>
                <a:ext cx="1119600" cy="7716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00328E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Calibri"/>
                  <a:buNone/>
                </a:pPr>
                <a:r>
                  <a:rPr b="0" i="0" lang="es-CR" sz="12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Encuesta Modelo sobre Discapacidad OMS</a:t>
                </a:r>
                <a:endParaRPr/>
              </a:p>
            </p:txBody>
          </p:sp>
          <p:cxnSp>
            <p:nvCxnSpPr>
              <p:cNvPr id="259" name="Google Shape;259;p18"/>
              <p:cNvCxnSpPr/>
              <p:nvPr/>
            </p:nvCxnSpPr>
            <p:spPr>
              <a:xfrm flipH="1" rot="-5400000">
                <a:off x="8226958" y="4066207"/>
                <a:ext cx="1138200" cy="815700"/>
              </a:xfrm>
              <a:prstGeom prst="bentConnector3">
                <a:avLst>
                  <a:gd fmla="val 50000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</p:grpSp>
        <p:grpSp>
          <p:nvGrpSpPr>
            <p:cNvPr id="260" name="Google Shape;260;p18"/>
            <p:cNvGrpSpPr/>
            <p:nvPr/>
          </p:nvGrpSpPr>
          <p:grpSpPr>
            <a:xfrm>
              <a:off x="6687620" y="1234745"/>
              <a:ext cx="1517284" cy="2512988"/>
              <a:chOff x="6955265" y="1176795"/>
              <a:chExt cx="1517284" cy="2512988"/>
            </a:xfrm>
          </p:grpSpPr>
          <p:sp>
            <p:nvSpPr>
              <p:cNvPr id="261" name="Google Shape;261;p18"/>
              <p:cNvSpPr/>
              <p:nvPr/>
            </p:nvSpPr>
            <p:spPr>
              <a:xfrm>
                <a:off x="7706649" y="3164483"/>
                <a:ext cx="765900" cy="5253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349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rPr b="1" i="0" lang="es-CR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2010</a:t>
                </a:r>
                <a:endParaRPr/>
              </a:p>
            </p:txBody>
          </p:sp>
          <p:cxnSp>
            <p:nvCxnSpPr>
              <p:cNvPr id="262" name="Google Shape;262;p18"/>
              <p:cNvCxnSpPr>
                <a:stCxn id="261" idx="0"/>
              </p:cNvCxnSpPr>
              <p:nvPr/>
            </p:nvCxnSpPr>
            <p:spPr>
              <a:xfrm flipH="1" rot="5400000">
                <a:off x="7436049" y="2510933"/>
                <a:ext cx="846300" cy="460800"/>
              </a:xfrm>
              <a:prstGeom prst="bentConnector3">
                <a:avLst>
                  <a:gd fmla="val 50000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  <p:sp>
            <p:nvSpPr>
              <p:cNvPr id="263" name="Google Shape;263;p18"/>
              <p:cNvSpPr/>
              <p:nvPr/>
            </p:nvSpPr>
            <p:spPr>
              <a:xfrm>
                <a:off x="6955265" y="1176795"/>
                <a:ext cx="1443600" cy="9792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96002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Calibri"/>
                  <a:buNone/>
                </a:pPr>
                <a:r>
                  <a:rPr b="0" i="0" lang="es-CR" sz="12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Principios y recomendaciones para la Ronda de Censos 2010</a:t>
                </a:r>
                <a:endParaRPr/>
              </a:p>
            </p:txBody>
          </p:sp>
        </p:grpSp>
        <p:grpSp>
          <p:nvGrpSpPr>
            <p:cNvPr id="264" name="Google Shape;264;p18"/>
            <p:cNvGrpSpPr/>
            <p:nvPr/>
          </p:nvGrpSpPr>
          <p:grpSpPr>
            <a:xfrm>
              <a:off x="9030473" y="1064833"/>
              <a:ext cx="1684200" cy="2722131"/>
              <a:chOff x="9035060" y="967652"/>
              <a:chExt cx="1684200" cy="2722131"/>
            </a:xfrm>
          </p:grpSpPr>
          <p:sp>
            <p:nvSpPr>
              <p:cNvPr id="265" name="Google Shape;265;p18"/>
              <p:cNvSpPr/>
              <p:nvPr/>
            </p:nvSpPr>
            <p:spPr>
              <a:xfrm>
                <a:off x="9035060" y="967652"/>
                <a:ext cx="1684200" cy="872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96002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Calibri"/>
                  <a:buNone/>
                </a:pPr>
                <a:r>
                  <a:rPr b="0" i="0" lang="es-CR" sz="12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Grupo de trabajo de la sobre medición estadística de la discapacidad</a:t>
                </a:r>
                <a:endParaRPr/>
              </a:p>
            </p:txBody>
          </p:sp>
          <p:sp>
            <p:nvSpPr>
              <p:cNvPr id="266" name="Google Shape;266;p18"/>
              <p:cNvSpPr/>
              <p:nvPr/>
            </p:nvSpPr>
            <p:spPr>
              <a:xfrm>
                <a:off x="9052777" y="3164483"/>
                <a:ext cx="704100" cy="5253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349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rPr b="1" i="0" lang="es-CR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2013</a:t>
                </a:r>
                <a:endParaRPr/>
              </a:p>
            </p:txBody>
          </p:sp>
          <p:cxnSp>
            <p:nvCxnSpPr>
              <p:cNvPr id="267" name="Google Shape;267;p18"/>
              <p:cNvCxnSpPr/>
              <p:nvPr/>
            </p:nvCxnSpPr>
            <p:spPr>
              <a:xfrm rot="-5400000">
                <a:off x="9050631" y="2239138"/>
                <a:ext cx="1125300" cy="589200"/>
              </a:xfrm>
              <a:prstGeom prst="bentConnector3">
                <a:avLst>
                  <a:gd fmla="val 50000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</p:grpSp>
        <p:grpSp>
          <p:nvGrpSpPr>
            <p:cNvPr id="268" name="Google Shape;268;p18"/>
            <p:cNvGrpSpPr/>
            <p:nvPr/>
          </p:nvGrpSpPr>
          <p:grpSpPr>
            <a:xfrm>
              <a:off x="876230" y="1440020"/>
              <a:ext cx="862804" cy="2308502"/>
              <a:chOff x="1931552" y="1384521"/>
              <a:chExt cx="862804" cy="2308502"/>
            </a:xfrm>
          </p:grpSpPr>
          <p:sp>
            <p:nvSpPr>
              <p:cNvPr id="269" name="Google Shape;269;p18"/>
              <p:cNvSpPr/>
              <p:nvPr/>
            </p:nvSpPr>
            <p:spPr>
              <a:xfrm>
                <a:off x="1931552" y="1384521"/>
                <a:ext cx="762300" cy="6129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96002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Calibri"/>
                  <a:buNone/>
                </a:pPr>
                <a:r>
                  <a:rPr b="0" i="0" lang="es-CR" sz="14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CIDDM</a:t>
                </a:r>
                <a:endParaRPr/>
              </a:p>
            </p:txBody>
          </p:sp>
          <p:sp>
            <p:nvSpPr>
              <p:cNvPr id="270" name="Google Shape;270;p18"/>
              <p:cNvSpPr/>
              <p:nvPr/>
            </p:nvSpPr>
            <p:spPr>
              <a:xfrm>
                <a:off x="2041656" y="3167723"/>
                <a:ext cx="752700" cy="5253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349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rPr b="1" i="0" lang="es-CR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1980</a:t>
                </a:r>
                <a:endParaRPr/>
              </a:p>
            </p:txBody>
          </p:sp>
          <p:cxnSp>
            <p:nvCxnSpPr>
              <p:cNvPr id="271" name="Google Shape;271;p18"/>
              <p:cNvCxnSpPr/>
              <p:nvPr/>
            </p:nvCxnSpPr>
            <p:spPr>
              <a:xfrm flipH="1" rot="5400000">
                <a:off x="1910767" y="2569766"/>
                <a:ext cx="851700" cy="130200"/>
              </a:xfrm>
              <a:prstGeom prst="bentConnector3">
                <a:avLst>
                  <a:gd fmla="val 56517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</p:grpSp>
        <p:grpSp>
          <p:nvGrpSpPr>
            <p:cNvPr id="272" name="Google Shape;272;p18"/>
            <p:cNvGrpSpPr/>
            <p:nvPr/>
          </p:nvGrpSpPr>
          <p:grpSpPr>
            <a:xfrm>
              <a:off x="2940602" y="994101"/>
              <a:ext cx="2916768" cy="5609090"/>
              <a:chOff x="3894239" y="994101"/>
              <a:chExt cx="2916768" cy="5609090"/>
            </a:xfrm>
          </p:grpSpPr>
          <p:sp>
            <p:nvSpPr>
              <p:cNvPr id="273" name="Google Shape;273;p18"/>
              <p:cNvSpPr/>
              <p:nvPr/>
            </p:nvSpPr>
            <p:spPr>
              <a:xfrm>
                <a:off x="4942853" y="3157991"/>
                <a:ext cx="741000" cy="5253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349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rPr b="1" i="0" lang="es-CR" sz="1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2001</a:t>
                </a:r>
                <a:endParaRPr/>
              </a:p>
            </p:txBody>
          </p:sp>
          <p:cxnSp>
            <p:nvCxnSpPr>
              <p:cNvPr id="274" name="Google Shape;274;p18"/>
              <p:cNvCxnSpPr/>
              <p:nvPr/>
            </p:nvCxnSpPr>
            <p:spPr>
              <a:xfrm flipH="1" rot="5400000">
                <a:off x="4114716" y="2069189"/>
                <a:ext cx="1256100" cy="798300"/>
              </a:xfrm>
              <a:prstGeom prst="bentConnector3">
                <a:avLst>
                  <a:gd fmla="val 50000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  <p:cxnSp>
            <p:nvCxnSpPr>
              <p:cNvPr id="275" name="Google Shape;275;p18"/>
              <p:cNvCxnSpPr/>
              <p:nvPr/>
            </p:nvCxnSpPr>
            <p:spPr>
              <a:xfrm rot="5400000">
                <a:off x="3822375" y="4594601"/>
                <a:ext cx="1693200" cy="453000"/>
              </a:xfrm>
              <a:prstGeom prst="bentConnector3">
                <a:avLst>
                  <a:gd fmla="val 50000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  <p:sp>
            <p:nvSpPr>
              <p:cNvPr id="276" name="Google Shape;276;p18"/>
              <p:cNvSpPr/>
              <p:nvPr/>
            </p:nvSpPr>
            <p:spPr>
              <a:xfrm>
                <a:off x="4989495" y="5018907"/>
                <a:ext cx="1384800" cy="8559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96002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Calibri"/>
                  <a:buNone/>
                </a:pPr>
                <a:r>
                  <a:rPr b="0" i="0" lang="es-CR" sz="12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Grupo de Washington para la medición de la discapacidad</a:t>
                </a:r>
                <a:endParaRPr/>
              </a:p>
            </p:txBody>
          </p:sp>
          <p:sp>
            <p:nvSpPr>
              <p:cNvPr id="277" name="Google Shape;277;p18"/>
              <p:cNvSpPr/>
              <p:nvPr/>
            </p:nvSpPr>
            <p:spPr>
              <a:xfrm>
                <a:off x="4123361" y="1200107"/>
                <a:ext cx="461700" cy="4701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00328E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Calibri"/>
                  <a:buNone/>
                </a:pPr>
                <a:r>
                  <a:rPr b="0" i="0" lang="es-CR" sz="14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CIF</a:t>
                </a:r>
                <a:endParaRPr b="0" i="0" sz="1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78" name="Google Shape;278;p18"/>
              <p:cNvCxnSpPr/>
              <p:nvPr/>
            </p:nvCxnSpPr>
            <p:spPr>
              <a:xfrm rot="-5400000">
                <a:off x="5287245" y="2161917"/>
                <a:ext cx="1034100" cy="763500"/>
              </a:xfrm>
              <a:prstGeom prst="bentConnector3">
                <a:avLst>
                  <a:gd fmla="val 50000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  <p:sp>
            <p:nvSpPr>
              <p:cNvPr id="279" name="Google Shape;279;p18"/>
              <p:cNvSpPr/>
              <p:nvPr/>
            </p:nvSpPr>
            <p:spPr>
              <a:xfrm>
                <a:off x="3894239" y="5940791"/>
                <a:ext cx="1038300" cy="6624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96002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Calibri"/>
                  <a:buNone/>
                </a:pPr>
                <a:r>
                  <a:rPr b="0" i="0" lang="es-CR" sz="12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Cuestionario WHO DAS II</a:t>
                </a:r>
                <a:endParaRPr/>
              </a:p>
            </p:txBody>
          </p:sp>
          <p:cxnSp>
            <p:nvCxnSpPr>
              <p:cNvPr id="280" name="Google Shape;280;p18"/>
              <p:cNvCxnSpPr>
                <a:stCxn id="273" idx="2"/>
              </p:cNvCxnSpPr>
              <p:nvPr/>
            </p:nvCxnSpPr>
            <p:spPr>
              <a:xfrm flipH="1" rot="-5400000">
                <a:off x="4984853" y="4011791"/>
                <a:ext cx="1203000" cy="546000"/>
              </a:xfrm>
              <a:prstGeom prst="bentConnector3">
                <a:avLst>
                  <a:gd fmla="val 50000" name="adj1"/>
                </a:avLst>
              </a:prstGeom>
              <a:noFill/>
              <a:ln cap="flat" cmpd="sng" w="12700">
                <a:solidFill>
                  <a:srgbClr val="FF0000"/>
                </a:solidFill>
                <a:prstDash val="dash"/>
                <a:miter lim="800000"/>
                <a:headEnd len="sm" w="sm" type="none"/>
                <a:tailEnd len="med" w="med" type="triangle"/>
              </a:ln>
            </p:spPr>
          </p:cxnSp>
          <p:sp>
            <p:nvSpPr>
              <p:cNvPr id="281" name="Google Shape;281;p18"/>
              <p:cNvSpPr/>
              <p:nvPr/>
            </p:nvSpPr>
            <p:spPr>
              <a:xfrm>
                <a:off x="5114207" y="994101"/>
                <a:ext cx="1696800" cy="818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41275">
                <a:solidFill>
                  <a:srgbClr val="96002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Calibri"/>
                  <a:buNone/>
                </a:pPr>
                <a:r>
                  <a:rPr b="0" i="0" lang="es-CR" sz="12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Principios y directrices para la elaboración de estadísticas sobre discapacidad</a:t>
                </a:r>
                <a:endParaRPr/>
              </a:p>
            </p:txBody>
          </p:sp>
        </p:grpSp>
      </p:grpSp>
      <p:sp>
        <p:nvSpPr>
          <p:cNvPr id="282" name="Google Shape;282;p18"/>
          <p:cNvSpPr txBox="1"/>
          <p:nvPr>
            <p:ph type="title"/>
          </p:nvPr>
        </p:nvSpPr>
        <p:spPr>
          <a:xfrm>
            <a:off x="2305904" y="122225"/>
            <a:ext cx="9496800" cy="92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entury Gothic"/>
              <a:buNone/>
            </a:pPr>
            <a:r>
              <a:rPr b="1" lang="es-CR" sz="2800">
                <a:latin typeface="Century Gothic"/>
                <a:ea typeface="Century Gothic"/>
                <a:cs typeface="Century Gothic"/>
                <a:sym typeface="Century Gothic"/>
              </a:rPr>
              <a:t>Evolución de la perspectiva de la Discapacidad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9"/>
          <p:cNvSpPr txBox="1"/>
          <p:nvPr>
            <p:ph type="title"/>
          </p:nvPr>
        </p:nvSpPr>
        <p:spPr>
          <a:xfrm>
            <a:off x="2674646" y="337119"/>
            <a:ext cx="85524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s-CR" sz="3600">
                <a:latin typeface="Century Gothic"/>
                <a:ea typeface="Century Gothic"/>
                <a:cs typeface="Century Gothic"/>
                <a:sym typeface="Century Gothic"/>
              </a:rPr>
              <a:t>Modelo Social de la Discapacidad: Enfoque de Derechos Humanos</a:t>
            </a:r>
            <a:endParaRPr/>
          </a:p>
        </p:txBody>
      </p:sp>
      <p:sp>
        <p:nvSpPr>
          <p:cNvPr id="288" name="Google Shape;288;p19"/>
          <p:cNvSpPr txBox="1"/>
          <p:nvPr>
            <p:ph idx="1" type="body"/>
          </p:nvPr>
        </p:nvSpPr>
        <p:spPr>
          <a:xfrm>
            <a:off x="838200" y="1952234"/>
            <a:ext cx="10515600" cy="38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Las causas que originan la discapacidad no son ni religiosas, científicas, sino que son, en gran medida sociales:  Barreras económicas, medioambientales y culturales.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Diferencia entre deficiencia y discapacidad.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Movimiento de vida independiente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CR"/>
              <a:t>Se deduce que el Estado tiene la responsabilidad de hacer frente a los obstáculos creados socialmente a fin de garantizar el pleno respeto de la dignidad y la igualdad de derechos de todas las personas.</a:t>
            </a:r>
            <a:endParaRPr/>
          </a:p>
        </p:txBody>
      </p:sp>
      <p:sp>
        <p:nvSpPr>
          <p:cNvPr id="289" name="Google Shape;289;p19">
            <a:hlinkClick action="ppaction://hlinksldjump" r:id="rId3"/>
          </p:cNvPr>
          <p:cNvSpPr/>
          <p:nvPr/>
        </p:nvSpPr>
        <p:spPr>
          <a:xfrm>
            <a:off x="838200" y="505748"/>
            <a:ext cx="1524300" cy="6879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0"/>
          <p:cNvSpPr/>
          <p:nvPr/>
        </p:nvSpPr>
        <p:spPr>
          <a:xfrm>
            <a:off x="4973000" y="1664375"/>
            <a:ext cx="2167454" cy="1083727"/>
          </a:xfrm>
          <a:custGeom>
            <a:rect b="b" l="l" r="r" t="t"/>
            <a:pathLst>
              <a:path extrusionOk="0" h="1083727" w="2167454">
                <a:moveTo>
                  <a:pt x="0" y="108373"/>
                </a:moveTo>
                <a:cubicBezTo>
                  <a:pt x="0" y="48520"/>
                  <a:pt x="48520" y="0"/>
                  <a:pt x="108373" y="0"/>
                </a:cubicBezTo>
                <a:lnTo>
                  <a:pt x="2059081" y="0"/>
                </a:lnTo>
                <a:cubicBezTo>
                  <a:pt x="2118934" y="0"/>
                  <a:pt x="2167454" y="48520"/>
                  <a:pt x="2167454" y="108373"/>
                </a:cubicBezTo>
                <a:lnTo>
                  <a:pt x="2167454" y="975354"/>
                </a:lnTo>
                <a:cubicBezTo>
                  <a:pt x="2167454" y="1035207"/>
                  <a:pt x="2118934" y="1083727"/>
                  <a:pt x="2059081" y="1083727"/>
                </a:cubicBezTo>
                <a:lnTo>
                  <a:pt x="108373" y="1083727"/>
                </a:lnTo>
                <a:cubicBezTo>
                  <a:pt x="48520" y="1083727"/>
                  <a:pt x="0" y="1035207"/>
                  <a:pt x="0" y="975354"/>
                </a:cubicBezTo>
                <a:lnTo>
                  <a:pt x="0" y="108373"/>
                </a:lnTo>
                <a:close/>
              </a:path>
            </a:pathLst>
          </a:custGeom>
          <a:solidFill>
            <a:schemeClr val="lt1"/>
          </a:solidFill>
          <a:ln cap="flat" cmpd="sng" w="12700">
            <a:solidFill>
              <a:srgbClr val="95959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61275" lIns="161275" spcFirstLastPara="1" rIns="161275" wrap="square" tIns="161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None/>
            </a:pPr>
            <a:r>
              <a:rPr b="0" i="0" lang="es-CR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cuerpo</a:t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 rot="3598236">
            <a:off x="6996568" y="3334890"/>
            <a:ext cx="1130873" cy="378967"/>
          </a:xfrm>
          <a:custGeom>
            <a:rect b="b" l="l" r="r" t="t"/>
            <a:pathLst>
              <a:path extrusionOk="0" h="379304" w="1131878">
                <a:moveTo>
                  <a:pt x="0" y="189652"/>
                </a:moveTo>
                <a:lnTo>
                  <a:pt x="189652" y="0"/>
                </a:lnTo>
                <a:lnTo>
                  <a:pt x="189652" y="75861"/>
                </a:lnTo>
                <a:lnTo>
                  <a:pt x="942226" y="75861"/>
                </a:lnTo>
                <a:lnTo>
                  <a:pt x="942226" y="0"/>
                </a:lnTo>
                <a:lnTo>
                  <a:pt x="1131878" y="189652"/>
                </a:lnTo>
                <a:lnTo>
                  <a:pt x="942226" y="379304"/>
                </a:lnTo>
                <a:lnTo>
                  <a:pt x="942226" y="303443"/>
                </a:lnTo>
                <a:lnTo>
                  <a:pt x="189652" y="303443"/>
                </a:lnTo>
                <a:lnTo>
                  <a:pt x="189652" y="379304"/>
                </a:lnTo>
                <a:lnTo>
                  <a:pt x="0" y="189652"/>
                </a:lnTo>
                <a:close/>
              </a:path>
            </a:pathLst>
          </a:custGeom>
          <a:solidFill>
            <a:srgbClr val="CFCFCF"/>
          </a:solidFill>
          <a:ln>
            <a:noFill/>
          </a:ln>
        </p:spPr>
        <p:txBody>
          <a:bodyPr anchorCtr="0" anchor="ctr" bIns="75850" lIns="113775" spcFirstLastPara="1" rIns="113775" wrap="square" tIns="758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20"/>
          <p:cNvSpPr/>
          <p:nvPr/>
        </p:nvSpPr>
        <p:spPr>
          <a:xfrm>
            <a:off x="7429434" y="4440457"/>
            <a:ext cx="2167454" cy="1083727"/>
          </a:xfrm>
          <a:custGeom>
            <a:rect b="b" l="l" r="r" t="t"/>
            <a:pathLst>
              <a:path extrusionOk="0" h="1083727" w="2167454">
                <a:moveTo>
                  <a:pt x="0" y="108373"/>
                </a:moveTo>
                <a:cubicBezTo>
                  <a:pt x="0" y="48520"/>
                  <a:pt x="48520" y="0"/>
                  <a:pt x="108373" y="0"/>
                </a:cubicBezTo>
                <a:lnTo>
                  <a:pt x="2059081" y="0"/>
                </a:lnTo>
                <a:cubicBezTo>
                  <a:pt x="2118934" y="0"/>
                  <a:pt x="2167454" y="48520"/>
                  <a:pt x="2167454" y="108373"/>
                </a:cubicBezTo>
                <a:lnTo>
                  <a:pt x="2167454" y="975354"/>
                </a:lnTo>
                <a:cubicBezTo>
                  <a:pt x="2167454" y="1035207"/>
                  <a:pt x="2118934" y="1083727"/>
                  <a:pt x="2059081" y="1083727"/>
                </a:cubicBezTo>
                <a:lnTo>
                  <a:pt x="108373" y="1083727"/>
                </a:lnTo>
                <a:cubicBezTo>
                  <a:pt x="48520" y="1083727"/>
                  <a:pt x="0" y="1035207"/>
                  <a:pt x="0" y="975354"/>
                </a:cubicBezTo>
                <a:lnTo>
                  <a:pt x="0" y="108373"/>
                </a:lnTo>
                <a:close/>
              </a:path>
            </a:pathLst>
          </a:custGeom>
          <a:solidFill>
            <a:schemeClr val="lt1"/>
          </a:solidFill>
          <a:ln cap="flat" cmpd="sng" w="12700">
            <a:solidFill>
              <a:srgbClr val="95959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61275" lIns="161275" spcFirstLastPara="1" rIns="161275" wrap="square" tIns="161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None/>
            </a:pPr>
            <a:r>
              <a:rPr b="0" i="0" lang="es-CR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medio</a:t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5490788" y="5118951"/>
            <a:ext cx="1131878" cy="379304"/>
          </a:xfrm>
          <a:custGeom>
            <a:rect b="b" l="l" r="r" t="t"/>
            <a:pathLst>
              <a:path extrusionOk="0" h="379304" w="1131878">
                <a:moveTo>
                  <a:pt x="1131878" y="189652"/>
                </a:moveTo>
                <a:lnTo>
                  <a:pt x="942226" y="379303"/>
                </a:lnTo>
                <a:lnTo>
                  <a:pt x="942226" y="303442"/>
                </a:lnTo>
                <a:lnTo>
                  <a:pt x="189652" y="303442"/>
                </a:lnTo>
                <a:lnTo>
                  <a:pt x="189652" y="379303"/>
                </a:lnTo>
                <a:lnTo>
                  <a:pt x="0" y="189652"/>
                </a:lnTo>
                <a:lnTo>
                  <a:pt x="189652" y="1"/>
                </a:lnTo>
                <a:lnTo>
                  <a:pt x="189652" y="75862"/>
                </a:lnTo>
                <a:lnTo>
                  <a:pt x="942226" y="75862"/>
                </a:lnTo>
                <a:lnTo>
                  <a:pt x="942226" y="1"/>
                </a:lnTo>
                <a:lnTo>
                  <a:pt x="1131878" y="189652"/>
                </a:lnTo>
                <a:close/>
              </a:path>
            </a:pathLst>
          </a:custGeom>
          <a:solidFill>
            <a:srgbClr val="CFCFCF"/>
          </a:solidFill>
          <a:ln>
            <a:noFill/>
          </a:ln>
        </p:spPr>
        <p:txBody>
          <a:bodyPr anchorCtr="0" anchor="ctr" bIns="75850" lIns="113775" spcFirstLastPara="1" rIns="113775" wrap="square" tIns="758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0"/>
          <p:cNvSpPr/>
          <p:nvPr/>
        </p:nvSpPr>
        <p:spPr>
          <a:xfrm>
            <a:off x="2595114" y="4440457"/>
            <a:ext cx="2167454" cy="1083727"/>
          </a:xfrm>
          <a:custGeom>
            <a:rect b="b" l="l" r="r" t="t"/>
            <a:pathLst>
              <a:path extrusionOk="0" h="1083727" w="2167454">
                <a:moveTo>
                  <a:pt x="0" y="108373"/>
                </a:moveTo>
                <a:cubicBezTo>
                  <a:pt x="0" y="48520"/>
                  <a:pt x="48520" y="0"/>
                  <a:pt x="108373" y="0"/>
                </a:cubicBezTo>
                <a:lnTo>
                  <a:pt x="2059081" y="0"/>
                </a:lnTo>
                <a:cubicBezTo>
                  <a:pt x="2118934" y="0"/>
                  <a:pt x="2167454" y="48520"/>
                  <a:pt x="2167454" y="108373"/>
                </a:cubicBezTo>
                <a:lnTo>
                  <a:pt x="2167454" y="975354"/>
                </a:lnTo>
                <a:cubicBezTo>
                  <a:pt x="2167454" y="1035207"/>
                  <a:pt x="2118934" y="1083727"/>
                  <a:pt x="2059081" y="1083727"/>
                </a:cubicBezTo>
                <a:lnTo>
                  <a:pt x="108373" y="1083727"/>
                </a:lnTo>
                <a:cubicBezTo>
                  <a:pt x="48520" y="1083727"/>
                  <a:pt x="0" y="1035207"/>
                  <a:pt x="0" y="975354"/>
                </a:cubicBezTo>
                <a:lnTo>
                  <a:pt x="0" y="108373"/>
                </a:lnTo>
                <a:close/>
              </a:path>
            </a:pathLst>
          </a:custGeom>
          <a:solidFill>
            <a:schemeClr val="lt1"/>
          </a:solidFill>
          <a:ln cap="flat" cmpd="sng" w="12700">
            <a:solidFill>
              <a:srgbClr val="95959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61275" lIns="161275" spcFirstLastPara="1" rIns="161275" wrap="square" tIns="161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None/>
            </a:pPr>
            <a:r>
              <a:rPr b="0" i="0" lang="es-CR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entorno </a:t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 rot="-3598236">
            <a:off x="4064561" y="3336052"/>
            <a:ext cx="1130873" cy="378967"/>
          </a:xfrm>
          <a:custGeom>
            <a:rect b="b" l="l" r="r" t="t"/>
            <a:pathLst>
              <a:path extrusionOk="0" h="379304" w="1131878">
                <a:moveTo>
                  <a:pt x="0" y="189652"/>
                </a:moveTo>
                <a:lnTo>
                  <a:pt x="189652" y="0"/>
                </a:lnTo>
                <a:lnTo>
                  <a:pt x="189652" y="75861"/>
                </a:lnTo>
                <a:lnTo>
                  <a:pt x="942226" y="75861"/>
                </a:lnTo>
                <a:lnTo>
                  <a:pt x="942226" y="0"/>
                </a:lnTo>
                <a:lnTo>
                  <a:pt x="1131878" y="189652"/>
                </a:lnTo>
                <a:lnTo>
                  <a:pt x="942226" y="379304"/>
                </a:lnTo>
                <a:lnTo>
                  <a:pt x="942226" y="303443"/>
                </a:lnTo>
                <a:lnTo>
                  <a:pt x="189652" y="303443"/>
                </a:lnTo>
                <a:lnTo>
                  <a:pt x="189652" y="379304"/>
                </a:lnTo>
                <a:lnTo>
                  <a:pt x="0" y="189652"/>
                </a:lnTo>
                <a:close/>
              </a:path>
            </a:pathLst>
          </a:custGeom>
          <a:solidFill>
            <a:srgbClr val="CFCFCF"/>
          </a:solidFill>
          <a:ln>
            <a:noFill/>
          </a:ln>
        </p:spPr>
        <p:txBody>
          <a:bodyPr anchorCtr="0" anchor="ctr" bIns="75850" lIns="113775" spcFirstLastPara="1" rIns="113775" wrap="square" tIns="758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20"/>
          <p:cNvSpPr txBox="1"/>
          <p:nvPr>
            <p:ph type="title"/>
          </p:nvPr>
        </p:nvSpPr>
        <p:spPr>
          <a:xfrm>
            <a:off x="2674646" y="337119"/>
            <a:ext cx="85524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CR"/>
              <a:t>Modelo Social de la Discapacidad: Enfoque de Derechos Humanos</a:t>
            </a:r>
            <a:endParaRPr/>
          </a:p>
        </p:txBody>
      </p:sp>
      <p:grpSp>
        <p:nvGrpSpPr>
          <p:cNvPr id="301" name="Google Shape;301;p20"/>
          <p:cNvGrpSpPr/>
          <p:nvPr/>
        </p:nvGrpSpPr>
        <p:grpSpPr>
          <a:xfrm>
            <a:off x="5255233" y="3488635"/>
            <a:ext cx="1603273" cy="889868"/>
            <a:chOff x="4264260" y="1270"/>
            <a:chExt cx="1987200" cy="993600"/>
          </a:xfrm>
        </p:grpSpPr>
        <p:sp>
          <p:nvSpPr>
            <p:cNvPr id="302" name="Google Shape;302;p20"/>
            <p:cNvSpPr/>
            <p:nvPr/>
          </p:nvSpPr>
          <p:spPr>
            <a:xfrm>
              <a:off x="4264260" y="1270"/>
              <a:ext cx="1987200" cy="993600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12700">
              <a:solidFill>
                <a:srgbClr val="9595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20"/>
            <p:cNvSpPr txBox="1"/>
            <p:nvPr/>
          </p:nvSpPr>
          <p:spPr>
            <a:xfrm>
              <a:off x="4293360" y="30370"/>
              <a:ext cx="1929000" cy="93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8100" lIns="118100" spcFirstLastPara="1" rIns="118100" wrap="square" tIns="1181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1" i="0" lang="es-CR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Interacción</a:t>
              </a:r>
              <a:endPara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4" name="Google Shape;304;p20">
            <a:hlinkClick action="ppaction://hlinksldjump" r:id="rId3"/>
          </p:cNvPr>
          <p:cNvSpPr/>
          <p:nvPr/>
        </p:nvSpPr>
        <p:spPr>
          <a:xfrm>
            <a:off x="964811" y="655982"/>
            <a:ext cx="1524300" cy="687900"/>
          </a:xfrm>
          <a:prstGeom prst="rect">
            <a:avLst/>
          </a:prstGeom>
          <a:solidFill>
            <a:srgbClr val="002B8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1"/>
          <p:cNvSpPr txBox="1"/>
          <p:nvPr>
            <p:ph type="title"/>
          </p:nvPr>
        </p:nvSpPr>
        <p:spPr>
          <a:xfrm>
            <a:off x="2349526" y="258558"/>
            <a:ext cx="9060600" cy="9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rPr b="1" lang="es-CR" sz="3200">
                <a:latin typeface="Century Gothic"/>
                <a:ea typeface="Century Gothic"/>
                <a:cs typeface="Century Gothic"/>
                <a:sym typeface="Century Gothic"/>
              </a:rPr>
              <a:t>Elementos básicos para la investigación: por dónde se comienza</a:t>
            </a:r>
            <a:endParaRPr/>
          </a:p>
        </p:txBody>
      </p:sp>
      <p:sp>
        <p:nvSpPr>
          <p:cNvPr id="310" name="Google Shape;310;p21">
            <a:hlinkClick action="ppaction://hlinksldjump" r:id="rId3"/>
          </p:cNvPr>
          <p:cNvSpPr/>
          <p:nvPr/>
        </p:nvSpPr>
        <p:spPr>
          <a:xfrm>
            <a:off x="600114" y="365125"/>
            <a:ext cx="1524300" cy="687900"/>
          </a:xfrm>
          <a:prstGeom prst="rect">
            <a:avLst/>
          </a:prstGeom>
          <a:solidFill>
            <a:srgbClr val="43404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</a:t>
            </a:r>
            <a:endParaRPr/>
          </a:p>
        </p:txBody>
      </p:sp>
      <p:grpSp>
        <p:nvGrpSpPr>
          <p:cNvPr id="311" name="Google Shape;311;p21"/>
          <p:cNvGrpSpPr/>
          <p:nvPr/>
        </p:nvGrpSpPr>
        <p:grpSpPr>
          <a:xfrm>
            <a:off x="337573" y="4232334"/>
            <a:ext cx="3668665" cy="2022748"/>
            <a:chOff x="3187192" y="4014907"/>
            <a:chExt cx="3668665" cy="2022748"/>
          </a:xfrm>
        </p:grpSpPr>
        <p:pic>
          <p:nvPicPr>
            <p:cNvPr id="312" name="Google Shape;312;p2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187192" y="4014907"/>
              <a:ext cx="1317594" cy="190561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3" name="Google Shape;313;p21"/>
            <p:cNvSpPr txBox="1"/>
            <p:nvPr/>
          </p:nvSpPr>
          <p:spPr>
            <a:xfrm>
              <a:off x="4504457" y="4283255"/>
              <a:ext cx="2351400" cy="175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s-CR" sz="1800" u="none" cap="none" strike="noStrike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¿Qué tema se quiere investigar?</a:t>
              </a:r>
              <a:endParaRPr/>
            </a:p>
            <a:p>
              <a:pPr indent="-285750" lvl="0" marL="285750" marR="0" rtl="0" algn="l">
                <a:spcBef>
                  <a:spcPts val="0"/>
                </a:spcBef>
                <a:spcAft>
                  <a:spcPts val="0"/>
                </a:spcAft>
                <a:buClr>
                  <a:srgbClr val="434041"/>
                </a:buClr>
                <a:buSzPts val="1800"/>
                <a:buFont typeface="Calibri"/>
                <a:buChar char="-"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Personal-Interés institucional</a:t>
              </a:r>
              <a:endParaRPr/>
            </a:p>
            <a:p>
              <a:pPr indent="-285750" lvl="0" marL="285750" marR="0" rtl="0" algn="l">
                <a:spcBef>
                  <a:spcPts val="0"/>
                </a:spcBef>
                <a:spcAft>
                  <a:spcPts val="0"/>
                </a:spcAft>
                <a:buClr>
                  <a:srgbClr val="434041"/>
                </a:buClr>
                <a:buSzPts val="1800"/>
                <a:buFont typeface="Calibri"/>
                <a:buChar char="-"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Vaguedad de las ideas iniciales</a:t>
              </a:r>
              <a:endParaRPr/>
            </a:p>
          </p:txBody>
        </p:sp>
      </p:grpSp>
      <p:grpSp>
        <p:nvGrpSpPr>
          <p:cNvPr id="314" name="Google Shape;314;p21"/>
          <p:cNvGrpSpPr/>
          <p:nvPr/>
        </p:nvGrpSpPr>
        <p:grpSpPr>
          <a:xfrm>
            <a:off x="3675687" y="1393859"/>
            <a:ext cx="3527057" cy="1809785"/>
            <a:chOff x="1761257" y="1563758"/>
            <a:chExt cx="3527057" cy="1809785"/>
          </a:xfrm>
        </p:grpSpPr>
        <p:pic>
          <p:nvPicPr>
            <p:cNvPr descr="Imagen que contiene blanco, sostener&#10;&#10;Descripción generada automáticamente" id="315" name="Google Shape;315;p2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761257" y="1563758"/>
              <a:ext cx="1622088" cy="174303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6" name="Google Shape;316;p21"/>
            <p:cNvSpPr txBox="1"/>
            <p:nvPr/>
          </p:nvSpPr>
          <p:spPr>
            <a:xfrm>
              <a:off x="2936914" y="1619143"/>
              <a:ext cx="2351400" cy="175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¿Qué se va a indagar?</a:t>
              </a:r>
              <a:endParaRPr/>
            </a:p>
            <a:p>
              <a:pPr indent="-285750" lvl="0" marL="285750" marR="0" rtl="0" algn="l">
                <a:spcBef>
                  <a:spcPts val="0"/>
                </a:spcBef>
                <a:spcAft>
                  <a:spcPts val="0"/>
                </a:spcAft>
                <a:buClr>
                  <a:srgbClr val="434041"/>
                </a:buClr>
                <a:buSzPts val="1800"/>
                <a:buFont typeface="Calibri"/>
                <a:buChar char="-"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Investigación previa al tema</a:t>
              </a:r>
              <a:endParaRPr/>
            </a:p>
            <a:p>
              <a:pPr indent="-285750" lvl="0" marL="285750" marR="0" rtl="0" algn="l">
                <a:spcBef>
                  <a:spcPts val="0"/>
                </a:spcBef>
                <a:spcAft>
                  <a:spcPts val="0"/>
                </a:spcAft>
                <a:buClr>
                  <a:srgbClr val="434041"/>
                </a:buClr>
                <a:buSzPts val="1800"/>
                <a:buFont typeface="Calibri"/>
                <a:buChar char="-"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Desarrollo de la idea de la investigación </a:t>
              </a:r>
              <a:endParaRPr/>
            </a:p>
          </p:txBody>
        </p:sp>
      </p:grpSp>
      <p:grpSp>
        <p:nvGrpSpPr>
          <p:cNvPr id="317" name="Google Shape;317;p21"/>
          <p:cNvGrpSpPr/>
          <p:nvPr/>
        </p:nvGrpSpPr>
        <p:grpSpPr>
          <a:xfrm>
            <a:off x="7901515" y="3227881"/>
            <a:ext cx="3952972" cy="2585400"/>
            <a:chOff x="6090974" y="1437026"/>
            <a:chExt cx="3952972" cy="2585400"/>
          </a:xfrm>
        </p:grpSpPr>
        <p:pic>
          <p:nvPicPr>
            <p:cNvPr descr="Imagen que contiene dibujo&#10;&#10;Descripción generada automáticamente" id="318" name="Google Shape;318;p2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6090974" y="1686640"/>
              <a:ext cx="1485472" cy="14854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9" name="Google Shape;319;p21"/>
            <p:cNvSpPr txBox="1"/>
            <p:nvPr/>
          </p:nvSpPr>
          <p:spPr>
            <a:xfrm>
              <a:off x="7576446" y="1437026"/>
              <a:ext cx="2467500" cy="258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Tomar en cuenta:</a:t>
              </a:r>
              <a:endParaRPr/>
            </a:p>
            <a:p>
              <a:pPr indent="-285750" lvl="0" marL="285750" marR="0" rtl="0" algn="l">
                <a:spcBef>
                  <a:spcPts val="0"/>
                </a:spcBef>
                <a:spcAft>
                  <a:spcPts val="0"/>
                </a:spcAft>
                <a:buClr>
                  <a:srgbClr val="434041"/>
                </a:buClr>
                <a:buSzPts val="1800"/>
                <a:buFont typeface="Calibri"/>
                <a:buChar char="-"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Enfoque (cualitativo-cuantitativo-mixto)</a:t>
              </a:r>
              <a:endParaRPr/>
            </a:p>
            <a:p>
              <a:pPr indent="-285750" lvl="0" marL="285750" marR="0" rtl="0" algn="l">
                <a:spcBef>
                  <a:spcPts val="0"/>
                </a:spcBef>
                <a:spcAft>
                  <a:spcPts val="0"/>
                </a:spcAft>
                <a:buClr>
                  <a:srgbClr val="434041"/>
                </a:buClr>
                <a:buSzPts val="1800"/>
                <a:buFont typeface="Calibri"/>
                <a:buChar char="-"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Hacia dónde</a:t>
              </a:r>
              <a:endParaRPr/>
            </a:p>
            <a:p>
              <a:pPr indent="-285750" lvl="0" marL="285750" marR="0" rtl="0" algn="l">
                <a:spcBef>
                  <a:spcPts val="0"/>
                </a:spcBef>
                <a:spcAft>
                  <a:spcPts val="0"/>
                </a:spcAft>
                <a:buClr>
                  <a:srgbClr val="434041"/>
                </a:buClr>
                <a:buSzPts val="1800"/>
                <a:buFont typeface="Calibri"/>
                <a:buChar char="-"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Ventajas y desventajas</a:t>
              </a:r>
              <a:endParaRPr/>
            </a:p>
            <a:p>
              <a:pPr indent="-285750" lvl="0" marL="285750" marR="0" rtl="0" algn="l">
                <a:spcBef>
                  <a:spcPts val="0"/>
                </a:spcBef>
                <a:spcAft>
                  <a:spcPts val="0"/>
                </a:spcAft>
                <a:buClr>
                  <a:srgbClr val="434041"/>
                </a:buClr>
                <a:buSzPts val="1800"/>
                <a:buFont typeface="Calibri"/>
                <a:buChar char="-"/>
              </a:pPr>
              <a:r>
                <a:rPr lang="es-CR" sz="1800">
                  <a:solidFill>
                    <a:srgbClr val="434041"/>
                  </a:solidFill>
                  <a:latin typeface="Calibri"/>
                  <a:ea typeface="Calibri"/>
                  <a:cs typeface="Calibri"/>
                  <a:sym typeface="Calibri"/>
                </a:rPr>
                <a:t>Implicaciones del trabajo con personas con discapacidad</a:t>
              </a:r>
              <a:endParaRPr/>
            </a:p>
          </p:txBody>
        </p:sp>
      </p:grpSp>
      <p:sp>
        <p:nvSpPr>
          <p:cNvPr id="320" name="Google Shape;320;p21"/>
          <p:cNvSpPr/>
          <p:nvPr/>
        </p:nvSpPr>
        <p:spPr>
          <a:xfrm>
            <a:off x="1525550" y="3227881"/>
            <a:ext cx="3530991" cy="986454"/>
          </a:xfrm>
          <a:custGeom>
            <a:rect b="b" l="l" r="r" t="t"/>
            <a:pathLst>
              <a:path extrusionOk="0" h="986454" w="3530991">
                <a:moveTo>
                  <a:pt x="0" y="986454"/>
                </a:moveTo>
                <a:cubicBezTo>
                  <a:pt x="155917" y="515186"/>
                  <a:pt x="311834" y="43918"/>
                  <a:pt x="759656" y="1715"/>
                </a:cubicBezTo>
                <a:cubicBezTo>
                  <a:pt x="1207478" y="-40488"/>
                  <a:pt x="2225041" y="709789"/>
                  <a:pt x="2686930" y="733235"/>
                </a:cubicBezTo>
                <a:cubicBezTo>
                  <a:pt x="3148819" y="756681"/>
                  <a:pt x="3530991" y="142392"/>
                  <a:pt x="3530991" y="142392"/>
                </a:cubicBezTo>
                <a:lnTo>
                  <a:pt x="3530991" y="142392"/>
                </a:lnTo>
              </a:path>
            </a:pathLst>
          </a:custGeom>
          <a:noFill/>
          <a:ln cap="flat" cmpd="sng" w="9525">
            <a:solidFill>
              <a:srgbClr val="43404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21"/>
          <p:cNvSpPr/>
          <p:nvPr/>
        </p:nvSpPr>
        <p:spPr>
          <a:xfrm>
            <a:off x="7202658" y="1941756"/>
            <a:ext cx="3587262" cy="1140660"/>
          </a:xfrm>
          <a:custGeom>
            <a:rect b="b" l="l" r="r" t="t"/>
            <a:pathLst>
              <a:path extrusionOk="0" h="1140660" w="3587262">
                <a:moveTo>
                  <a:pt x="0" y="324734"/>
                </a:moveTo>
                <a:cubicBezTo>
                  <a:pt x="418514" y="116063"/>
                  <a:pt x="837028" y="-92608"/>
                  <a:pt x="1434905" y="43380"/>
                </a:cubicBezTo>
                <a:cubicBezTo>
                  <a:pt x="2032782" y="179368"/>
                  <a:pt x="3399693" y="974192"/>
                  <a:pt x="3587262" y="1140660"/>
                </a:cubicBezTo>
              </a:path>
            </a:pathLst>
          </a:custGeom>
          <a:noFill/>
          <a:ln cap="flat" cmpd="sng" w="9525">
            <a:solidFill>
              <a:schemeClr val="accent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