
<file path=[Content_Types].xml><?xml version="1.0" encoding="utf-8"?>
<Types xmlns="http://schemas.openxmlformats.org/package/2006/content-types">
  <Default ContentType="image/svg+xml" Extension="svg"/>
  <Default ContentType="application/xml" Extension="xml"/>
  <Default ContentType="image/png" Extension="png"/>
  <Default ContentType="application/vnd.openxmlformats-package.relationships+xml" Extension="rels"/>
  <Default ContentType="image/x-emf" Extension="emf"/>
  <Override ContentType="application/vnd.openxmlformats-officedocument.drawingml.diagramData+xml" PartName="/ppt/diagrams/data8.xml"/>
  <Override ContentType="application/vnd.openxmlformats-officedocument.drawingml.diagramData+xml" PartName="/ppt/diagrams/data3.xml"/>
  <Override ContentType="application/vnd.openxmlformats-officedocument.drawingml.diagramData+xml" PartName="/ppt/diagrams/data2.xml"/>
  <Override ContentType="application/vnd.openxmlformats-officedocument.drawingml.diagramData+xml" PartName="/ppt/diagrams/data1.xml"/>
  <Override ContentType="application/vnd.openxmlformats-officedocument.drawingml.diagramData+xml" PartName="/ppt/diagrams/data5.xml"/>
  <Override ContentType="application/vnd.openxmlformats-officedocument.drawingml.diagramData+xml" PartName="/ppt/diagrams/data4.xml"/>
  <Override ContentType="application/vnd.openxmlformats-officedocument.drawingml.diagramData+xml" PartName="/ppt/diagrams/data9.xml"/>
  <Override ContentType="application/vnd.openxmlformats-officedocument.drawingml.diagramData+xml" PartName="/ppt/diagrams/data7.xml"/>
  <Override ContentType="application/vnd.openxmlformats-officedocument.drawingml.diagramData+xml" PartName="/ppt/diagrams/data6.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13.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presentation.main+xml" PartName="/ppt/presentation.xml"/>
  <Override ContentType="application/vnd.ms-office.drawingml.diagramDrawing+xml" PartName="/ppt/diagrams/drawing2.xml"/>
  <Override ContentType="application/vnd.ms-office.drawingml.diagramDrawing+xml" PartName="/ppt/diagrams/drawing7.xml"/>
  <Override ContentType="application/vnd.ms-office.drawingml.diagramDrawing+xml" PartName="/ppt/diagrams/drawing8.xml"/>
  <Override ContentType="application/vnd.ms-office.drawingml.diagramDrawing+xml" PartName="/ppt/diagrams/drawing1.xml"/>
  <Override ContentType="application/vnd.ms-office.drawingml.diagramDrawing+xml" PartName="/ppt/diagrams/drawing6.xml"/>
  <Override ContentType="application/vnd.ms-office.drawingml.diagramDrawing+xml" PartName="/ppt/diagrams/drawing3.xml"/>
  <Override ContentType="application/vnd.ms-office.drawingml.diagramDrawing+xml" PartName="/ppt/diagrams/drawing4.xml"/>
  <Override ContentType="application/vnd.ms-office.drawingml.diagramDrawing+xml" PartName="/ppt/diagrams/drawing5.xml"/>
  <Override ContentType="application/vnd.ms-office.drawingml.diagramDrawing+xml" PartName="/ppt/diagrams/drawing9.xml"/>
  <Override ContentType="application/vnd.ms-office.chartcolorstyle+xml" PartName="/ppt/charts/colors5.xml"/>
  <Override ContentType="application/vnd.ms-office.chartcolorstyle+xml" PartName="/ppt/charts/colors6.xml"/>
  <Override ContentType="application/vnd.ms-office.chartcolorstyle+xml" PartName="/ppt/charts/colors4.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ms-office.chartcolorstyle+xml" PartName="/ppt/charts/colors8.xml"/>
  <Override ContentType="application/vnd.ms-office.chartcolorstyle+xml" PartName="/ppt/charts/colors7.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3.xml"/>
  <Override ContentType="application/vnd.openxmlformats-officedocument.drawingml.chart+xml" PartName="/ppt/charts/chart8.xml"/>
  <Override ContentType="application/vnd.openxmlformats-officedocument.drawingml.chart+xml" PartName="/ppt/charts/chart7.xml"/>
  <Override ContentType="application/vnd.openxmlformats-officedocument.drawingml.chart+xml" PartName="/ppt/charts/chart2.xml"/>
  <Override ContentType="application/vnd.openxmlformats-officedocument.drawingml.chart+xml" PartName="/ppt/charts/chart5.xml"/>
  <Override ContentType="application/vnd.openxmlformats-officedocument.drawingml.chart+xml" PartName="/ppt/charts/chart4.xml"/>
  <Override ContentType="application/vnd.openxmlformats-officedocument.drawingml.chart+xml" PartName="/ppt/charts/chart6.xml"/>
  <Override ContentType="application/vnd.openxmlformats-officedocument.drawingml.chart+xml" PartName="/ppt/charts/chart1.xml"/>
  <Override ContentType="application/vnd.openxmlformats-officedocument.presentationml.notesSlide+xml" PartName="/ppt/notesSlides/notesSlide18.xml"/>
  <Override ContentType="application/vnd.openxmlformats-officedocument.presentationml.notesSlide+xml" PartName="/ppt/notesSlides/notesSlide13.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notesSlide+xml" PartName="/ppt/notesSlides/notesSlide4.xml"/>
  <Override ContentType="application/vnd.openxmlformats-officedocument.drawingml.diagramLayout+xml" PartName="/ppt/diagrams/layout9.xml"/>
  <Override ContentType="application/vnd.openxmlformats-officedocument.drawingml.diagramLayout+xml" PartName="/ppt/diagrams/layout4.xml"/>
  <Override ContentType="application/vnd.openxmlformats-officedocument.drawingml.diagramLayout+xml" PartName="/ppt/diagrams/layout5.xml"/>
  <Override ContentType="application/vnd.openxmlformats-officedocument.drawingml.diagramLayout+xml" PartName="/ppt/diagrams/layout3.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7.xml"/>
  <Override ContentType="application/vnd.openxmlformats-officedocument.drawingml.diagramLayout+xml" PartName="/ppt/diagrams/layout6.xml"/>
  <Override ContentType="application/vnd.openxmlformats-officedocument.drawingml.diagramLayout+xml" PartName="/ppt/diagrams/layout8.xml"/>
  <Override ContentType="application/vnd.openxmlformats-officedocument.drawingml.diagramStyle+xml" PartName="/ppt/diagrams/quickStyle5.xml"/>
  <Override ContentType="application/vnd.openxmlformats-officedocument.drawingml.diagramStyle+xml" PartName="/ppt/diagrams/quickStyle4.xml"/>
  <Override ContentType="application/vnd.openxmlformats-officedocument.drawingml.diagramStyle+xml" PartName="/ppt/diagrams/quickStyle2.xml"/>
  <Override ContentType="application/vnd.openxmlformats-officedocument.drawingml.diagramStyle+xml" PartName="/ppt/diagrams/quickStyle1.xml"/>
  <Override ContentType="application/vnd.openxmlformats-officedocument.drawingml.diagramStyle+xml" PartName="/ppt/diagrams/quickStyle3.xml"/>
  <Override ContentType="application/vnd.openxmlformats-officedocument.drawingml.diagramStyle+xml" PartName="/ppt/diagrams/quickStyle6.xml"/>
  <Override ContentType="application/vnd.openxmlformats-officedocument.drawingml.diagramStyle+xml" PartName="/ppt/diagrams/quickStyle9.xml"/>
  <Override ContentType="application/vnd.openxmlformats-officedocument.drawingml.diagramStyle+xml" PartName="/ppt/diagrams/quickStyle8.xml"/>
  <Override ContentType="application/vnd.openxmlformats-officedocument.drawingml.diagramStyle+xml" PartName="/ppt/diagrams/quickStyle7.xml"/>
  <Override ContentType="application/vnd.openxmlformats-officedocument.presentationml.notesMaster+xml" PartName="/ppt/notesMasters/notesMaster1.xml"/>
  <Override ContentType="application/vnd.ms-office.chartstyle+xml" PartName="/ppt/charts/style3.xml"/>
  <Override ContentType="application/vnd.ms-office.chartstyle+xml" PartName="/ppt/charts/style4.xml"/>
  <Override ContentType="application/vnd.ms-office.chartstyle+xml" PartName="/ppt/charts/style5.xml"/>
  <Override ContentType="application/vnd.ms-office.chartstyle+xml" PartName="/ppt/charts/style7.xml"/>
  <Override ContentType="application/vnd.ms-office.chartstyle+xml" PartName="/ppt/charts/style8.xml"/>
  <Override ContentType="application/vnd.ms-office.chartstyle+xml" PartName="/ppt/charts/style6.xml"/>
  <Override ContentType="application/vnd.ms-office.chartstyle+xml" PartName="/ppt/charts/style1.xml"/>
  <Override ContentType="application/vnd.ms-office.chartstyle+xml" PartName="/ppt/charts/style2.xml"/>
  <Override ContentType="application/vnd.openxmlformats-officedocument.presentationml.presProps+xml" PartName="/ppt/presProps1.xml"/>
  <Override ContentType="application/vnd.openxmlformats-officedocument.drawingml.diagramColors+xml" PartName="/ppt/diagrams/colors6.xml"/>
  <Override ContentType="application/vnd.openxmlformats-officedocument.drawingml.diagramColors+xml" PartName="/ppt/diagrams/colors5.xml"/>
  <Override ContentType="application/vnd.openxmlformats-officedocument.drawingml.diagramColors+xml" PartName="/ppt/diagrams/colors7.xml"/>
  <Override ContentType="application/vnd.openxmlformats-officedocument.drawingml.diagramColors+xml" PartName="/ppt/diagrams/colors9.xml"/>
  <Override ContentType="application/vnd.openxmlformats-officedocument.drawingml.diagramColors+xml" PartName="/ppt/diagrams/colors8.xml"/>
  <Override ContentType="application/vnd.openxmlformats-officedocument.drawingml.diagramColors+xml" PartName="/ppt/diagrams/colors3.xml"/>
  <Override ContentType="application/vnd.openxmlformats-officedocument.drawingml.diagramColors+xml" PartName="/ppt/diagrams/colors2.xml"/>
  <Override ContentType="application/vnd.openxmlformats-officedocument.drawingml.diagramColors+xml" PartName="/ppt/diagrams/colors4.xml"/>
  <Override ContentType="application/vnd.openxmlformats-officedocument.drawingml.diagramColors+xml" PartName="/ppt/diagrams/color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Lst>
  <p:sldSz cy="6858000" cx="12192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charts/_rels/chart1.xml.rels><?xml version="1.0" encoding="UTF-8" standalone="yes"?>
<Relationships xmlns="http://schemas.openxmlformats.org/package/2006/relationships"><Relationship Id="rId3" Type="http://schemas.openxmlformats.org/officeDocument/2006/relationships/oleObject" Target="file:///D:\Procesamientos_Conapdis\subsidio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Procesamientos_Conapdis\subsidio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Procesamientos_Conapdis\Canastas%20Alimentarias\Grafico_Canasta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Procesamientos_Conapdis\Canastas%20Alimentarias\Grafico_Canasta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Procesamientos_Conapdis\Canastas%20Alimentarias\Grafico_Canasta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Procesamientos_Conapdis\Validacion_estadistica\Resultados_Validacion.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Procesamientos_Conapdis\Validacion_estadistica\Resultados_Validacion.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D:\Procesamientos_Conapdis\Validacion_estadistica\Resultados_Validacion.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906011648658163"/>
          <c:y val="3.216373528486087E-2"/>
          <c:w val="0.59593275898517328"/>
          <c:h val="0.92189399143898954"/>
        </c:manualLayout>
      </c:layout>
      <c:barChart>
        <c:barDir val="bar"/>
        <c:grouping val="stacked"/>
        <c:varyColors val="0"/>
        <c:ser>
          <c:idx val="0"/>
          <c:order val="0"/>
          <c:tx>
            <c:strRef>
              <c:f>'General (2)'!$J$2</c:f>
              <c:strCache>
                <c:ptCount val="1"/>
                <c:pt idx="0">
                  <c:v>Rural</c:v>
                </c:pt>
              </c:strCache>
            </c:strRef>
          </c:tx>
          <c:spPr>
            <a:solidFill>
              <a:schemeClr val="accent1"/>
            </a:solidFill>
            <a:ln>
              <a:noFill/>
            </a:ln>
            <a:effectLst/>
          </c:spPr>
          <c:invertIfNegative val="0"/>
          <c:cat>
            <c:multiLvlStrRef>
              <c:f>'General (2)'!$H$3:$I$27</c:f>
              <c:multiLvlStrCache>
                <c:ptCount val="25"/>
                <c:lvl>
                  <c:pt idx="0">
                    <c:v>Asistencia Personal</c:v>
                  </c:pt>
                  <c:pt idx="1">
                    <c:v>Complemento Nutricional</c:v>
                  </c:pt>
                  <c:pt idx="2">
                    <c:v>Pañales</c:v>
                  </c:pt>
                  <c:pt idx="3">
                    <c:v>Transporte</c:v>
                  </c:pt>
                  <c:pt idx="4">
                    <c:v>Asistencia Personal</c:v>
                  </c:pt>
                  <c:pt idx="5">
                    <c:v>Complemento Nutricional</c:v>
                  </c:pt>
                  <c:pt idx="6">
                    <c:v>Medicamentos Especializados</c:v>
                  </c:pt>
                  <c:pt idx="7">
                    <c:v>Pañales</c:v>
                  </c:pt>
                  <c:pt idx="8">
                    <c:v>Transporte</c:v>
                  </c:pt>
                  <c:pt idx="9">
                    <c:v>Asistencia Personal</c:v>
                  </c:pt>
                  <c:pt idx="10">
                    <c:v>Complemento Nutricional</c:v>
                  </c:pt>
                  <c:pt idx="11">
                    <c:v>Medicamentos Especializados</c:v>
                  </c:pt>
                  <c:pt idx="12">
                    <c:v>Pañales</c:v>
                  </c:pt>
                  <c:pt idx="13">
                    <c:v>Transporte</c:v>
                  </c:pt>
                  <c:pt idx="14">
                    <c:v>Asistencia Personal</c:v>
                  </c:pt>
                  <c:pt idx="15">
                    <c:v>Complemento Nutricional</c:v>
                  </c:pt>
                  <c:pt idx="16">
                    <c:v>Medicamentos Especializados</c:v>
                  </c:pt>
                  <c:pt idx="17">
                    <c:v>Pañales</c:v>
                  </c:pt>
                  <c:pt idx="18">
                    <c:v>Transporte</c:v>
                  </c:pt>
                  <c:pt idx="19">
                    <c:v>Asistencia Personal</c:v>
                  </c:pt>
                  <c:pt idx="20">
                    <c:v>Complemento Nutricional</c:v>
                  </c:pt>
                  <c:pt idx="21">
                    <c:v>Medicamentos Especializados</c:v>
                  </c:pt>
                  <c:pt idx="22">
                    <c:v>Transporte</c:v>
                  </c:pt>
                  <c:pt idx="23">
                    <c:v>Asistencia Personal</c:v>
                  </c:pt>
                  <c:pt idx="24">
                    <c:v>Transporte</c:v>
                  </c:pt>
                </c:lvl>
                <c:lvl>
                  <c:pt idx="0">
                    <c:v>Auditiva</c:v>
                  </c:pt>
                  <c:pt idx="4">
                    <c:v>Cognitiva</c:v>
                  </c:pt>
                  <c:pt idx="9">
                    <c:v>Dos o más</c:v>
                  </c:pt>
                  <c:pt idx="14">
                    <c:v>Física</c:v>
                  </c:pt>
                  <c:pt idx="19">
                    <c:v>Psicosocial</c:v>
                  </c:pt>
                  <c:pt idx="23">
                    <c:v>Visual</c:v>
                  </c:pt>
                </c:lvl>
              </c:multiLvlStrCache>
            </c:multiLvlStrRef>
          </c:cat>
          <c:val>
            <c:numRef>
              <c:f>'General (2)'!$J$3:$J$27</c:f>
              <c:numCache>
                <c:formatCode>General</c:formatCode>
                <c:ptCount val="25"/>
                <c:pt idx="4" formatCode="_-* #,##0_-;\-* #,##0_-;_-* &quot;-&quot;??_-;_-@_-">
                  <c:v>14000</c:v>
                </c:pt>
                <c:pt idx="5" formatCode="_-* #,##0_-;\-* #,##0_-;_-* &quot;-&quot;??_-;_-@_-">
                  <c:v>31000</c:v>
                </c:pt>
                <c:pt idx="6" formatCode="_-* #,##0_-;\-* #,##0_-;_-* &quot;-&quot;??_-;_-@_-">
                  <c:v>10000</c:v>
                </c:pt>
                <c:pt idx="7" formatCode="_-* #,##0_-;\-* #,##0_-;_-* &quot;-&quot;??_-;_-@_-">
                  <c:v>39333.333333333336</c:v>
                </c:pt>
                <c:pt idx="8" formatCode="_-* #,##0_-;\-* #,##0_-;_-* &quot;-&quot;??_-;_-@_-">
                  <c:v>26083.333333333332</c:v>
                </c:pt>
                <c:pt idx="9" formatCode="_-* #,##0_-;\-* #,##0_-;_-* &quot;-&quot;??_-;_-@_-">
                  <c:v>12631.578947368422</c:v>
                </c:pt>
                <c:pt idx="10" formatCode="_-* #,##0_-;\-* #,##0_-;_-* &quot;-&quot;??_-;_-@_-">
                  <c:v>34500</c:v>
                </c:pt>
                <c:pt idx="12" formatCode="_-* #,##0_-;\-* #,##0_-;_-* &quot;-&quot;??_-;_-@_-">
                  <c:v>34350</c:v>
                </c:pt>
                <c:pt idx="13" formatCode="_-* #,##0_-;\-* #,##0_-;_-* &quot;-&quot;??_-;_-@_-">
                  <c:v>23600</c:v>
                </c:pt>
                <c:pt idx="14" formatCode="_-* #,##0_-;\-* #,##0_-;_-* &quot;-&quot;??_-;_-@_-">
                  <c:v>13800</c:v>
                </c:pt>
                <c:pt idx="15" formatCode="_-* #,##0_-;\-* #,##0_-;_-* &quot;-&quot;??_-;_-@_-">
                  <c:v>40000</c:v>
                </c:pt>
                <c:pt idx="17" formatCode="_-* #,##0_-;\-* #,##0_-;_-* &quot;-&quot;??_-;_-@_-">
                  <c:v>55000</c:v>
                </c:pt>
                <c:pt idx="18" formatCode="_-* #,##0_-;\-* #,##0_-;_-* &quot;-&quot;??_-;_-@_-">
                  <c:v>27000</c:v>
                </c:pt>
                <c:pt idx="19" formatCode="_-* #,##0_-;\-* #,##0_-;_-* &quot;-&quot;??_-;_-@_-">
                  <c:v>14000</c:v>
                </c:pt>
                <c:pt idx="22" formatCode="_-* #,##0_-;\-* #,##0_-;_-* &quot;-&quot;??_-;_-@_-">
                  <c:v>27666.666666666668</c:v>
                </c:pt>
                <c:pt idx="23" formatCode="_-* #,##0_-;\-* #,##0_-;_-* &quot;-&quot;??_-;_-@_-">
                  <c:v>15000</c:v>
                </c:pt>
                <c:pt idx="24" formatCode="_-* #,##0_-;\-* #,##0_-;_-* &quot;-&quot;??_-;_-@_-">
                  <c:v>25000</c:v>
                </c:pt>
              </c:numCache>
            </c:numRef>
          </c:val>
          <c:extLst>
            <c:ext xmlns:c16="http://schemas.microsoft.com/office/drawing/2014/chart" uri="{C3380CC4-5D6E-409C-BE32-E72D297353CC}">
              <c16:uniqueId val="{00000000-C924-4439-BEBC-A831F53F20C6}"/>
            </c:ext>
          </c:extLst>
        </c:ser>
        <c:ser>
          <c:idx val="1"/>
          <c:order val="1"/>
          <c:tx>
            <c:strRef>
              <c:f>'General (2)'!$K$2</c:f>
              <c:strCache>
                <c:ptCount val="1"/>
                <c:pt idx="0">
                  <c:v>Urbano</c:v>
                </c:pt>
              </c:strCache>
            </c:strRef>
          </c:tx>
          <c:spPr>
            <a:solidFill>
              <a:schemeClr val="tx1"/>
            </a:solidFill>
            <a:ln>
              <a:noFill/>
            </a:ln>
            <a:effectLst/>
          </c:spPr>
          <c:invertIfNegative val="0"/>
          <c:cat>
            <c:multiLvlStrRef>
              <c:f>'General (2)'!$H$3:$I$27</c:f>
              <c:multiLvlStrCache>
                <c:ptCount val="25"/>
                <c:lvl>
                  <c:pt idx="0">
                    <c:v>Asistencia Personal</c:v>
                  </c:pt>
                  <c:pt idx="1">
                    <c:v>Complemento Nutricional</c:v>
                  </c:pt>
                  <c:pt idx="2">
                    <c:v>Pañales</c:v>
                  </c:pt>
                  <c:pt idx="3">
                    <c:v>Transporte</c:v>
                  </c:pt>
                  <c:pt idx="4">
                    <c:v>Asistencia Personal</c:v>
                  </c:pt>
                  <c:pt idx="5">
                    <c:v>Complemento Nutricional</c:v>
                  </c:pt>
                  <c:pt idx="6">
                    <c:v>Medicamentos Especializados</c:v>
                  </c:pt>
                  <c:pt idx="7">
                    <c:v>Pañales</c:v>
                  </c:pt>
                  <c:pt idx="8">
                    <c:v>Transporte</c:v>
                  </c:pt>
                  <c:pt idx="9">
                    <c:v>Asistencia Personal</c:v>
                  </c:pt>
                  <c:pt idx="10">
                    <c:v>Complemento Nutricional</c:v>
                  </c:pt>
                  <c:pt idx="11">
                    <c:v>Medicamentos Especializados</c:v>
                  </c:pt>
                  <c:pt idx="12">
                    <c:v>Pañales</c:v>
                  </c:pt>
                  <c:pt idx="13">
                    <c:v>Transporte</c:v>
                  </c:pt>
                  <c:pt idx="14">
                    <c:v>Asistencia Personal</c:v>
                  </c:pt>
                  <c:pt idx="15">
                    <c:v>Complemento Nutricional</c:v>
                  </c:pt>
                  <c:pt idx="16">
                    <c:v>Medicamentos Especializados</c:v>
                  </c:pt>
                  <c:pt idx="17">
                    <c:v>Pañales</c:v>
                  </c:pt>
                  <c:pt idx="18">
                    <c:v>Transporte</c:v>
                  </c:pt>
                  <c:pt idx="19">
                    <c:v>Asistencia Personal</c:v>
                  </c:pt>
                  <c:pt idx="20">
                    <c:v>Complemento Nutricional</c:v>
                  </c:pt>
                  <c:pt idx="21">
                    <c:v>Medicamentos Especializados</c:v>
                  </c:pt>
                  <c:pt idx="22">
                    <c:v>Transporte</c:v>
                  </c:pt>
                  <c:pt idx="23">
                    <c:v>Asistencia Personal</c:v>
                  </c:pt>
                  <c:pt idx="24">
                    <c:v>Transporte</c:v>
                  </c:pt>
                </c:lvl>
                <c:lvl>
                  <c:pt idx="0">
                    <c:v>Auditiva</c:v>
                  </c:pt>
                  <c:pt idx="4">
                    <c:v>Cognitiva</c:v>
                  </c:pt>
                  <c:pt idx="9">
                    <c:v>Dos o más</c:v>
                  </c:pt>
                  <c:pt idx="14">
                    <c:v>Física</c:v>
                  </c:pt>
                  <c:pt idx="19">
                    <c:v>Psicosocial</c:v>
                  </c:pt>
                  <c:pt idx="23">
                    <c:v>Visual</c:v>
                  </c:pt>
                </c:lvl>
              </c:multiLvlStrCache>
            </c:multiLvlStrRef>
          </c:cat>
          <c:val>
            <c:numRef>
              <c:f>'General (2)'!$K$3:$K$27</c:f>
              <c:numCache>
                <c:formatCode>_-* #,##0_-;\-* #,##0_-;_-* "-"??_-;_-@_-</c:formatCode>
                <c:ptCount val="25"/>
                <c:pt idx="0">
                  <c:v>15692.307692307691</c:v>
                </c:pt>
                <c:pt idx="1">
                  <c:v>25000</c:v>
                </c:pt>
                <c:pt idx="2">
                  <c:v>18500</c:v>
                </c:pt>
                <c:pt idx="3">
                  <c:v>24346.153846153848</c:v>
                </c:pt>
                <c:pt idx="4">
                  <c:v>14187.05035971223</c:v>
                </c:pt>
                <c:pt idx="5">
                  <c:v>29500</c:v>
                </c:pt>
                <c:pt idx="6">
                  <c:v>30916.666666666668</c:v>
                </c:pt>
                <c:pt idx="7">
                  <c:v>30444.444444444445</c:v>
                </c:pt>
                <c:pt idx="8">
                  <c:v>24330.882352941175</c:v>
                </c:pt>
                <c:pt idx="9">
                  <c:v>14230.76923076923</c:v>
                </c:pt>
                <c:pt idx="10">
                  <c:v>33657.142857142855</c:v>
                </c:pt>
                <c:pt idx="11">
                  <c:v>34500</c:v>
                </c:pt>
                <c:pt idx="12">
                  <c:v>35987.5</c:v>
                </c:pt>
                <c:pt idx="13">
                  <c:v>25114.583333333332</c:v>
                </c:pt>
                <c:pt idx="14">
                  <c:v>16000</c:v>
                </c:pt>
                <c:pt idx="15">
                  <c:v>34285.714285714283</c:v>
                </c:pt>
                <c:pt idx="16">
                  <c:v>47200</c:v>
                </c:pt>
                <c:pt idx="17">
                  <c:v>33875</c:v>
                </c:pt>
                <c:pt idx="18">
                  <c:v>34857.142857142855</c:v>
                </c:pt>
                <c:pt idx="19">
                  <c:v>13800</c:v>
                </c:pt>
                <c:pt idx="20">
                  <c:v>24500</c:v>
                </c:pt>
                <c:pt idx="21">
                  <c:v>41000</c:v>
                </c:pt>
                <c:pt idx="22">
                  <c:v>24058.823529411766</c:v>
                </c:pt>
                <c:pt idx="23">
                  <c:v>13375</c:v>
                </c:pt>
                <c:pt idx="24">
                  <c:v>21750</c:v>
                </c:pt>
              </c:numCache>
            </c:numRef>
          </c:val>
          <c:extLst>
            <c:ext xmlns:c16="http://schemas.microsoft.com/office/drawing/2014/chart" uri="{C3380CC4-5D6E-409C-BE32-E72D297353CC}">
              <c16:uniqueId val="{00000001-C924-4439-BEBC-A831F53F20C6}"/>
            </c:ext>
          </c:extLst>
        </c:ser>
        <c:dLbls>
          <c:showLegendKey val="0"/>
          <c:showVal val="0"/>
          <c:showCatName val="0"/>
          <c:showSerName val="0"/>
          <c:showPercent val="0"/>
          <c:showBubbleSize val="0"/>
        </c:dLbls>
        <c:gapWidth val="55"/>
        <c:overlap val="100"/>
        <c:axId val="616664032"/>
        <c:axId val="616663376"/>
      </c:barChart>
      <c:catAx>
        <c:axId val="6166640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crossAx val="616663376"/>
        <c:crosses val="autoZero"/>
        <c:auto val="1"/>
        <c:lblAlgn val="ctr"/>
        <c:lblOffset val="100"/>
        <c:noMultiLvlLbl val="0"/>
      </c:catAx>
      <c:valAx>
        <c:axId val="616663376"/>
        <c:scaling>
          <c:orientation val="minMax"/>
        </c:scaling>
        <c:delete val="0"/>
        <c:axPos val="b"/>
        <c:numFmt formatCode="General" sourceLinked="1"/>
        <c:majorTickMark val="out"/>
        <c:minorTickMark val="none"/>
        <c:tickLblPos val="nextTo"/>
        <c:spPr>
          <a:noFill/>
          <a:ln>
            <a:solidFill>
              <a:schemeClr val="bg1">
                <a:lumMod val="65000"/>
              </a:schemeClr>
            </a:solidFill>
          </a:ln>
          <a:effectLst/>
        </c:spPr>
        <c:txPr>
          <a:bodyPr rot="-60000000" spcFirstLastPara="1" vertOverflow="ellipsis" vert="horz" wrap="square" anchor="ctr" anchorCtr="1"/>
          <a:lstStyle/>
          <a:p>
            <a:pPr>
              <a:defRPr sz="9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crossAx val="616664032"/>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bg1"/>
      </a:solidFill>
      <a:round/>
    </a:ln>
    <a:effectLst/>
  </c:spPr>
  <c:txPr>
    <a:bodyPr/>
    <a:lstStyle/>
    <a:p>
      <a:pPr>
        <a:defRPr>
          <a:solidFill>
            <a:schemeClr val="tx1"/>
          </a:solidFill>
          <a:latin typeface="IBM Plex Sans" panose="020B0503050203000203"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4"/>
            <c:invertIfNegative val="0"/>
            <c:bubble3D val="0"/>
            <c:spPr>
              <a:solidFill>
                <a:schemeClr val="tx1">
                  <a:lumMod val="95000"/>
                  <a:lumOff val="5000"/>
                </a:schemeClr>
              </a:solidFill>
              <a:ln>
                <a:noFill/>
              </a:ln>
              <a:effectLst/>
            </c:spPr>
            <c:extLst>
              <c:ext xmlns:c16="http://schemas.microsoft.com/office/drawing/2014/chart" uri="{C3380CC4-5D6E-409C-BE32-E72D297353CC}">
                <c16:uniqueId val="{00000001-266D-4EA7-B16E-879FA9D26AE8}"/>
              </c:ext>
            </c:extLst>
          </c:dPt>
          <c:dPt>
            <c:idx val="5"/>
            <c:invertIfNegative val="0"/>
            <c:bubble3D val="0"/>
            <c:spPr>
              <a:solidFill>
                <a:schemeClr val="bg2">
                  <a:lumMod val="10000"/>
                </a:schemeClr>
              </a:solidFill>
              <a:ln>
                <a:noFill/>
              </a:ln>
              <a:effectLst/>
            </c:spPr>
            <c:extLst>
              <c:ext xmlns:c16="http://schemas.microsoft.com/office/drawing/2014/chart" uri="{C3380CC4-5D6E-409C-BE32-E72D297353CC}">
                <c16:uniqueId val="{00000003-266D-4EA7-B16E-879FA9D26AE8}"/>
              </c:ext>
            </c:extLst>
          </c:dPt>
          <c:dPt>
            <c:idx val="6"/>
            <c:invertIfNegative val="0"/>
            <c:bubble3D val="0"/>
            <c:spPr>
              <a:solidFill>
                <a:schemeClr val="tx1"/>
              </a:solidFill>
              <a:ln>
                <a:noFill/>
              </a:ln>
              <a:effectLst/>
            </c:spPr>
            <c:extLst>
              <c:ext xmlns:c16="http://schemas.microsoft.com/office/drawing/2014/chart" uri="{C3380CC4-5D6E-409C-BE32-E72D297353CC}">
                <c16:uniqueId val="{00000005-266D-4EA7-B16E-879FA9D26AE8}"/>
              </c:ext>
            </c:extLst>
          </c:dPt>
          <c:dPt>
            <c:idx val="7"/>
            <c:invertIfNegative val="0"/>
            <c:bubble3D val="0"/>
            <c:spPr>
              <a:solidFill>
                <a:schemeClr val="tx1"/>
              </a:solidFill>
              <a:ln>
                <a:noFill/>
              </a:ln>
              <a:effectLst/>
            </c:spPr>
            <c:extLst>
              <c:ext xmlns:c16="http://schemas.microsoft.com/office/drawing/2014/chart" uri="{C3380CC4-5D6E-409C-BE32-E72D297353CC}">
                <c16:uniqueId val="{00000007-266D-4EA7-B16E-879FA9D26AE8}"/>
              </c:ext>
            </c:extLst>
          </c:dPt>
          <c:dPt>
            <c:idx val="8"/>
            <c:invertIfNegative val="0"/>
            <c:bubble3D val="0"/>
            <c:spPr>
              <a:solidFill>
                <a:schemeClr val="tx1"/>
              </a:solidFill>
              <a:ln>
                <a:noFill/>
              </a:ln>
              <a:effectLst/>
            </c:spPr>
            <c:extLst>
              <c:ext xmlns:c16="http://schemas.microsoft.com/office/drawing/2014/chart" uri="{C3380CC4-5D6E-409C-BE32-E72D297353CC}">
                <c16:uniqueId val="{00000009-266D-4EA7-B16E-879FA9D26AE8}"/>
              </c:ext>
            </c:extLst>
          </c:dPt>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Hoja9!$B$2:$C$10</c:f>
              <c:multiLvlStrCache>
                <c:ptCount val="9"/>
                <c:lvl>
                  <c:pt idx="0">
                    <c:v>Física</c:v>
                  </c:pt>
                  <c:pt idx="1">
                    <c:v>Dos o más</c:v>
                  </c:pt>
                  <c:pt idx="2">
                    <c:v>Cognitiva</c:v>
                  </c:pt>
                  <c:pt idx="4">
                    <c:v>Física</c:v>
                  </c:pt>
                  <c:pt idx="5">
                    <c:v>Dos o más</c:v>
                  </c:pt>
                  <c:pt idx="6">
                    <c:v>Cognitiva</c:v>
                  </c:pt>
                  <c:pt idx="7">
                    <c:v>Auditiva</c:v>
                  </c:pt>
                  <c:pt idx="8">
                    <c:v>Psicosocial</c:v>
                  </c:pt>
                </c:lvl>
                <c:lvl>
                  <c:pt idx="0">
                    <c:v>Rural</c:v>
                  </c:pt>
                  <c:pt idx="4">
                    <c:v>Urbano</c:v>
                  </c:pt>
                </c:lvl>
              </c:multiLvlStrCache>
            </c:multiLvlStrRef>
          </c:cat>
          <c:val>
            <c:numRef>
              <c:f>Hoja9!$D$2:$D$10</c:f>
              <c:numCache>
                <c:formatCode>_-* #,##0_-;\-* #,##0_-;_-* "-"??_-;_-@_-</c:formatCode>
                <c:ptCount val="9"/>
                <c:pt idx="0">
                  <c:v>40000</c:v>
                </c:pt>
                <c:pt idx="1">
                  <c:v>34500</c:v>
                </c:pt>
                <c:pt idx="2">
                  <c:v>31000</c:v>
                </c:pt>
                <c:pt idx="4">
                  <c:v>34285.714285714283</c:v>
                </c:pt>
                <c:pt idx="5">
                  <c:v>33657.142857142855</c:v>
                </c:pt>
                <c:pt idx="6">
                  <c:v>29500</c:v>
                </c:pt>
                <c:pt idx="7">
                  <c:v>25000</c:v>
                </c:pt>
                <c:pt idx="8">
                  <c:v>24500</c:v>
                </c:pt>
              </c:numCache>
            </c:numRef>
          </c:val>
          <c:extLst>
            <c:ext xmlns:c16="http://schemas.microsoft.com/office/drawing/2014/chart" uri="{C3380CC4-5D6E-409C-BE32-E72D297353CC}">
              <c16:uniqueId val="{0000000A-266D-4EA7-B16E-879FA9D26AE8}"/>
            </c:ext>
          </c:extLst>
        </c:ser>
        <c:dLbls>
          <c:showLegendKey val="0"/>
          <c:showVal val="1"/>
          <c:showCatName val="0"/>
          <c:showSerName val="0"/>
          <c:showPercent val="0"/>
          <c:showBubbleSize val="0"/>
        </c:dLbls>
        <c:gapWidth val="75"/>
        <c:axId val="742639840"/>
        <c:axId val="742640824"/>
      </c:barChart>
      <c:catAx>
        <c:axId val="742639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42640824"/>
        <c:crosses val="autoZero"/>
        <c:auto val="1"/>
        <c:lblAlgn val="ctr"/>
        <c:lblOffset val="100"/>
        <c:noMultiLvlLbl val="0"/>
      </c:catAx>
      <c:valAx>
        <c:axId val="742640824"/>
        <c:scaling>
          <c:orientation val="minMax"/>
        </c:scaling>
        <c:delete val="1"/>
        <c:axPos val="l"/>
        <c:numFmt formatCode="_-* #,##0_-;\-* #,##0_-;_-* &quot;-&quot;??_-;_-@_-" sourceLinked="1"/>
        <c:majorTickMark val="none"/>
        <c:minorTickMark val="none"/>
        <c:tickLblPos val="nextTo"/>
        <c:crossAx val="74263984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'CBA Nuevas'!$C$22</c:f>
              <c:strCache>
                <c:ptCount val="1"/>
                <c:pt idx="0">
                  <c:v>CBA Ajustada</c:v>
                </c:pt>
              </c:strCache>
            </c:strRef>
          </c:tx>
          <c:spPr>
            <a:solidFill>
              <a:schemeClr val="accent1"/>
            </a:solidFill>
            <a:ln>
              <a:noFill/>
            </a:ln>
            <a:effectLst/>
          </c:spPr>
          <c:invertIfNegative val="0"/>
          <c:dPt>
            <c:idx val="7"/>
            <c:invertIfNegative val="0"/>
            <c:bubble3D val="0"/>
            <c:spPr>
              <a:solidFill>
                <a:schemeClr val="bg1">
                  <a:lumMod val="50000"/>
                </a:schemeClr>
              </a:solidFill>
              <a:ln>
                <a:noFill/>
              </a:ln>
              <a:effectLst/>
            </c:spPr>
            <c:extLst>
              <c:ext xmlns:c16="http://schemas.microsoft.com/office/drawing/2014/chart" uri="{C3380CC4-5D6E-409C-BE32-E72D297353CC}">
                <c16:uniqueId val="{00000001-1280-4D7E-9A38-020F48E09DB6}"/>
              </c:ext>
            </c:extLst>
          </c:dPt>
          <c:dPt>
            <c:idx val="8"/>
            <c:invertIfNegative val="0"/>
            <c:bubble3D val="0"/>
            <c:spPr>
              <a:solidFill>
                <a:schemeClr val="bg1">
                  <a:lumMod val="50000"/>
                </a:schemeClr>
              </a:solidFill>
              <a:ln>
                <a:noFill/>
              </a:ln>
              <a:effectLst/>
            </c:spPr>
            <c:extLst>
              <c:ext xmlns:c16="http://schemas.microsoft.com/office/drawing/2014/chart" uri="{C3380CC4-5D6E-409C-BE32-E72D297353CC}">
                <c16:uniqueId val="{00000003-1280-4D7E-9A38-020F48E09DB6}"/>
              </c:ext>
            </c:extLst>
          </c:dPt>
          <c:dPt>
            <c:idx val="9"/>
            <c:invertIfNegative val="0"/>
            <c:bubble3D val="0"/>
            <c:spPr>
              <a:solidFill>
                <a:schemeClr val="bg1">
                  <a:lumMod val="50000"/>
                </a:schemeClr>
              </a:solidFill>
              <a:ln>
                <a:noFill/>
              </a:ln>
              <a:effectLst/>
            </c:spPr>
            <c:extLst>
              <c:ext xmlns:c16="http://schemas.microsoft.com/office/drawing/2014/chart" uri="{C3380CC4-5D6E-409C-BE32-E72D297353CC}">
                <c16:uniqueId val="{00000005-1280-4D7E-9A38-020F48E09DB6}"/>
              </c:ext>
            </c:extLst>
          </c:dPt>
          <c:dPt>
            <c:idx val="10"/>
            <c:invertIfNegative val="0"/>
            <c:bubble3D val="0"/>
            <c:spPr>
              <a:solidFill>
                <a:schemeClr val="bg1">
                  <a:lumMod val="50000"/>
                </a:schemeClr>
              </a:solidFill>
              <a:ln>
                <a:noFill/>
              </a:ln>
              <a:effectLst/>
            </c:spPr>
            <c:extLst>
              <c:ext xmlns:c16="http://schemas.microsoft.com/office/drawing/2014/chart" uri="{C3380CC4-5D6E-409C-BE32-E72D297353CC}">
                <c16:uniqueId val="{00000007-1280-4D7E-9A38-020F48E09DB6}"/>
              </c:ext>
            </c:extLst>
          </c:dPt>
          <c:dPt>
            <c:idx val="11"/>
            <c:invertIfNegative val="0"/>
            <c:bubble3D val="0"/>
            <c:spPr>
              <a:solidFill>
                <a:schemeClr val="bg1">
                  <a:lumMod val="50000"/>
                </a:schemeClr>
              </a:solidFill>
              <a:ln>
                <a:noFill/>
              </a:ln>
              <a:effectLst/>
            </c:spPr>
            <c:extLst>
              <c:ext xmlns:c16="http://schemas.microsoft.com/office/drawing/2014/chart" uri="{C3380CC4-5D6E-409C-BE32-E72D297353CC}">
                <c16:uniqueId val="{00000009-1280-4D7E-9A38-020F48E09DB6}"/>
              </c:ext>
            </c:extLst>
          </c:dPt>
          <c:dPt>
            <c:idx val="12"/>
            <c:invertIfNegative val="0"/>
            <c:bubble3D val="0"/>
            <c:spPr>
              <a:solidFill>
                <a:schemeClr val="bg1">
                  <a:lumMod val="50000"/>
                </a:schemeClr>
              </a:solidFill>
              <a:ln>
                <a:noFill/>
              </a:ln>
              <a:effectLst/>
            </c:spPr>
            <c:extLst>
              <c:ext xmlns:c16="http://schemas.microsoft.com/office/drawing/2014/chart" uri="{C3380CC4-5D6E-409C-BE32-E72D297353CC}">
                <c16:uniqueId val="{0000000B-1280-4D7E-9A38-020F48E09DB6}"/>
              </c:ext>
            </c:extLst>
          </c:dPt>
          <c:cat>
            <c:multiLvlStrRef>
              <c:f>'CBA Nuevas'!$A$23:$B$35</c:f>
              <c:multiLvlStrCache>
                <c:ptCount val="13"/>
                <c:lvl>
                  <c:pt idx="0">
                    <c:v>Física</c:v>
                  </c:pt>
                  <c:pt idx="1">
                    <c:v>Dos o más</c:v>
                  </c:pt>
                  <c:pt idx="2">
                    <c:v>Cognitiva</c:v>
                  </c:pt>
                  <c:pt idx="3">
                    <c:v>Auditiva</c:v>
                  </c:pt>
                  <c:pt idx="4">
                    <c:v>Psicosocial</c:v>
                  </c:pt>
                  <c:pt idx="5">
                    <c:v>Visualb/</c:v>
                  </c:pt>
                  <c:pt idx="7">
                    <c:v>Física</c:v>
                  </c:pt>
                  <c:pt idx="8">
                    <c:v>Dos o más</c:v>
                  </c:pt>
                  <c:pt idx="9">
                    <c:v>Cognitiva</c:v>
                  </c:pt>
                  <c:pt idx="10">
                    <c:v>Auditivac/</c:v>
                  </c:pt>
                  <c:pt idx="11">
                    <c:v>Psicosocial</c:v>
                  </c:pt>
                  <c:pt idx="12">
                    <c:v>Visualb/</c:v>
                  </c:pt>
                </c:lvl>
                <c:lvl>
                  <c:pt idx="0">
                    <c:v>Zona Urbana</c:v>
                  </c:pt>
                  <c:pt idx="7">
                    <c:v>Zona Rural</c:v>
                  </c:pt>
                </c:lvl>
              </c:multiLvlStrCache>
            </c:multiLvlStrRef>
          </c:cat>
          <c:val>
            <c:numRef>
              <c:f>'CBA Nuevas'!$C$23:$C$35</c:f>
              <c:numCache>
                <c:formatCode>_-* #,##0_-;\-* #,##0_-;_-* "-"??_-;_-@_-</c:formatCode>
                <c:ptCount val="13"/>
                <c:pt idx="0">
                  <c:v>84823.085757973895</c:v>
                </c:pt>
                <c:pt idx="1">
                  <c:v>84194.51432940246</c:v>
                </c:pt>
                <c:pt idx="2">
                  <c:v>80037.371472259605</c:v>
                </c:pt>
                <c:pt idx="3">
                  <c:v>75537.371472259605</c:v>
                </c:pt>
                <c:pt idx="4">
                  <c:v>75037.371472259605</c:v>
                </c:pt>
                <c:pt idx="5">
                  <c:v>50537.371472259605</c:v>
                </c:pt>
                <c:pt idx="7">
                  <c:v>81940.186819877796</c:v>
                </c:pt>
                <c:pt idx="8">
                  <c:v>76440.186819877796</c:v>
                </c:pt>
                <c:pt idx="9">
                  <c:v>72940.186819877796</c:v>
                </c:pt>
                <c:pt idx="10">
                  <c:v>41940.186819877796</c:v>
                </c:pt>
                <c:pt idx="11">
                  <c:v>41940.186819877796</c:v>
                </c:pt>
                <c:pt idx="12">
                  <c:v>41940.186819877796</c:v>
                </c:pt>
              </c:numCache>
            </c:numRef>
          </c:val>
          <c:extLst>
            <c:ext xmlns:c16="http://schemas.microsoft.com/office/drawing/2014/chart" uri="{C3380CC4-5D6E-409C-BE32-E72D297353CC}">
              <c16:uniqueId val="{0000000C-1280-4D7E-9A38-020F48E09DB6}"/>
            </c:ext>
          </c:extLst>
        </c:ser>
        <c:dLbls>
          <c:showLegendKey val="0"/>
          <c:showVal val="0"/>
          <c:showCatName val="0"/>
          <c:showSerName val="0"/>
          <c:showPercent val="0"/>
          <c:showBubbleSize val="0"/>
        </c:dLbls>
        <c:gapWidth val="150"/>
        <c:axId val="600062936"/>
        <c:axId val="600069824"/>
      </c:barChart>
      <c:lineChart>
        <c:grouping val="standard"/>
        <c:varyColors val="0"/>
        <c:ser>
          <c:idx val="1"/>
          <c:order val="1"/>
          <c:tx>
            <c:strRef>
              <c:f>'CBA Nuevas'!$D$22</c:f>
              <c:strCache>
                <c:ptCount val="1"/>
                <c:pt idx="0">
                  <c:v>CBA INEC</c:v>
                </c:pt>
              </c:strCache>
            </c:strRef>
          </c:tx>
          <c:spPr>
            <a:ln w="28575" cap="rnd">
              <a:solidFill>
                <a:schemeClr val="tx1"/>
              </a:solidFill>
              <a:prstDash val="dash"/>
              <a:round/>
            </a:ln>
            <a:effectLst/>
          </c:spPr>
          <c:marker>
            <c:symbol val="none"/>
          </c:marker>
          <c:cat>
            <c:multiLvlStrRef>
              <c:f>'CBA Nuevas'!$A$23:$B$35</c:f>
              <c:multiLvlStrCache>
                <c:ptCount val="13"/>
                <c:lvl>
                  <c:pt idx="0">
                    <c:v>Física</c:v>
                  </c:pt>
                  <c:pt idx="1">
                    <c:v>Dos o más</c:v>
                  </c:pt>
                  <c:pt idx="2">
                    <c:v>Cognitiva</c:v>
                  </c:pt>
                  <c:pt idx="3">
                    <c:v>Auditiva</c:v>
                  </c:pt>
                  <c:pt idx="4">
                    <c:v>Psicosocial</c:v>
                  </c:pt>
                  <c:pt idx="5">
                    <c:v>Visualb/</c:v>
                  </c:pt>
                  <c:pt idx="7">
                    <c:v>Física</c:v>
                  </c:pt>
                  <c:pt idx="8">
                    <c:v>Dos o más</c:v>
                  </c:pt>
                  <c:pt idx="9">
                    <c:v>Cognitiva</c:v>
                  </c:pt>
                  <c:pt idx="10">
                    <c:v>Auditivac/</c:v>
                  </c:pt>
                  <c:pt idx="11">
                    <c:v>Psicosocial</c:v>
                  </c:pt>
                  <c:pt idx="12">
                    <c:v>Visualb/</c:v>
                  </c:pt>
                </c:lvl>
                <c:lvl>
                  <c:pt idx="0">
                    <c:v>Zona Urbana</c:v>
                  </c:pt>
                  <c:pt idx="7">
                    <c:v>Zona Rural</c:v>
                  </c:pt>
                </c:lvl>
              </c:multiLvlStrCache>
            </c:multiLvlStrRef>
          </c:cat>
          <c:val>
            <c:numRef>
              <c:f>'CBA Nuevas'!$D$23:$D$35</c:f>
              <c:numCache>
                <c:formatCode>_-* #,##0_-;\-* #,##0_-;_-* "-"??_-;_-@_-</c:formatCode>
                <c:ptCount val="13"/>
                <c:pt idx="0">
                  <c:v>50537.371472259605</c:v>
                </c:pt>
                <c:pt idx="1">
                  <c:v>50537.371472259605</c:v>
                </c:pt>
                <c:pt idx="2">
                  <c:v>50537.371472259605</c:v>
                </c:pt>
                <c:pt idx="3">
                  <c:v>50537.371472259605</c:v>
                </c:pt>
                <c:pt idx="4">
                  <c:v>50537.371472259605</c:v>
                </c:pt>
                <c:pt idx="5">
                  <c:v>50537.371472259605</c:v>
                </c:pt>
                <c:pt idx="7">
                  <c:v>41940.186819877796</c:v>
                </c:pt>
                <c:pt idx="8">
                  <c:v>41940.186819877796</c:v>
                </c:pt>
                <c:pt idx="9">
                  <c:v>41940.186819877796</c:v>
                </c:pt>
                <c:pt idx="10">
                  <c:v>41940.186819877796</c:v>
                </c:pt>
                <c:pt idx="11">
                  <c:v>41940.186819877796</c:v>
                </c:pt>
                <c:pt idx="12">
                  <c:v>41940.186819877796</c:v>
                </c:pt>
              </c:numCache>
            </c:numRef>
          </c:val>
          <c:smooth val="1"/>
          <c:extLst>
            <c:ext xmlns:c16="http://schemas.microsoft.com/office/drawing/2014/chart" uri="{C3380CC4-5D6E-409C-BE32-E72D297353CC}">
              <c16:uniqueId val="{0000000D-1280-4D7E-9A38-020F48E09DB6}"/>
            </c:ext>
          </c:extLst>
        </c:ser>
        <c:dLbls>
          <c:showLegendKey val="0"/>
          <c:showVal val="0"/>
          <c:showCatName val="0"/>
          <c:showSerName val="0"/>
          <c:showPercent val="0"/>
          <c:showBubbleSize val="0"/>
        </c:dLbls>
        <c:marker val="1"/>
        <c:smooth val="0"/>
        <c:axId val="600062936"/>
        <c:axId val="600069824"/>
      </c:lineChart>
      <c:catAx>
        <c:axId val="60006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00069824"/>
        <c:crosses val="autoZero"/>
        <c:auto val="1"/>
        <c:lblAlgn val="ctr"/>
        <c:lblOffset val="100"/>
        <c:noMultiLvlLbl val="0"/>
      </c:catAx>
      <c:valAx>
        <c:axId val="600069824"/>
        <c:scaling>
          <c:orientation val="minMax"/>
        </c:scaling>
        <c:delete val="0"/>
        <c:axPos val="l"/>
        <c:numFmt formatCode="_-* #,##0_-;\-* #,##0_-;_-* &quot;-&quot;??_-;_-@_-" sourceLinked="1"/>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00062936"/>
        <c:crosses val="autoZero"/>
        <c:crossBetween val="between"/>
      </c:valAx>
      <c:spPr>
        <a:noFill/>
        <a:ln>
          <a:noFill/>
        </a:ln>
        <a:effectLst/>
      </c:spPr>
    </c:plotArea>
    <c:legend>
      <c:legendPos val="r"/>
      <c:legendEntry>
        <c:idx val="0"/>
        <c:delete val="1"/>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Hoja1!$L$1</c:f>
              <c:strCache>
                <c:ptCount val="1"/>
                <c:pt idx="0">
                  <c:v>Urbana</c:v>
                </c:pt>
              </c:strCache>
            </c:strRef>
          </c:tx>
          <c:spPr>
            <a:solidFill>
              <a:schemeClr val="accent1"/>
            </a:solidFill>
            <a:ln>
              <a:noFill/>
            </a:ln>
            <a:effectLst/>
          </c:spPr>
          <c:invertIfNegative val="0"/>
          <c:cat>
            <c:multiLvlStrRef>
              <c:f>Hoja1!$J$2:$K$8</c:f>
              <c:multiLvlStrCache>
                <c:ptCount val="7"/>
                <c:lvl>
                  <c:pt idx="0">
                    <c:v>CBAa/</c:v>
                  </c:pt>
                  <c:pt idx="1">
                    <c:v>CBNb/</c:v>
                  </c:pt>
                  <c:pt idx="2">
                    <c:v>Línea pobreza</c:v>
                  </c:pt>
                  <c:pt idx="4">
                    <c:v>CBAa/</c:v>
                  </c:pt>
                  <c:pt idx="5">
                    <c:v>CBNb/</c:v>
                  </c:pt>
                  <c:pt idx="6">
                    <c:v>Línea pobreza</c:v>
                  </c:pt>
                </c:lvl>
                <c:lvl>
                  <c:pt idx="0">
                    <c:v>Enero 2004</c:v>
                  </c:pt>
                  <c:pt idx="4">
                    <c:v>Abril 2018</c:v>
                  </c:pt>
                </c:lvl>
              </c:multiLvlStrCache>
            </c:multiLvlStrRef>
          </c:cat>
          <c:val>
            <c:numRef>
              <c:f>Hoja1!$L$2:$L$8</c:f>
              <c:numCache>
                <c:formatCode>_-* #,##0_-;\-* #,##0_-;_-* "-"??_-;_-@_-</c:formatCode>
                <c:ptCount val="7"/>
                <c:pt idx="0">
                  <c:v>18347.834826842325</c:v>
                </c:pt>
                <c:pt idx="1">
                  <c:v>26968</c:v>
                </c:pt>
                <c:pt idx="2">
                  <c:v>45315.834826842329</c:v>
                </c:pt>
                <c:pt idx="4">
                  <c:v>50537.371472259605</c:v>
                </c:pt>
                <c:pt idx="5">
                  <c:v>59870.27923723292</c:v>
                </c:pt>
                <c:pt idx="6">
                  <c:v>110407.65070949253</c:v>
                </c:pt>
              </c:numCache>
            </c:numRef>
          </c:val>
          <c:extLst>
            <c:ext xmlns:c16="http://schemas.microsoft.com/office/drawing/2014/chart" uri="{C3380CC4-5D6E-409C-BE32-E72D297353CC}">
              <c16:uniqueId val="{00000000-619C-4384-BBE5-B2B2C48E86A4}"/>
            </c:ext>
          </c:extLst>
        </c:ser>
        <c:ser>
          <c:idx val="1"/>
          <c:order val="1"/>
          <c:tx>
            <c:strRef>
              <c:f>Hoja1!$M$1</c:f>
              <c:strCache>
                <c:ptCount val="1"/>
                <c:pt idx="0">
                  <c:v>Rural</c:v>
                </c:pt>
              </c:strCache>
            </c:strRef>
          </c:tx>
          <c:spPr>
            <a:solidFill>
              <a:schemeClr val="bg1">
                <a:lumMod val="50000"/>
              </a:schemeClr>
            </a:solidFill>
            <a:ln>
              <a:noFill/>
            </a:ln>
            <a:effectLst/>
          </c:spPr>
          <c:invertIfNegative val="0"/>
          <c:cat>
            <c:multiLvlStrRef>
              <c:f>Hoja1!$J$2:$K$8</c:f>
              <c:multiLvlStrCache>
                <c:ptCount val="7"/>
                <c:lvl>
                  <c:pt idx="0">
                    <c:v>CBAa/</c:v>
                  </c:pt>
                  <c:pt idx="1">
                    <c:v>CBNb/</c:v>
                  </c:pt>
                  <c:pt idx="2">
                    <c:v>Línea pobreza</c:v>
                  </c:pt>
                  <c:pt idx="4">
                    <c:v>CBAa/</c:v>
                  </c:pt>
                  <c:pt idx="5">
                    <c:v>CBNb/</c:v>
                  </c:pt>
                  <c:pt idx="6">
                    <c:v>Línea pobreza</c:v>
                  </c:pt>
                </c:lvl>
                <c:lvl>
                  <c:pt idx="0">
                    <c:v>Enero 2004</c:v>
                  </c:pt>
                  <c:pt idx="4">
                    <c:v>Abril 2018</c:v>
                  </c:pt>
                </c:lvl>
              </c:multiLvlStrCache>
            </c:multiLvlStrRef>
          </c:cat>
          <c:val>
            <c:numRef>
              <c:f>Hoja1!$M$2:$M$8</c:f>
              <c:numCache>
                <c:formatCode>_-* #,##0_-;\-* #,##0_-;_-* "-"??_-;_-@_-</c:formatCode>
                <c:ptCount val="7"/>
                <c:pt idx="0">
                  <c:v>15152.468543265741</c:v>
                </c:pt>
                <c:pt idx="1">
                  <c:v>19335.038560066903</c:v>
                </c:pt>
                <c:pt idx="2">
                  <c:v>34487.507103332646</c:v>
                </c:pt>
                <c:pt idx="4">
                  <c:v>41940.186819877796</c:v>
                </c:pt>
                <c:pt idx="5">
                  <c:v>42924.209046679985</c:v>
                </c:pt>
                <c:pt idx="6">
                  <c:v>84864.395866557781</c:v>
                </c:pt>
              </c:numCache>
            </c:numRef>
          </c:val>
          <c:extLst>
            <c:ext xmlns:c16="http://schemas.microsoft.com/office/drawing/2014/chart" uri="{C3380CC4-5D6E-409C-BE32-E72D297353CC}">
              <c16:uniqueId val="{00000001-619C-4384-BBE5-B2B2C48E86A4}"/>
            </c:ext>
          </c:extLst>
        </c:ser>
        <c:dLbls>
          <c:showLegendKey val="0"/>
          <c:showVal val="0"/>
          <c:showCatName val="0"/>
          <c:showSerName val="0"/>
          <c:showPercent val="0"/>
          <c:showBubbleSize val="0"/>
        </c:dLbls>
        <c:gapWidth val="150"/>
        <c:axId val="433559072"/>
        <c:axId val="433557432"/>
      </c:barChart>
      <c:lineChart>
        <c:grouping val="standard"/>
        <c:varyColors val="0"/>
        <c:ser>
          <c:idx val="2"/>
          <c:order val="2"/>
          <c:tx>
            <c:strRef>
              <c:f>Hoja1!$N$1</c:f>
              <c:strCache>
                <c:ptCount val="1"/>
                <c:pt idx="0">
                  <c:v>Total país</c:v>
                </c:pt>
              </c:strCache>
            </c:strRef>
          </c:tx>
          <c:spPr>
            <a:ln w="28575" cap="rnd">
              <a:solidFill>
                <a:sysClr val="windowText" lastClr="000000"/>
              </a:solidFill>
              <a:round/>
            </a:ln>
            <a:effectLst/>
          </c:spPr>
          <c:marker>
            <c:symbol val="none"/>
          </c:marker>
          <c:cat>
            <c:multiLvlStrRef>
              <c:f>Hoja1!$J$2:$K$8</c:f>
              <c:multiLvlStrCache>
                <c:ptCount val="7"/>
                <c:lvl>
                  <c:pt idx="0">
                    <c:v>CBAa/</c:v>
                  </c:pt>
                  <c:pt idx="1">
                    <c:v>CBNb/</c:v>
                  </c:pt>
                  <c:pt idx="2">
                    <c:v>Línea pobreza</c:v>
                  </c:pt>
                  <c:pt idx="4">
                    <c:v>CBAa/</c:v>
                  </c:pt>
                  <c:pt idx="5">
                    <c:v>CBNb/</c:v>
                  </c:pt>
                  <c:pt idx="6">
                    <c:v>Línea pobreza</c:v>
                  </c:pt>
                </c:lvl>
                <c:lvl>
                  <c:pt idx="0">
                    <c:v>Enero 2004</c:v>
                  </c:pt>
                  <c:pt idx="4">
                    <c:v>Abril 2018</c:v>
                  </c:pt>
                </c:lvl>
              </c:multiLvlStrCache>
            </c:multiLvlStrRef>
          </c:cat>
          <c:val>
            <c:numRef>
              <c:f>Hoja1!$N$2:$N$8</c:f>
              <c:numCache>
                <c:formatCode>_-* #,##0_-;\-* #,##0_-;_-* "-"??_-;_-@_-</c:formatCode>
                <c:ptCount val="7"/>
                <c:pt idx="0">
                  <c:v>17121.732006848844</c:v>
                </c:pt>
                <c:pt idx="1">
                  <c:v>24039.337559694573</c:v>
                </c:pt>
                <c:pt idx="2">
                  <c:v>41161.069566543418</c:v>
                </c:pt>
                <c:pt idx="4">
                  <c:v>47253.128742191402</c:v>
                </c:pt>
                <c:pt idx="5">
                  <c:v>53396.647452305508</c:v>
                </c:pt>
                <c:pt idx="6">
                  <c:v>100649.77619449691</c:v>
                </c:pt>
              </c:numCache>
            </c:numRef>
          </c:val>
          <c:smooth val="0"/>
          <c:extLst>
            <c:ext xmlns:c16="http://schemas.microsoft.com/office/drawing/2014/chart" uri="{C3380CC4-5D6E-409C-BE32-E72D297353CC}">
              <c16:uniqueId val="{00000002-619C-4384-BBE5-B2B2C48E86A4}"/>
            </c:ext>
          </c:extLst>
        </c:ser>
        <c:dLbls>
          <c:showLegendKey val="0"/>
          <c:showVal val="0"/>
          <c:showCatName val="0"/>
          <c:showSerName val="0"/>
          <c:showPercent val="0"/>
          <c:showBubbleSize val="0"/>
        </c:dLbls>
        <c:marker val="1"/>
        <c:smooth val="0"/>
        <c:axId val="433559072"/>
        <c:axId val="433557432"/>
      </c:lineChart>
      <c:catAx>
        <c:axId val="433559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crossAx val="433557432"/>
        <c:crosses val="autoZero"/>
        <c:auto val="1"/>
        <c:lblAlgn val="ctr"/>
        <c:lblOffset val="100"/>
        <c:noMultiLvlLbl val="0"/>
      </c:catAx>
      <c:valAx>
        <c:axId val="433557432"/>
        <c:scaling>
          <c:orientation val="minMax"/>
        </c:scaling>
        <c:delete val="0"/>
        <c:axPos val="l"/>
        <c:numFmt formatCode="_-* #,##0_-;\-* #,##0_-;_-* &quot;-&quot;??_-;_-@_-"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2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crossAx val="4335590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solidFill>
            <a:schemeClr val="tx1"/>
          </a:solidFill>
          <a:latin typeface="IBM Plex Sans" panose="020B0503050203000203" pitchFamily="34" charset="0"/>
          <a:cs typeface="Arial" panose="020B0604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'Hoja5 (2)'!$C$1</c:f>
              <c:strCache>
                <c:ptCount val="1"/>
                <c:pt idx="0">
                  <c:v> Ajuste</c:v>
                </c:pt>
              </c:strCache>
            </c:strRef>
          </c:tx>
          <c:spPr>
            <a:solidFill>
              <a:schemeClr val="accent1"/>
            </a:solidFill>
            <a:ln>
              <a:noFill/>
            </a:ln>
            <a:effectLst/>
          </c:spPr>
          <c:invertIfNegative val="0"/>
          <c:cat>
            <c:multiLvlStrRef>
              <c:f>'Hoja5 (2)'!$A$2:$B$14</c:f>
              <c:multiLvlStrCache>
                <c:ptCount val="13"/>
                <c:lvl>
                  <c:pt idx="0">
                    <c:v>Física</c:v>
                  </c:pt>
                  <c:pt idx="1">
                    <c:v>Dos o más</c:v>
                  </c:pt>
                  <c:pt idx="2">
                    <c:v>Cognitiva</c:v>
                  </c:pt>
                  <c:pt idx="3">
                    <c:v>Psicosocial</c:v>
                  </c:pt>
                  <c:pt idx="4">
                    <c:v>Auditiva</c:v>
                  </c:pt>
                  <c:pt idx="5">
                    <c:v>Visual</c:v>
                  </c:pt>
                  <c:pt idx="7">
                    <c:v>Física</c:v>
                  </c:pt>
                  <c:pt idx="8">
                    <c:v>Cognitiva</c:v>
                  </c:pt>
                  <c:pt idx="9">
                    <c:v>Dos o más</c:v>
                  </c:pt>
                  <c:pt idx="10">
                    <c:v>Psicosocial</c:v>
                  </c:pt>
                  <c:pt idx="11">
                    <c:v>Visual</c:v>
                  </c:pt>
                  <c:pt idx="12">
                    <c:v>Auditiva</c:v>
                  </c:pt>
                </c:lvl>
                <c:lvl>
                  <c:pt idx="0">
                    <c:v>Urbana</c:v>
                  </c:pt>
                  <c:pt idx="7">
                    <c:v>Rural</c:v>
                  </c:pt>
                </c:lvl>
              </c:multiLvlStrCache>
            </c:multiLvlStrRef>
          </c:cat>
          <c:val>
            <c:numRef>
              <c:f>'Hoja5 (2)'!$C$2:$C$14</c:f>
              <c:numCache>
                <c:formatCode>_-* #,##0_-;\-* #,##0_-;_-* "-"??_-;_-@_-</c:formatCode>
                <c:ptCount val="13"/>
                <c:pt idx="0">
                  <c:v>128414.41727999414</c:v>
                </c:pt>
                <c:pt idx="1">
                  <c:v>106315.12698695385</c:v>
                </c:pt>
                <c:pt idx="2">
                  <c:v>96361.318246615803</c:v>
                </c:pt>
                <c:pt idx="3">
                  <c:v>75559.372129275871</c:v>
                </c:pt>
                <c:pt idx="4">
                  <c:v>55549.441827863804</c:v>
                </c:pt>
                <c:pt idx="5">
                  <c:v>33200.285894062668</c:v>
                </c:pt>
                <c:pt idx="7">
                  <c:v>93657.011717049842</c:v>
                </c:pt>
                <c:pt idx="8">
                  <c:v>85898.941089517961</c:v>
                </c:pt>
                <c:pt idx="9">
                  <c:v>68438.590664418269</c:v>
                </c:pt>
                <c:pt idx="10">
                  <c:v>39741.952560729333</c:v>
                </c:pt>
                <c:pt idx="11">
                  <c:v>38075.285894062668</c:v>
                </c:pt>
                <c:pt idx="12">
                  <c:v>0</c:v>
                </c:pt>
              </c:numCache>
            </c:numRef>
          </c:val>
          <c:extLst>
            <c:ext xmlns:c16="http://schemas.microsoft.com/office/drawing/2014/chart" uri="{C3380CC4-5D6E-409C-BE32-E72D297353CC}">
              <c16:uniqueId val="{00000000-8948-480D-9654-D939523BE452}"/>
            </c:ext>
          </c:extLst>
        </c:ser>
        <c:dLbls>
          <c:showLegendKey val="0"/>
          <c:showVal val="0"/>
          <c:showCatName val="0"/>
          <c:showSerName val="0"/>
          <c:showPercent val="0"/>
          <c:showBubbleSize val="0"/>
        </c:dLbls>
        <c:gapWidth val="150"/>
        <c:axId val="429766080"/>
        <c:axId val="429769032"/>
      </c:barChart>
      <c:lineChart>
        <c:grouping val="standard"/>
        <c:varyColors val="0"/>
        <c:ser>
          <c:idx val="1"/>
          <c:order val="1"/>
          <c:tx>
            <c:strRef>
              <c:f>'Hoja5 (2)'!$D$1</c:f>
              <c:strCache>
                <c:ptCount val="1"/>
                <c:pt idx="0">
                  <c:v>CBN Actual</c:v>
                </c:pt>
              </c:strCache>
            </c:strRef>
          </c:tx>
          <c:spPr>
            <a:ln w="28575" cap="rnd">
              <a:solidFill>
                <a:schemeClr val="accent2"/>
              </a:solidFill>
              <a:round/>
            </a:ln>
            <a:effectLst/>
          </c:spPr>
          <c:marker>
            <c:symbol val="none"/>
          </c:marker>
          <c:cat>
            <c:multiLvlStrRef>
              <c:f>'Hoja5 (2)'!$A$2:$B$14</c:f>
              <c:multiLvlStrCache>
                <c:ptCount val="13"/>
                <c:lvl>
                  <c:pt idx="0">
                    <c:v>Física</c:v>
                  </c:pt>
                  <c:pt idx="1">
                    <c:v>Dos o más</c:v>
                  </c:pt>
                  <c:pt idx="2">
                    <c:v>Cognitiva</c:v>
                  </c:pt>
                  <c:pt idx="3">
                    <c:v>Psicosocial</c:v>
                  </c:pt>
                  <c:pt idx="4">
                    <c:v>Auditiva</c:v>
                  </c:pt>
                  <c:pt idx="5">
                    <c:v>Visual</c:v>
                  </c:pt>
                  <c:pt idx="7">
                    <c:v>Física</c:v>
                  </c:pt>
                  <c:pt idx="8">
                    <c:v>Cognitiva</c:v>
                  </c:pt>
                  <c:pt idx="9">
                    <c:v>Dos o más</c:v>
                  </c:pt>
                  <c:pt idx="10">
                    <c:v>Psicosocial</c:v>
                  </c:pt>
                  <c:pt idx="11">
                    <c:v>Visual</c:v>
                  </c:pt>
                  <c:pt idx="12">
                    <c:v>Auditiva</c:v>
                  </c:pt>
                </c:lvl>
                <c:lvl>
                  <c:pt idx="0">
                    <c:v>Urbana</c:v>
                  </c:pt>
                  <c:pt idx="7">
                    <c:v>Rural</c:v>
                  </c:pt>
                </c:lvl>
              </c:multiLvlStrCache>
            </c:multiLvlStrRef>
          </c:cat>
          <c:val>
            <c:numRef>
              <c:f>'Hoja5 (2)'!$D$2:$D$14</c:f>
              <c:numCache>
                <c:formatCode>_-* #,##0_-;\-* #,##0_-;_-* "-"??_-;_-@_-</c:formatCode>
                <c:ptCount val="13"/>
                <c:pt idx="0">
                  <c:v>59870.27923723292</c:v>
                </c:pt>
                <c:pt idx="1">
                  <c:v>59870.27923723292</c:v>
                </c:pt>
                <c:pt idx="2">
                  <c:v>59870.27923723292</c:v>
                </c:pt>
                <c:pt idx="3">
                  <c:v>59870.27923723292</c:v>
                </c:pt>
                <c:pt idx="4">
                  <c:v>59870.27923723292</c:v>
                </c:pt>
                <c:pt idx="5">
                  <c:v>59870.27923723292</c:v>
                </c:pt>
                <c:pt idx="7">
                  <c:v>42924.209046679985</c:v>
                </c:pt>
                <c:pt idx="8">
                  <c:v>42924.209046679985</c:v>
                </c:pt>
                <c:pt idx="9">
                  <c:v>42924.209046679985</c:v>
                </c:pt>
                <c:pt idx="10">
                  <c:v>42924.209046679985</c:v>
                </c:pt>
                <c:pt idx="11">
                  <c:v>42924.209046679985</c:v>
                </c:pt>
                <c:pt idx="12">
                  <c:v>42924.209046679985</c:v>
                </c:pt>
              </c:numCache>
            </c:numRef>
          </c:val>
          <c:smooth val="0"/>
          <c:extLst>
            <c:ext xmlns:c16="http://schemas.microsoft.com/office/drawing/2014/chart" uri="{C3380CC4-5D6E-409C-BE32-E72D297353CC}">
              <c16:uniqueId val="{00000001-8948-480D-9654-D939523BE452}"/>
            </c:ext>
          </c:extLst>
        </c:ser>
        <c:ser>
          <c:idx val="2"/>
          <c:order val="2"/>
          <c:tx>
            <c:strRef>
              <c:f>'Hoja5 (2)'!$E$1</c:f>
              <c:strCache>
                <c:ptCount val="1"/>
                <c:pt idx="0">
                  <c:v> CBN Ajustada</c:v>
                </c:pt>
              </c:strCache>
            </c:strRef>
          </c:tx>
          <c:spPr>
            <a:ln w="28575" cap="rnd">
              <a:noFill/>
              <a:round/>
            </a:ln>
            <a:effectLst/>
          </c:spPr>
          <c:marker>
            <c:symbol val="square"/>
            <c:size val="5"/>
            <c:spPr>
              <a:solidFill>
                <a:schemeClr val="tx1"/>
              </a:solidFill>
              <a:ln w="9525">
                <a:solidFill>
                  <a:schemeClr val="bg1">
                    <a:lumMod val="85000"/>
                  </a:schemeClr>
                </a:solidFill>
              </a:ln>
              <a:effectLst/>
            </c:spPr>
          </c:marker>
          <c:cat>
            <c:multiLvlStrRef>
              <c:f>'Hoja5 (2)'!$A$2:$B$14</c:f>
              <c:multiLvlStrCache>
                <c:ptCount val="13"/>
                <c:lvl>
                  <c:pt idx="0">
                    <c:v>Física</c:v>
                  </c:pt>
                  <c:pt idx="1">
                    <c:v>Dos o más</c:v>
                  </c:pt>
                  <c:pt idx="2">
                    <c:v>Cognitiva</c:v>
                  </c:pt>
                  <c:pt idx="3">
                    <c:v>Psicosocial</c:v>
                  </c:pt>
                  <c:pt idx="4">
                    <c:v>Auditiva</c:v>
                  </c:pt>
                  <c:pt idx="5">
                    <c:v>Visual</c:v>
                  </c:pt>
                  <c:pt idx="7">
                    <c:v>Física</c:v>
                  </c:pt>
                  <c:pt idx="8">
                    <c:v>Cognitiva</c:v>
                  </c:pt>
                  <c:pt idx="9">
                    <c:v>Dos o más</c:v>
                  </c:pt>
                  <c:pt idx="10">
                    <c:v>Psicosocial</c:v>
                  </c:pt>
                  <c:pt idx="11">
                    <c:v>Visual</c:v>
                  </c:pt>
                  <c:pt idx="12">
                    <c:v>Auditiva</c:v>
                  </c:pt>
                </c:lvl>
                <c:lvl>
                  <c:pt idx="0">
                    <c:v>Urbana</c:v>
                  </c:pt>
                  <c:pt idx="7">
                    <c:v>Rural</c:v>
                  </c:pt>
                </c:lvl>
              </c:multiLvlStrCache>
            </c:multiLvlStrRef>
          </c:cat>
          <c:val>
            <c:numRef>
              <c:f>'Hoja5 (2)'!$E$2:$E$14</c:f>
              <c:numCache>
                <c:formatCode>_-* #,##0_-;\-* #,##0_-;_-* "-"??_-;_-@_-</c:formatCode>
                <c:ptCount val="13"/>
                <c:pt idx="0">
                  <c:v>188284.69651722707</c:v>
                </c:pt>
                <c:pt idx="1">
                  <c:v>166185.40622418677</c:v>
                </c:pt>
                <c:pt idx="2">
                  <c:v>156231.59748384872</c:v>
                </c:pt>
                <c:pt idx="3">
                  <c:v>135429.6513665088</c:v>
                </c:pt>
                <c:pt idx="4">
                  <c:v>115419.72106509673</c:v>
                </c:pt>
                <c:pt idx="5">
                  <c:v>93070.565131295589</c:v>
                </c:pt>
                <c:pt idx="7">
                  <c:v>136581.22076372983</c:v>
                </c:pt>
                <c:pt idx="8">
                  <c:v>128823.15013619795</c:v>
                </c:pt>
                <c:pt idx="9">
                  <c:v>111362.79971109825</c:v>
                </c:pt>
                <c:pt idx="10">
                  <c:v>82666.161607409318</c:v>
                </c:pt>
                <c:pt idx="11">
                  <c:v>80999.494940742647</c:v>
                </c:pt>
                <c:pt idx="12">
                  <c:v>42924.209046679985</c:v>
                </c:pt>
              </c:numCache>
            </c:numRef>
          </c:val>
          <c:smooth val="0"/>
          <c:extLst>
            <c:ext xmlns:c16="http://schemas.microsoft.com/office/drawing/2014/chart" uri="{C3380CC4-5D6E-409C-BE32-E72D297353CC}">
              <c16:uniqueId val="{00000002-8948-480D-9654-D939523BE452}"/>
            </c:ext>
          </c:extLst>
        </c:ser>
        <c:dLbls>
          <c:showLegendKey val="0"/>
          <c:showVal val="0"/>
          <c:showCatName val="0"/>
          <c:showSerName val="0"/>
          <c:showPercent val="0"/>
          <c:showBubbleSize val="0"/>
        </c:dLbls>
        <c:marker val="1"/>
        <c:smooth val="0"/>
        <c:axId val="429766080"/>
        <c:axId val="429769032"/>
      </c:lineChart>
      <c:catAx>
        <c:axId val="429766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crossAx val="429769032"/>
        <c:crosses val="autoZero"/>
        <c:auto val="1"/>
        <c:lblAlgn val="ctr"/>
        <c:lblOffset val="100"/>
        <c:noMultiLvlLbl val="0"/>
      </c:catAx>
      <c:valAx>
        <c:axId val="429769032"/>
        <c:scaling>
          <c:orientation val="minMax"/>
        </c:scaling>
        <c:delete val="0"/>
        <c:axPos val="l"/>
        <c:numFmt formatCode="_-* #,##0_-;\-* #,##0_-;_-* &quot;-&quot;??_-;_-@_-"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2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crossAx val="429766080"/>
        <c:crosses val="autoZero"/>
        <c:crossBetween val="between"/>
      </c:valAx>
      <c:spPr>
        <a:noFill/>
        <a:ln>
          <a:noFill/>
        </a:ln>
        <a:effectLst/>
      </c:spPr>
    </c:plotArea>
    <c:legend>
      <c:legendPos val="r"/>
      <c:layout>
        <c:manualLayout>
          <c:xMode val="edge"/>
          <c:yMode val="edge"/>
          <c:x val="0.80171051388529491"/>
          <c:y val="0.40820402073996553"/>
          <c:w val="0.19828948611470515"/>
          <c:h val="0.18359165639960628"/>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solidFill>
            <a:schemeClr val="tx1"/>
          </a:solidFill>
          <a:latin typeface="IBM Plex Sans" panose="020B0503050203000203" pitchFamily="34" charset="0"/>
          <a:cs typeface="Arial" panose="020B0604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Hoja3!$A$3:$A$8</c:f>
              <c:strCache>
                <c:ptCount val="6"/>
                <c:pt idx="0">
                  <c:v>Cognitiva</c:v>
                </c:pt>
                <c:pt idx="1">
                  <c:v>Piscosocial</c:v>
                </c:pt>
                <c:pt idx="2">
                  <c:v>Auditiva</c:v>
                </c:pt>
                <c:pt idx="3">
                  <c:v>Dos o más</c:v>
                </c:pt>
                <c:pt idx="4">
                  <c:v>Visual</c:v>
                </c:pt>
                <c:pt idx="5">
                  <c:v>Fisica</c:v>
                </c:pt>
              </c:strCache>
            </c:strRef>
          </c:cat>
          <c:val>
            <c:numRef>
              <c:f>Hoja3!$B$3:$B$8</c:f>
              <c:numCache>
                <c:formatCode>0.0%</c:formatCode>
                <c:ptCount val="6"/>
                <c:pt idx="0">
                  <c:v>8.0000000000000004E-4</c:v>
                </c:pt>
                <c:pt idx="1">
                  <c:v>4.6999999999999993E-3</c:v>
                </c:pt>
                <c:pt idx="2">
                  <c:v>1.5100000000000001E-2</c:v>
                </c:pt>
                <c:pt idx="3">
                  <c:v>2.4E-2</c:v>
                </c:pt>
                <c:pt idx="4">
                  <c:v>2.6499999999999999E-2</c:v>
                </c:pt>
                <c:pt idx="5">
                  <c:v>5.8700000000000002E-2</c:v>
                </c:pt>
              </c:numCache>
            </c:numRef>
          </c:val>
          <c:extLst>
            <c:ext xmlns:c16="http://schemas.microsoft.com/office/drawing/2014/chart" uri="{C3380CC4-5D6E-409C-BE32-E72D297353CC}">
              <c16:uniqueId val="{00000000-A6D5-435A-826F-A77BBFC6EB2F}"/>
            </c:ext>
          </c:extLst>
        </c:ser>
        <c:dLbls>
          <c:dLblPos val="outEnd"/>
          <c:showLegendKey val="0"/>
          <c:showVal val="1"/>
          <c:showCatName val="0"/>
          <c:showSerName val="0"/>
          <c:showPercent val="0"/>
          <c:showBubbleSize val="0"/>
        </c:dLbls>
        <c:gapWidth val="182"/>
        <c:axId val="473594344"/>
        <c:axId val="473594672"/>
      </c:barChart>
      <c:catAx>
        <c:axId val="473594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73594672"/>
        <c:crosses val="autoZero"/>
        <c:auto val="1"/>
        <c:lblAlgn val="ctr"/>
        <c:lblOffset val="100"/>
        <c:noMultiLvlLbl val="0"/>
      </c:catAx>
      <c:valAx>
        <c:axId val="473594672"/>
        <c:scaling>
          <c:orientation val="minMax"/>
        </c:scaling>
        <c:delete val="1"/>
        <c:axPos val="b"/>
        <c:numFmt formatCode="0.0%" sourceLinked="1"/>
        <c:majorTickMark val="none"/>
        <c:minorTickMark val="none"/>
        <c:tickLblPos val="nextTo"/>
        <c:crossAx val="47359434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Hoja4!$I$4</c:f>
              <c:strCache>
                <c:ptCount val="1"/>
                <c:pt idx="0">
                  <c:v>No Pobre </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Hoja4!$H$5:$H$6</c:f>
              <c:strCache>
                <c:ptCount val="2"/>
                <c:pt idx="0">
                  <c:v>Si</c:v>
                </c:pt>
                <c:pt idx="1">
                  <c:v>No</c:v>
                </c:pt>
              </c:strCache>
            </c:strRef>
          </c:cat>
          <c:val>
            <c:numRef>
              <c:f>Hoja4!$I$5:$I$6</c:f>
              <c:numCache>
                <c:formatCode>0.00%</c:formatCode>
                <c:ptCount val="2"/>
                <c:pt idx="0" formatCode="0.0%">
                  <c:v>0.73</c:v>
                </c:pt>
                <c:pt idx="1">
                  <c:v>0.82799999999999996</c:v>
                </c:pt>
              </c:numCache>
            </c:numRef>
          </c:val>
          <c:extLst>
            <c:ext xmlns:c16="http://schemas.microsoft.com/office/drawing/2014/chart" uri="{C3380CC4-5D6E-409C-BE32-E72D297353CC}">
              <c16:uniqueId val="{00000000-F648-4EE9-877C-3757CCF21824}"/>
            </c:ext>
          </c:extLst>
        </c:ser>
        <c:ser>
          <c:idx val="1"/>
          <c:order val="1"/>
          <c:tx>
            <c:strRef>
              <c:f>Hoja4!$J$4</c:f>
              <c:strCache>
                <c:ptCount val="1"/>
                <c:pt idx="0">
                  <c:v>Pobre </c:v>
                </c:pt>
              </c:strCache>
            </c:strRef>
          </c:tx>
          <c:spPr>
            <a:solidFill>
              <a:schemeClr val="tx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Hoja4!$H$5:$H$6</c:f>
              <c:strCache>
                <c:ptCount val="2"/>
                <c:pt idx="0">
                  <c:v>Si</c:v>
                </c:pt>
                <c:pt idx="1">
                  <c:v>No</c:v>
                </c:pt>
              </c:strCache>
            </c:strRef>
          </c:cat>
          <c:val>
            <c:numRef>
              <c:f>Hoja4!$J$5:$J$6</c:f>
              <c:numCache>
                <c:formatCode>0.00%</c:formatCode>
                <c:ptCount val="2"/>
                <c:pt idx="0" formatCode="0.0%">
                  <c:v>0.27</c:v>
                </c:pt>
                <c:pt idx="1">
                  <c:v>0.17199999999999999</c:v>
                </c:pt>
              </c:numCache>
            </c:numRef>
          </c:val>
          <c:extLst>
            <c:ext xmlns:c16="http://schemas.microsoft.com/office/drawing/2014/chart" uri="{C3380CC4-5D6E-409C-BE32-E72D297353CC}">
              <c16:uniqueId val="{00000001-F648-4EE9-877C-3757CCF21824}"/>
            </c:ext>
          </c:extLst>
        </c:ser>
        <c:dLbls>
          <c:dLblPos val="outEnd"/>
          <c:showLegendKey val="0"/>
          <c:showVal val="1"/>
          <c:showCatName val="0"/>
          <c:showSerName val="0"/>
          <c:showPercent val="0"/>
          <c:showBubbleSize val="0"/>
        </c:dLbls>
        <c:gapWidth val="219"/>
        <c:overlap val="-27"/>
        <c:axId val="531765192"/>
        <c:axId val="531765520"/>
      </c:barChart>
      <c:catAx>
        <c:axId val="531765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crossAx val="531765520"/>
        <c:crosses val="autoZero"/>
        <c:auto val="1"/>
        <c:lblAlgn val="ctr"/>
        <c:lblOffset val="100"/>
        <c:noMultiLvlLbl val="0"/>
      </c:catAx>
      <c:valAx>
        <c:axId val="531765520"/>
        <c:scaling>
          <c:orientation val="minMax"/>
        </c:scaling>
        <c:delete val="1"/>
        <c:axPos val="l"/>
        <c:numFmt formatCode="0.0%" sourceLinked="1"/>
        <c:majorTickMark val="none"/>
        <c:minorTickMark val="none"/>
        <c:tickLblPos val="nextTo"/>
        <c:crossAx val="531765192"/>
        <c:crosses val="autoZero"/>
        <c:crossBetween val="between"/>
      </c:valAx>
      <c:spPr>
        <a:noFill/>
        <a:ln>
          <a:noFill/>
        </a:ln>
        <a:effectLst/>
      </c:spPr>
    </c:plotArea>
    <c:legend>
      <c:legendPos val="b"/>
      <c:layout>
        <c:manualLayout>
          <c:xMode val="edge"/>
          <c:yMode val="edge"/>
          <c:x val="0.37756867891513562"/>
          <c:y val="0.87523366870807817"/>
          <c:w val="0.33375153105861766"/>
          <c:h val="7.3840405365995912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BM Plex Sans" panose="020B0503050203000203"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400">
          <a:solidFill>
            <a:schemeClr val="tx1"/>
          </a:solidFill>
          <a:latin typeface="IBM Plex Sans" panose="020B0503050203000203" pitchFamily="34" charset="0"/>
          <a:cs typeface="Arial" panose="020B0604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bg1">
                  <a:lumMod val="75000"/>
                </a:schemeClr>
              </a:solidFill>
              <a:ln>
                <a:noFill/>
              </a:ln>
              <a:effectLst/>
            </c:spPr>
            <c:extLst>
              <c:ext xmlns:c16="http://schemas.microsoft.com/office/drawing/2014/chart" uri="{C3380CC4-5D6E-409C-BE32-E72D297353CC}">
                <c16:uniqueId val="{00000001-320E-4202-8A71-6C7251115E9A}"/>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3-320E-4202-8A71-6C7251115E9A}"/>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5-320E-4202-8A71-6C7251115E9A}"/>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7-320E-4202-8A71-6C7251115E9A}"/>
              </c:ext>
            </c:extLst>
          </c:dPt>
          <c:dPt>
            <c:idx val="4"/>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9-320E-4202-8A71-6C7251115E9A}"/>
              </c:ext>
            </c:extLst>
          </c:dPt>
          <c:dPt>
            <c:idx val="5"/>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B-320E-4202-8A71-6C7251115E9A}"/>
              </c:ext>
            </c:extLst>
          </c:dPt>
          <c:dPt>
            <c:idx val="6"/>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D-320E-4202-8A71-6C7251115E9A}"/>
              </c:ext>
            </c:extLst>
          </c:dPt>
          <c:dPt>
            <c:idx val="7"/>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F-320E-4202-8A71-6C7251115E9A}"/>
              </c:ext>
            </c:extLst>
          </c:dPt>
          <c:dPt>
            <c:idx val="8"/>
            <c:invertIfNegative val="0"/>
            <c:bubble3D val="0"/>
            <c:spPr>
              <a:solidFill>
                <a:schemeClr val="bg1">
                  <a:lumMod val="50000"/>
                </a:schemeClr>
              </a:solidFill>
              <a:ln>
                <a:noFill/>
              </a:ln>
              <a:effectLst/>
            </c:spPr>
            <c:extLst>
              <c:ext xmlns:c16="http://schemas.microsoft.com/office/drawing/2014/chart" uri="{C3380CC4-5D6E-409C-BE32-E72D297353CC}">
                <c16:uniqueId val="{00000011-320E-4202-8A71-6C7251115E9A}"/>
              </c:ext>
            </c:extLst>
          </c:dPt>
          <c:dPt>
            <c:idx val="9"/>
            <c:invertIfNegative val="0"/>
            <c:bubble3D val="0"/>
            <c:spPr>
              <a:solidFill>
                <a:schemeClr val="bg1">
                  <a:lumMod val="50000"/>
                </a:schemeClr>
              </a:solidFill>
              <a:ln>
                <a:noFill/>
              </a:ln>
              <a:effectLst/>
            </c:spPr>
            <c:extLst>
              <c:ext xmlns:c16="http://schemas.microsoft.com/office/drawing/2014/chart" uri="{C3380CC4-5D6E-409C-BE32-E72D297353CC}">
                <c16:uniqueId val="{00000013-320E-4202-8A71-6C7251115E9A}"/>
              </c:ext>
            </c:extLst>
          </c:dPt>
          <c:dPt>
            <c:idx val="10"/>
            <c:invertIfNegative val="0"/>
            <c:bubble3D val="0"/>
            <c:spPr>
              <a:solidFill>
                <a:schemeClr val="bg1">
                  <a:lumMod val="50000"/>
                </a:schemeClr>
              </a:solidFill>
              <a:ln>
                <a:noFill/>
              </a:ln>
              <a:effectLst/>
            </c:spPr>
            <c:extLst>
              <c:ext xmlns:c16="http://schemas.microsoft.com/office/drawing/2014/chart" uri="{C3380CC4-5D6E-409C-BE32-E72D297353CC}">
                <c16:uniqueId val="{00000015-320E-4202-8A71-6C7251115E9A}"/>
              </c:ext>
            </c:extLst>
          </c:dPt>
          <c:dPt>
            <c:idx val="11"/>
            <c:invertIfNegative val="0"/>
            <c:bubble3D val="0"/>
            <c:spPr>
              <a:solidFill>
                <a:schemeClr val="bg1">
                  <a:lumMod val="50000"/>
                </a:schemeClr>
              </a:solidFill>
              <a:ln>
                <a:noFill/>
              </a:ln>
              <a:effectLst/>
            </c:spPr>
            <c:extLst>
              <c:ext xmlns:c16="http://schemas.microsoft.com/office/drawing/2014/chart" uri="{C3380CC4-5D6E-409C-BE32-E72D297353CC}">
                <c16:uniqueId val="{00000017-320E-4202-8A71-6C7251115E9A}"/>
              </c:ext>
            </c:extLst>
          </c:dPt>
          <c:dPt>
            <c:idx val="12"/>
            <c:invertIfNegative val="0"/>
            <c:bubble3D val="0"/>
            <c:spPr>
              <a:solidFill>
                <a:schemeClr val="tx1"/>
              </a:solidFill>
              <a:ln>
                <a:noFill/>
              </a:ln>
              <a:effectLst/>
            </c:spPr>
            <c:extLst>
              <c:ext xmlns:c16="http://schemas.microsoft.com/office/drawing/2014/chart" uri="{C3380CC4-5D6E-409C-BE32-E72D297353CC}">
                <c16:uniqueId val="{00000019-320E-4202-8A71-6C7251115E9A}"/>
              </c:ext>
            </c:extLst>
          </c:dPt>
          <c:dPt>
            <c:idx val="13"/>
            <c:invertIfNegative val="0"/>
            <c:bubble3D val="0"/>
            <c:spPr>
              <a:solidFill>
                <a:schemeClr val="tx1"/>
              </a:solidFill>
              <a:ln>
                <a:noFill/>
              </a:ln>
              <a:effectLst/>
            </c:spPr>
            <c:extLst>
              <c:ext xmlns:c16="http://schemas.microsoft.com/office/drawing/2014/chart" uri="{C3380CC4-5D6E-409C-BE32-E72D297353CC}">
                <c16:uniqueId val="{0000001B-320E-4202-8A71-6C7251115E9A}"/>
              </c:ext>
            </c:extLst>
          </c:dPt>
          <c:dPt>
            <c:idx val="14"/>
            <c:invertIfNegative val="0"/>
            <c:bubble3D val="0"/>
            <c:spPr>
              <a:solidFill>
                <a:schemeClr val="tx1"/>
              </a:solidFill>
              <a:ln>
                <a:noFill/>
              </a:ln>
              <a:effectLst/>
            </c:spPr>
            <c:extLst>
              <c:ext xmlns:c16="http://schemas.microsoft.com/office/drawing/2014/chart" uri="{C3380CC4-5D6E-409C-BE32-E72D297353CC}">
                <c16:uniqueId val="{0000001D-320E-4202-8A71-6C7251115E9A}"/>
              </c:ext>
            </c:extLst>
          </c:dPt>
          <c:dPt>
            <c:idx val="15"/>
            <c:invertIfNegative val="0"/>
            <c:bubble3D val="0"/>
            <c:spPr>
              <a:solidFill>
                <a:schemeClr val="tx1"/>
              </a:solidFill>
              <a:ln>
                <a:noFill/>
              </a:ln>
              <a:effectLst/>
            </c:spPr>
            <c:extLst>
              <c:ext xmlns:c16="http://schemas.microsoft.com/office/drawing/2014/chart" uri="{C3380CC4-5D6E-409C-BE32-E72D297353CC}">
                <c16:uniqueId val="{0000001F-320E-4202-8A71-6C7251115E9A}"/>
              </c:ext>
            </c:extLst>
          </c:dPt>
          <c:cat>
            <c:multiLvlStrRef>
              <c:f>Hoja7!$A$2:$B$21</c:f>
              <c:multiLvlStrCache>
                <c:ptCount val="20"/>
                <c:lvl>
                  <c:pt idx="0">
                    <c:v>No asistencia a la educación formal</c:v>
                  </c:pt>
                  <c:pt idx="1">
                    <c:v>Rezago educativo</c:v>
                  </c:pt>
                  <c:pt idx="2">
                    <c:v>Sin logro de bachillerato</c:v>
                  </c:pt>
                  <c:pt idx="3">
                    <c:v>Bajo desarrollo de capital humano</c:v>
                  </c:pt>
                  <c:pt idx="4">
                    <c:v>Hacinamiento</c:v>
                  </c:pt>
                  <c:pt idx="5">
                    <c:v>Mal estado de las paredes exteriores</c:v>
                  </c:pt>
                  <c:pt idx="6">
                    <c:v>Sin uso de internet</c:v>
                  </c:pt>
                  <c:pt idx="7">
                    <c:v>Mal estado del techo o piso</c:v>
                  </c:pt>
                  <c:pt idx="8">
                    <c:v>Sin eliminación de excretas</c:v>
                  </c:pt>
                  <c:pt idx="9">
                    <c:v>Sin servicio de agua</c:v>
                  </c:pt>
                  <c:pt idx="10">
                    <c:v>Sin eliminación de basura</c:v>
                  </c:pt>
                  <c:pt idx="11">
                    <c:v>Sin seguro de salud</c:v>
                  </c:pt>
                  <c:pt idx="12">
                    <c:v>Desempleo de larga duración y personas desalentadas</c:v>
                  </c:pt>
                  <c:pt idx="13">
                    <c:v>Incumplimiento de salario mínimo</c:v>
                  </c:pt>
                  <c:pt idx="14">
                    <c:v>Empleo independiente formal</c:v>
                  </c:pt>
                  <c:pt idx="15">
                    <c:v>Incumplimiento de otros derechos laborales</c:v>
                  </c:pt>
                  <c:pt idx="16">
                    <c:v>Primera infancia sin cuido</c:v>
                  </c:pt>
                  <c:pt idx="17">
                    <c:v>Personas adultas mayores sin pensión</c:v>
                  </c:pt>
                  <c:pt idx="18">
                    <c:v>Fuera de la fuerza de trabajo por obligaciones familiares</c:v>
                  </c:pt>
                  <c:pt idx="19">
                    <c:v>Personas con discapacidad sin transferencias</c:v>
                  </c:pt>
                </c:lvl>
                <c:lvl>
                  <c:pt idx="0">
                    <c:v>Educación</c:v>
                  </c:pt>
                  <c:pt idx="4">
                    <c:v>Vivienda y uso de internet</c:v>
                  </c:pt>
                  <c:pt idx="8">
                    <c:v>Salud</c:v>
                  </c:pt>
                  <c:pt idx="12">
                    <c:v>Trabajo</c:v>
                  </c:pt>
                  <c:pt idx="16">
                    <c:v>Protección social</c:v>
                  </c:pt>
                </c:lvl>
              </c:multiLvlStrCache>
            </c:multiLvlStrRef>
          </c:cat>
          <c:val>
            <c:numRef>
              <c:f>Hoja7!$C$2:$C$21</c:f>
              <c:numCache>
                <c:formatCode>0%</c:formatCode>
                <c:ptCount val="20"/>
                <c:pt idx="0">
                  <c:v>7.5999999999999998E-2</c:v>
                </c:pt>
                <c:pt idx="1">
                  <c:v>0.111</c:v>
                </c:pt>
                <c:pt idx="2">
                  <c:v>0.22800000000000001</c:v>
                </c:pt>
                <c:pt idx="3">
                  <c:v>0.61399999999999999</c:v>
                </c:pt>
                <c:pt idx="4">
                  <c:v>0.254</c:v>
                </c:pt>
                <c:pt idx="5">
                  <c:v>0.36499999999999999</c:v>
                </c:pt>
                <c:pt idx="6">
                  <c:v>0.377</c:v>
                </c:pt>
                <c:pt idx="7">
                  <c:v>0.46700000000000003</c:v>
                </c:pt>
                <c:pt idx="8">
                  <c:v>9.4E-2</c:v>
                </c:pt>
                <c:pt idx="9">
                  <c:v>0.17399999999999999</c:v>
                </c:pt>
                <c:pt idx="10">
                  <c:v>0.22800000000000001</c:v>
                </c:pt>
                <c:pt idx="11">
                  <c:v>0.55900000000000005</c:v>
                </c:pt>
                <c:pt idx="12">
                  <c:v>0.104</c:v>
                </c:pt>
                <c:pt idx="13">
                  <c:v>0.216</c:v>
                </c:pt>
                <c:pt idx="14">
                  <c:v>0.26200000000000001</c:v>
                </c:pt>
                <c:pt idx="15">
                  <c:v>0.373</c:v>
                </c:pt>
                <c:pt idx="16">
                  <c:v>4.1000000000000002E-2</c:v>
                </c:pt>
                <c:pt idx="17">
                  <c:v>0.18099999999999999</c:v>
                </c:pt>
                <c:pt idx="18">
                  <c:v>0.23499999999999999</c:v>
                </c:pt>
                <c:pt idx="19">
                  <c:v>0.54200000000000004</c:v>
                </c:pt>
              </c:numCache>
            </c:numRef>
          </c:val>
          <c:extLst>
            <c:ext xmlns:c16="http://schemas.microsoft.com/office/drawing/2014/chart" uri="{C3380CC4-5D6E-409C-BE32-E72D297353CC}">
              <c16:uniqueId val="{00000020-320E-4202-8A71-6C7251115E9A}"/>
            </c:ext>
          </c:extLst>
        </c:ser>
        <c:dLbls>
          <c:showLegendKey val="0"/>
          <c:showVal val="0"/>
          <c:showCatName val="0"/>
          <c:showSerName val="0"/>
          <c:showPercent val="0"/>
          <c:showBubbleSize val="0"/>
        </c:dLbls>
        <c:gapWidth val="182"/>
        <c:axId val="531731736"/>
        <c:axId val="531729440"/>
      </c:barChart>
      <c:catAx>
        <c:axId val="531731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31729440"/>
        <c:crosses val="autoZero"/>
        <c:auto val="1"/>
        <c:lblAlgn val="ctr"/>
        <c:lblOffset val="100"/>
        <c:noMultiLvlLbl val="0"/>
      </c:catAx>
      <c:valAx>
        <c:axId val="531729440"/>
        <c:scaling>
          <c:orientation val="minMax"/>
        </c:scaling>
        <c:delete val="0"/>
        <c:axPos val="b"/>
        <c:numFmt formatCode="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05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3173173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05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4.xml.rels><?xml version="1.0" encoding="UTF-8" standalone="yes"?>
<Relationships xmlns="http://schemas.openxmlformats.org/package/2006/relationships"><Relationship Id="rId2" Type="http://schemas.openxmlformats.org/officeDocument/2006/relationships/image" Target="../media/image10.svg"/><Relationship Id="rId1" Type="http://schemas.openxmlformats.org/officeDocument/2006/relationships/image" Target="../media/image6.png"/></Relationships>
</file>

<file path=ppt/diagrams/_rels/drawing4.xml.rels><?xml version="1.0" encoding="UTF-8" standalone="yes"?>
<Relationships xmlns="http://schemas.openxmlformats.org/package/2006/relationships"><Relationship Id="rId2" Type="http://schemas.openxmlformats.org/officeDocument/2006/relationships/image" Target="../media/image10.svg"/><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4C98A5-8BF2-4034-B2DF-3735441E7D54}" type="doc">
      <dgm:prSet loTypeId="urn:microsoft.com/office/officeart/2005/8/layout/equation1" loCatId="relationship" qsTypeId="urn:microsoft.com/office/officeart/2005/8/quickstyle/simple1" qsCatId="simple" csTypeId="urn:microsoft.com/office/officeart/2005/8/colors/accent1_1" csCatId="accent1" phldr="1"/>
      <dgm:spPr/>
      <dgm:t>
        <a:bodyPr/>
        <a:lstStyle/>
        <a:p>
          <a:endParaRPr lang="en-US"/>
        </a:p>
      </dgm:t>
    </dgm:pt>
    <dgm:pt modelId="{4805275D-373C-49B0-AE11-2C86355A4E8E}">
      <dgm:prSet phldrT="[Texto]"/>
      <dgm:spPr/>
      <dgm:t>
        <a:bodyPr/>
        <a:lstStyle/>
        <a:p>
          <a:r>
            <a:rPr lang="es-CR" dirty="0">
              <a:solidFill>
                <a:schemeClr val="tx1"/>
              </a:solidFill>
              <a:latin typeface="IBM Plex Sans" panose="020B0503050203000203" pitchFamily="34" charset="0"/>
            </a:rPr>
            <a:t>Canasta básica alimentaria (CBA)</a:t>
          </a:r>
          <a:endParaRPr lang="en-US" dirty="0">
            <a:solidFill>
              <a:schemeClr val="tx1"/>
            </a:solidFill>
            <a:latin typeface="IBM Plex Sans" panose="020B0503050203000203" pitchFamily="34" charset="0"/>
          </a:endParaRPr>
        </a:p>
      </dgm:t>
    </dgm:pt>
    <dgm:pt modelId="{07203445-6869-43F2-BA0C-FFD5AF9ED314}" type="parTrans" cxnId="{FE465F9D-86AA-4368-8939-0CDBDF7BE227}">
      <dgm:prSet/>
      <dgm:spPr/>
      <dgm:t>
        <a:bodyPr/>
        <a:lstStyle/>
        <a:p>
          <a:endParaRPr lang="en-US">
            <a:solidFill>
              <a:schemeClr val="tx1"/>
            </a:solidFill>
            <a:latin typeface="IBM Plex Sans" panose="020B0503050203000203" pitchFamily="34" charset="0"/>
          </a:endParaRPr>
        </a:p>
      </dgm:t>
    </dgm:pt>
    <dgm:pt modelId="{108F093F-8FC6-4AD6-BFE3-FA51E9714251}" type="sibTrans" cxnId="{FE465F9D-86AA-4368-8939-0CDBDF7BE227}">
      <dgm:prSet/>
      <dgm:spPr/>
      <dgm:t>
        <a:bodyPr/>
        <a:lstStyle/>
        <a:p>
          <a:endParaRPr lang="en-US">
            <a:solidFill>
              <a:schemeClr val="tx1"/>
            </a:solidFill>
            <a:latin typeface="IBM Plex Sans" panose="020B0503050203000203" pitchFamily="34" charset="0"/>
          </a:endParaRPr>
        </a:p>
      </dgm:t>
    </dgm:pt>
    <dgm:pt modelId="{D917E823-FF6B-4C1B-9BA9-C820C015EA11}">
      <dgm:prSet phldrT="[Texto]"/>
      <dgm:spPr/>
      <dgm:t>
        <a:bodyPr/>
        <a:lstStyle/>
        <a:p>
          <a:r>
            <a:rPr lang="es-CR" dirty="0">
              <a:solidFill>
                <a:schemeClr val="tx1"/>
              </a:solidFill>
              <a:latin typeface="IBM Plex Sans" panose="020B0503050203000203" pitchFamily="34" charset="0"/>
            </a:rPr>
            <a:t>Canasta Básica No Alimentaria</a:t>
          </a:r>
          <a:endParaRPr lang="en-US" dirty="0">
            <a:solidFill>
              <a:schemeClr val="tx1"/>
            </a:solidFill>
            <a:latin typeface="IBM Plex Sans" panose="020B0503050203000203" pitchFamily="34" charset="0"/>
          </a:endParaRPr>
        </a:p>
      </dgm:t>
    </dgm:pt>
    <dgm:pt modelId="{05D1CE41-6D8B-423A-BAA5-C5C6D17CCE1B}" type="parTrans" cxnId="{8788EDB4-5429-4BA3-8242-C3E9B9E4AA9D}">
      <dgm:prSet/>
      <dgm:spPr/>
      <dgm:t>
        <a:bodyPr/>
        <a:lstStyle/>
        <a:p>
          <a:endParaRPr lang="en-US">
            <a:solidFill>
              <a:schemeClr val="tx1"/>
            </a:solidFill>
            <a:latin typeface="IBM Plex Sans" panose="020B0503050203000203" pitchFamily="34" charset="0"/>
          </a:endParaRPr>
        </a:p>
      </dgm:t>
    </dgm:pt>
    <dgm:pt modelId="{375A60BE-402C-4281-8B32-8EC55854551A}" type="sibTrans" cxnId="{8788EDB4-5429-4BA3-8242-C3E9B9E4AA9D}">
      <dgm:prSet/>
      <dgm:spPr/>
      <dgm:t>
        <a:bodyPr/>
        <a:lstStyle/>
        <a:p>
          <a:endParaRPr lang="en-US">
            <a:solidFill>
              <a:schemeClr val="tx1"/>
            </a:solidFill>
            <a:latin typeface="IBM Plex Sans" panose="020B0503050203000203" pitchFamily="34" charset="0"/>
          </a:endParaRPr>
        </a:p>
      </dgm:t>
    </dgm:pt>
    <dgm:pt modelId="{5536EA1C-21E1-44B8-9C18-A8239ED1FEB4}">
      <dgm:prSet phldrT="[Texto]"/>
      <dgm:spPr/>
      <dgm:t>
        <a:bodyPr/>
        <a:lstStyle/>
        <a:p>
          <a:r>
            <a:rPr lang="es-CR" b="1" dirty="0">
              <a:solidFill>
                <a:schemeClr val="tx1"/>
              </a:solidFill>
              <a:latin typeface="IBM Plex Sans" panose="020B0503050203000203" pitchFamily="34" charset="0"/>
            </a:rPr>
            <a:t>Hogares Pobres</a:t>
          </a:r>
          <a:endParaRPr lang="en-US" b="1" dirty="0">
            <a:solidFill>
              <a:schemeClr val="tx1"/>
            </a:solidFill>
            <a:latin typeface="IBM Plex Sans" panose="020B0503050203000203" pitchFamily="34" charset="0"/>
          </a:endParaRPr>
        </a:p>
      </dgm:t>
    </dgm:pt>
    <dgm:pt modelId="{2B95136B-F568-47F0-9BF6-9AE0BB9F52FF}" type="parTrans" cxnId="{AC36D2EF-0D7B-482A-BCFA-F6092DAD9B8D}">
      <dgm:prSet/>
      <dgm:spPr/>
      <dgm:t>
        <a:bodyPr/>
        <a:lstStyle/>
        <a:p>
          <a:endParaRPr lang="en-US">
            <a:solidFill>
              <a:schemeClr val="tx1"/>
            </a:solidFill>
            <a:latin typeface="IBM Plex Sans" panose="020B0503050203000203" pitchFamily="34" charset="0"/>
          </a:endParaRPr>
        </a:p>
      </dgm:t>
    </dgm:pt>
    <dgm:pt modelId="{2CA68294-DC33-499F-9B66-CEF7D9C43327}" type="sibTrans" cxnId="{AC36D2EF-0D7B-482A-BCFA-F6092DAD9B8D}">
      <dgm:prSet/>
      <dgm:spPr/>
      <dgm:t>
        <a:bodyPr/>
        <a:lstStyle/>
        <a:p>
          <a:endParaRPr lang="en-US">
            <a:solidFill>
              <a:schemeClr val="tx1"/>
            </a:solidFill>
            <a:latin typeface="IBM Plex Sans" panose="020B0503050203000203" pitchFamily="34" charset="0"/>
          </a:endParaRPr>
        </a:p>
      </dgm:t>
    </dgm:pt>
    <dgm:pt modelId="{41322F5B-E1CD-48F0-AD2F-C774B41C9E22}" type="pres">
      <dgm:prSet presAssocID="{2C4C98A5-8BF2-4034-B2DF-3735441E7D54}" presName="linearFlow" presStyleCnt="0">
        <dgm:presLayoutVars>
          <dgm:dir/>
          <dgm:resizeHandles val="exact"/>
        </dgm:presLayoutVars>
      </dgm:prSet>
      <dgm:spPr/>
      <dgm:t>
        <a:bodyPr/>
        <a:lstStyle/>
        <a:p>
          <a:endParaRPr lang="es-ES"/>
        </a:p>
      </dgm:t>
    </dgm:pt>
    <dgm:pt modelId="{2F32C234-5D92-4B72-B502-1CC9300E79CD}" type="pres">
      <dgm:prSet presAssocID="{4805275D-373C-49B0-AE11-2C86355A4E8E}" presName="node" presStyleLbl="node1" presStyleIdx="0" presStyleCnt="3">
        <dgm:presLayoutVars>
          <dgm:bulletEnabled val="1"/>
        </dgm:presLayoutVars>
      </dgm:prSet>
      <dgm:spPr/>
      <dgm:t>
        <a:bodyPr/>
        <a:lstStyle/>
        <a:p>
          <a:endParaRPr lang="es-ES"/>
        </a:p>
      </dgm:t>
    </dgm:pt>
    <dgm:pt modelId="{EFD79492-2347-4DE6-B8F0-6E0F132C51A4}" type="pres">
      <dgm:prSet presAssocID="{108F093F-8FC6-4AD6-BFE3-FA51E9714251}" presName="spacerL" presStyleCnt="0"/>
      <dgm:spPr/>
    </dgm:pt>
    <dgm:pt modelId="{AC8635CE-3F12-4FA3-A8EB-4BCFD5B32667}" type="pres">
      <dgm:prSet presAssocID="{108F093F-8FC6-4AD6-BFE3-FA51E9714251}" presName="sibTrans" presStyleLbl="sibTrans2D1" presStyleIdx="0" presStyleCnt="2"/>
      <dgm:spPr/>
      <dgm:t>
        <a:bodyPr/>
        <a:lstStyle/>
        <a:p>
          <a:endParaRPr lang="es-ES"/>
        </a:p>
      </dgm:t>
    </dgm:pt>
    <dgm:pt modelId="{6FB313F7-0F52-4450-968D-AB6C1D244133}" type="pres">
      <dgm:prSet presAssocID="{108F093F-8FC6-4AD6-BFE3-FA51E9714251}" presName="spacerR" presStyleCnt="0"/>
      <dgm:spPr/>
    </dgm:pt>
    <dgm:pt modelId="{71787572-67DB-432C-AD43-BCDFC65C155B}" type="pres">
      <dgm:prSet presAssocID="{D917E823-FF6B-4C1B-9BA9-C820C015EA11}" presName="node" presStyleLbl="node1" presStyleIdx="1" presStyleCnt="3">
        <dgm:presLayoutVars>
          <dgm:bulletEnabled val="1"/>
        </dgm:presLayoutVars>
      </dgm:prSet>
      <dgm:spPr/>
      <dgm:t>
        <a:bodyPr/>
        <a:lstStyle/>
        <a:p>
          <a:endParaRPr lang="es-ES"/>
        </a:p>
      </dgm:t>
    </dgm:pt>
    <dgm:pt modelId="{A8B77584-2980-4F18-BEB0-104E844A47FC}" type="pres">
      <dgm:prSet presAssocID="{375A60BE-402C-4281-8B32-8EC55854551A}" presName="spacerL" presStyleCnt="0"/>
      <dgm:spPr/>
    </dgm:pt>
    <dgm:pt modelId="{B03245CD-6520-459A-B8E8-A76AE61DFEE0}" type="pres">
      <dgm:prSet presAssocID="{375A60BE-402C-4281-8B32-8EC55854551A}" presName="sibTrans" presStyleLbl="sibTrans2D1" presStyleIdx="1" presStyleCnt="2"/>
      <dgm:spPr/>
      <dgm:t>
        <a:bodyPr/>
        <a:lstStyle/>
        <a:p>
          <a:endParaRPr lang="es-ES"/>
        </a:p>
      </dgm:t>
    </dgm:pt>
    <dgm:pt modelId="{69E450C1-CC26-484D-93AB-4531D20D8AC7}" type="pres">
      <dgm:prSet presAssocID="{375A60BE-402C-4281-8B32-8EC55854551A}" presName="spacerR" presStyleCnt="0"/>
      <dgm:spPr/>
    </dgm:pt>
    <dgm:pt modelId="{1B484329-6544-4B6A-9A2D-6E0B64639A48}" type="pres">
      <dgm:prSet presAssocID="{5536EA1C-21E1-44B8-9C18-A8239ED1FEB4}" presName="node" presStyleLbl="node1" presStyleIdx="2" presStyleCnt="3">
        <dgm:presLayoutVars>
          <dgm:bulletEnabled val="1"/>
        </dgm:presLayoutVars>
      </dgm:prSet>
      <dgm:spPr/>
      <dgm:t>
        <a:bodyPr/>
        <a:lstStyle/>
        <a:p>
          <a:endParaRPr lang="es-ES"/>
        </a:p>
      </dgm:t>
    </dgm:pt>
  </dgm:ptLst>
  <dgm:cxnLst>
    <dgm:cxn modelId="{AC36D2EF-0D7B-482A-BCFA-F6092DAD9B8D}" srcId="{2C4C98A5-8BF2-4034-B2DF-3735441E7D54}" destId="{5536EA1C-21E1-44B8-9C18-A8239ED1FEB4}" srcOrd="2" destOrd="0" parTransId="{2B95136B-F568-47F0-9BF6-9AE0BB9F52FF}" sibTransId="{2CA68294-DC33-499F-9B66-CEF7D9C43327}"/>
    <dgm:cxn modelId="{972368CC-A774-4779-85B2-61581DE53620}" type="presOf" srcId="{108F093F-8FC6-4AD6-BFE3-FA51E9714251}" destId="{AC8635CE-3F12-4FA3-A8EB-4BCFD5B32667}" srcOrd="0" destOrd="0" presId="urn:microsoft.com/office/officeart/2005/8/layout/equation1"/>
    <dgm:cxn modelId="{A612DF1A-6A35-404A-89CA-58FE5A879643}" type="presOf" srcId="{5536EA1C-21E1-44B8-9C18-A8239ED1FEB4}" destId="{1B484329-6544-4B6A-9A2D-6E0B64639A48}" srcOrd="0" destOrd="0" presId="urn:microsoft.com/office/officeart/2005/8/layout/equation1"/>
    <dgm:cxn modelId="{29E6D4D8-F7B1-40CF-B9FC-4C1CD2D3E765}" type="presOf" srcId="{4805275D-373C-49B0-AE11-2C86355A4E8E}" destId="{2F32C234-5D92-4B72-B502-1CC9300E79CD}" srcOrd="0" destOrd="0" presId="urn:microsoft.com/office/officeart/2005/8/layout/equation1"/>
    <dgm:cxn modelId="{FE465F9D-86AA-4368-8939-0CDBDF7BE227}" srcId="{2C4C98A5-8BF2-4034-B2DF-3735441E7D54}" destId="{4805275D-373C-49B0-AE11-2C86355A4E8E}" srcOrd="0" destOrd="0" parTransId="{07203445-6869-43F2-BA0C-FFD5AF9ED314}" sibTransId="{108F093F-8FC6-4AD6-BFE3-FA51E9714251}"/>
    <dgm:cxn modelId="{8788EDB4-5429-4BA3-8242-C3E9B9E4AA9D}" srcId="{2C4C98A5-8BF2-4034-B2DF-3735441E7D54}" destId="{D917E823-FF6B-4C1B-9BA9-C820C015EA11}" srcOrd="1" destOrd="0" parTransId="{05D1CE41-6D8B-423A-BAA5-C5C6D17CCE1B}" sibTransId="{375A60BE-402C-4281-8B32-8EC55854551A}"/>
    <dgm:cxn modelId="{89D023E6-BE4C-409A-A022-A94A61DA2089}" type="presOf" srcId="{375A60BE-402C-4281-8B32-8EC55854551A}" destId="{B03245CD-6520-459A-B8E8-A76AE61DFEE0}" srcOrd="0" destOrd="0" presId="urn:microsoft.com/office/officeart/2005/8/layout/equation1"/>
    <dgm:cxn modelId="{2539369B-E67F-4FDE-85F6-899FF7D8F015}" type="presOf" srcId="{D917E823-FF6B-4C1B-9BA9-C820C015EA11}" destId="{71787572-67DB-432C-AD43-BCDFC65C155B}" srcOrd="0" destOrd="0" presId="urn:microsoft.com/office/officeart/2005/8/layout/equation1"/>
    <dgm:cxn modelId="{120F1473-CB8A-459F-B3CE-270EA61601BB}" type="presOf" srcId="{2C4C98A5-8BF2-4034-B2DF-3735441E7D54}" destId="{41322F5B-E1CD-48F0-AD2F-C774B41C9E22}" srcOrd="0" destOrd="0" presId="urn:microsoft.com/office/officeart/2005/8/layout/equation1"/>
    <dgm:cxn modelId="{7BBBDA23-CD6D-40B2-86A0-1EC90BB810C4}" type="presParOf" srcId="{41322F5B-E1CD-48F0-AD2F-C774B41C9E22}" destId="{2F32C234-5D92-4B72-B502-1CC9300E79CD}" srcOrd="0" destOrd="0" presId="urn:microsoft.com/office/officeart/2005/8/layout/equation1"/>
    <dgm:cxn modelId="{EAC6DAC2-5FBC-47D8-A4EA-EBF329D97A89}" type="presParOf" srcId="{41322F5B-E1CD-48F0-AD2F-C774B41C9E22}" destId="{EFD79492-2347-4DE6-B8F0-6E0F132C51A4}" srcOrd="1" destOrd="0" presId="urn:microsoft.com/office/officeart/2005/8/layout/equation1"/>
    <dgm:cxn modelId="{C6FF35A1-14A6-47A0-BD52-3853DB111054}" type="presParOf" srcId="{41322F5B-E1CD-48F0-AD2F-C774B41C9E22}" destId="{AC8635CE-3F12-4FA3-A8EB-4BCFD5B32667}" srcOrd="2" destOrd="0" presId="urn:microsoft.com/office/officeart/2005/8/layout/equation1"/>
    <dgm:cxn modelId="{27D5D903-F230-40BA-B22E-E69817072ED1}" type="presParOf" srcId="{41322F5B-E1CD-48F0-AD2F-C774B41C9E22}" destId="{6FB313F7-0F52-4450-968D-AB6C1D244133}" srcOrd="3" destOrd="0" presId="urn:microsoft.com/office/officeart/2005/8/layout/equation1"/>
    <dgm:cxn modelId="{47CE64A4-E95C-4588-B81E-71D6698B3ECB}" type="presParOf" srcId="{41322F5B-E1CD-48F0-AD2F-C774B41C9E22}" destId="{71787572-67DB-432C-AD43-BCDFC65C155B}" srcOrd="4" destOrd="0" presId="urn:microsoft.com/office/officeart/2005/8/layout/equation1"/>
    <dgm:cxn modelId="{6EC81B90-FF70-4EDF-A697-A1EEB9410BA2}" type="presParOf" srcId="{41322F5B-E1CD-48F0-AD2F-C774B41C9E22}" destId="{A8B77584-2980-4F18-BEB0-104E844A47FC}" srcOrd="5" destOrd="0" presId="urn:microsoft.com/office/officeart/2005/8/layout/equation1"/>
    <dgm:cxn modelId="{C3B3FEE1-158B-4522-A357-C5E59CED0497}" type="presParOf" srcId="{41322F5B-E1CD-48F0-AD2F-C774B41C9E22}" destId="{B03245CD-6520-459A-B8E8-A76AE61DFEE0}" srcOrd="6" destOrd="0" presId="urn:microsoft.com/office/officeart/2005/8/layout/equation1"/>
    <dgm:cxn modelId="{F9557568-A76E-482D-9F13-1ADF03D27BA7}" type="presParOf" srcId="{41322F5B-E1CD-48F0-AD2F-C774B41C9E22}" destId="{69E450C1-CC26-484D-93AB-4531D20D8AC7}" srcOrd="7" destOrd="0" presId="urn:microsoft.com/office/officeart/2005/8/layout/equation1"/>
    <dgm:cxn modelId="{9406EBCD-E0E9-44DF-ABF7-F8448F5172B8}" type="presParOf" srcId="{41322F5B-E1CD-48F0-AD2F-C774B41C9E22}" destId="{1B484329-6544-4B6A-9A2D-6E0B64639A48}"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9DD766-718F-4EBF-AB19-8D5AC332D799}" type="doc">
      <dgm:prSet loTypeId="urn:microsoft.com/office/officeart/2005/8/layout/arrow6" loCatId="relationship" qsTypeId="urn:microsoft.com/office/officeart/2005/8/quickstyle/simple1" qsCatId="simple" csTypeId="urn:microsoft.com/office/officeart/2005/8/colors/accent1_1" csCatId="accent1" phldr="1"/>
      <dgm:spPr/>
      <dgm:t>
        <a:bodyPr/>
        <a:lstStyle/>
        <a:p>
          <a:endParaRPr lang="en-US"/>
        </a:p>
      </dgm:t>
    </dgm:pt>
    <dgm:pt modelId="{A7491994-44B6-4034-97C7-AF0E0E07E66C}">
      <dgm:prSet phldrT="[Texto]" custT="1"/>
      <dgm:spPr/>
      <dgm:t>
        <a:bodyPr/>
        <a:lstStyle/>
        <a:p>
          <a:r>
            <a:rPr lang="es-CR" sz="3200" b="1" dirty="0">
              <a:latin typeface="IBM Plex Sans" panose="020B0503050203000203" pitchFamily="34" charset="0"/>
            </a:rPr>
            <a:t>Discapacidad</a:t>
          </a:r>
          <a:endParaRPr lang="en-US" sz="3200" b="1" dirty="0">
            <a:latin typeface="IBM Plex Sans" panose="020B0503050203000203" pitchFamily="34" charset="0"/>
          </a:endParaRPr>
        </a:p>
      </dgm:t>
    </dgm:pt>
    <dgm:pt modelId="{12A0BB6A-8298-4590-B915-CE06ECBD2EFF}" type="parTrans" cxnId="{04611025-3929-48A6-9976-4126CB9D7D27}">
      <dgm:prSet/>
      <dgm:spPr/>
      <dgm:t>
        <a:bodyPr/>
        <a:lstStyle/>
        <a:p>
          <a:endParaRPr lang="en-US" sz="2800" b="1">
            <a:latin typeface="IBM Plex Sans" panose="020B0503050203000203" pitchFamily="34" charset="0"/>
          </a:endParaRPr>
        </a:p>
      </dgm:t>
    </dgm:pt>
    <dgm:pt modelId="{D610405F-CB91-47DC-BFE3-59203A8C90A7}" type="sibTrans" cxnId="{04611025-3929-48A6-9976-4126CB9D7D27}">
      <dgm:prSet/>
      <dgm:spPr/>
      <dgm:t>
        <a:bodyPr/>
        <a:lstStyle/>
        <a:p>
          <a:endParaRPr lang="en-US" sz="2800" b="1">
            <a:latin typeface="IBM Plex Sans" panose="020B0503050203000203" pitchFamily="34" charset="0"/>
          </a:endParaRPr>
        </a:p>
      </dgm:t>
    </dgm:pt>
    <dgm:pt modelId="{BDEC20DA-613D-4385-99DF-2CB74028DFC0}">
      <dgm:prSet phldrT="[Texto]" custT="1"/>
      <dgm:spPr/>
      <dgm:t>
        <a:bodyPr/>
        <a:lstStyle/>
        <a:p>
          <a:r>
            <a:rPr lang="es-CR" sz="3600" b="1" dirty="0">
              <a:latin typeface="IBM Plex Sans" panose="020B0503050203000203" pitchFamily="34" charset="0"/>
            </a:rPr>
            <a:t>Pobreza</a:t>
          </a:r>
          <a:endParaRPr lang="en-US" sz="3600" b="1" dirty="0">
            <a:latin typeface="IBM Plex Sans" panose="020B0503050203000203" pitchFamily="34" charset="0"/>
          </a:endParaRPr>
        </a:p>
      </dgm:t>
    </dgm:pt>
    <dgm:pt modelId="{B4D35A55-D6B8-4139-B664-6ADD3C437634}" type="parTrans" cxnId="{B58177CA-7D84-4763-924D-AA61A573C856}">
      <dgm:prSet/>
      <dgm:spPr/>
      <dgm:t>
        <a:bodyPr/>
        <a:lstStyle/>
        <a:p>
          <a:endParaRPr lang="en-US" sz="2800" b="1">
            <a:latin typeface="IBM Plex Sans" panose="020B0503050203000203" pitchFamily="34" charset="0"/>
          </a:endParaRPr>
        </a:p>
      </dgm:t>
    </dgm:pt>
    <dgm:pt modelId="{8E2F6324-0D36-49E6-A55A-BE2506175E0B}" type="sibTrans" cxnId="{B58177CA-7D84-4763-924D-AA61A573C856}">
      <dgm:prSet/>
      <dgm:spPr/>
      <dgm:t>
        <a:bodyPr/>
        <a:lstStyle/>
        <a:p>
          <a:endParaRPr lang="en-US" sz="2800" b="1">
            <a:latin typeface="IBM Plex Sans" panose="020B0503050203000203" pitchFamily="34" charset="0"/>
          </a:endParaRPr>
        </a:p>
      </dgm:t>
    </dgm:pt>
    <dgm:pt modelId="{FBCB3C19-6A7D-4A91-A64A-A2A679CD7316}" type="pres">
      <dgm:prSet presAssocID="{669DD766-718F-4EBF-AB19-8D5AC332D799}" presName="compositeShape" presStyleCnt="0">
        <dgm:presLayoutVars>
          <dgm:chMax val="2"/>
          <dgm:dir/>
          <dgm:resizeHandles val="exact"/>
        </dgm:presLayoutVars>
      </dgm:prSet>
      <dgm:spPr/>
      <dgm:t>
        <a:bodyPr/>
        <a:lstStyle/>
        <a:p>
          <a:endParaRPr lang="es-ES"/>
        </a:p>
      </dgm:t>
    </dgm:pt>
    <dgm:pt modelId="{27B100CA-A602-4352-A1A2-2737B40478B4}" type="pres">
      <dgm:prSet presAssocID="{669DD766-718F-4EBF-AB19-8D5AC332D799}" presName="ribbon" presStyleLbl="node1" presStyleIdx="0" presStyleCnt="1"/>
      <dgm:spPr/>
    </dgm:pt>
    <dgm:pt modelId="{F6D00980-264B-4222-AE38-AEB6D940F6C1}" type="pres">
      <dgm:prSet presAssocID="{669DD766-718F-4EBF-AB19-8D5AC332D799}" presName="leftArrowText" presStyleLbl="node1" presStyleIdx="0" presStyleCnt="1">
        <dgm:presLayoutVars>
          <dgm:chMax val="0"/>
          <dgm:bulletEnabled val="1"/>
        </dgm:presLayoutVars>
      </dgm:prSet>
      <dgm:spPr/>
      <dgm:t>
        <a:bodyPr/>
        <a:lstStyle/>
        <a:p>
          <a:endParaRPr lang="es-ES"/>
        </a:p>
      </dgm:t>
    </dgm:pt>
    <dgm:pt modelId="{3D12F3A8-D797-4A68-B899-A3F02CB7A68A}" type="pres">
      <dgm:prSet presAssocID="{669DD766-718F-4EBF-AB19-8D5AC332D799}" presName="rightArrowText" presStyleLbl="node1" presStyleIdx="0" presStyleCnt="1">
        <dgm:presLayoutVars>
          <dgm:chMax val="0"/>
          <dgm:bulletEnabled val="1"/>
        </dgm:presLayoutVars>
      </dgm:prSet>
      <dgm:spPr/>
      <dgm:t>
        <a:bodyPr/>
        <a:lstStyle/>
        <a:p>
          <a:endParaRPr lang="es-ES"/>
        </a:p>
      </dgm:t>
    </dgm:pt>
  </dgm:ptLst>
  <dgm:cxnLst>
    <dgm:cxn modelId="{DD9477E4-0217-4E82-BE26-30B66342FCD6}" type="presOf" srcId="{669DD766-718F-4EBF-AB19-8D5AC332D799}" destId="{FBCB3C19-6A7D-4A91-A64A-A2A679CD7316}" srcOrd="0" destOrd="0" presId="urn:microsoft.com/office/officeart/2005/8/layout/arrow6"/>
    <dgm:cxn modelId="{C1D4E42B-9F46-4797-86B0-33E2314D5D06}" type="presOf" srcId="{A7491994-44B6-4034-97C7-AF0E0E07E66C}" destId="{F6D00980-264B-4222-AE38-AEB6D940F6C1}" srcOrd="0" destOrd="0" presId="urn:microsoft.com/office/officeart/2005/8/layout/arrow6"/>
    <dgm:cxn modelId="{B58177CA-7D84-4763-924D-AA61A573C856}" srcId="{669DD766-718F-4EBF-AB19-8D5AC332D799}" destId="{BDEC20DA-613D-4385-99DF-2CB74028DFC0}" srcOrd="1" destOrd="0" parTransId="{B4D35A55-D6B8-4139-B664-6ADD3C437634}" sibTransId="{8E2F6324-0D36-49E6-A55A-BE2506175E0B}"/>
    <dgm:cxn modelId="{04611025-3929-48A6-9976-4126CB9D7D27}" srcId="{669DD766-718F-4EBF-AB19-8D5AC332D799}" destId="{A7491994-44B6-4034-97C7-AF0E0E07E66C}" srcOrd="0" destOrd="0" parTransId="{12A0BB6A-8298-4590-B915-CE06ECBD2EFF}" sibTransId="{D610405F-CB91-47DC-BFE3-59203A8C90A7}"/>
    <dgm:cxn modelId="{631A5631-DF02-4939-9600-0520DDA5BA8A}" type="presOf" srcId="{BDEC20DA-613D-4385-99DF-2CB74028DFC0}" destId="{3D12F3A8-D797-4A68-B899-A3F02CB7A68A}" srcOrd="0" destOrd="0" presId="urn:microsoft.com/office/officeart/2005/8/layout/arrow6"/>
    <dgm:cxn modelId="{E1346F0E-8BA7-4E94-8E34-1DF7BF588528}" type="presParOf" srcId="{FBCB3C19-6A7D-4A91-A64A-A2A679CD7316}" destId="{27B100CA-A602-4352-A1A2-2737B40478B4}" srcOrd="0" destOrd="0" presId="urn:microsoft.com/office/officeart/2005/8/layout/arrow6"/>
    <dgm:cxn modelId="{8C42050F-880D-4EB8-9C13-89B15CB5879C}" type="presParOf" srcId="{FBCB3C19-6A7D-4A91-A64A-A2A679CD7316}" destId="{F6D00980-264B-4222-AE38-AEB6D940F6C1}" srcOrd="1" destOrd="0" presId="urn:microsoft.com/office/officeart/2005/8/layout/arrow6"/>
    <dgm:cxn modelId="{7F3C5DB0-6399-4030-9A23-56D9DBA9C40E}" type="presParOf" srcId="{FBCB3C19-6A7D-4A91-A64A-A2A679CD7316}" destId="{3D12F3A8-D797-4A68-B899-A3F02CB7A68A}"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B644C0-8C75-4769-955D-7E06E19923D7}" type="doc">
      <dgm:prSet loTypeId="urn:microsoft.com/office/officeart/2005/8/layout/process5" loCatId="process" qsTypeId="urn:microsoft.com/office/officeart/2005/8/quickstyle/simple1" qsCatId="simple" csTypeId="urn:microsoft.com/office/officeart/2005/8/colors/accent1_1" csCatId="accent1" phldr="1"/>
      <dgm:spPr/>
      <dgm:t>
        <a:bodyPr/>
        <a:lstStyle/>
        <a:p>
          <a:endParaRPr lang="en-US"/>
        </a:p>
      </dgm:t>
    </dgm:pt>
    <dgm:pt modelId="{419276BA-B537-4811-B1DA-59968F95FD31}">
      <dgm:prSet phldrT="[Texto]" custT="1"/>
      <dgm:spPr/>
      <dgm:t>
        <a:bodyPr/>
        <a:lstStyle/>
        <a:p>
          <a:r>
            <a:rPr lang="es-CR" sz="2800" dirty="0">
              <a:latin typeface="IBM Plex Sans" panose="020B0503050203000203" pitchFamily="34" charset="0"/>
            </a:rPr>
            <a:t>Revisión Internacional</a:t>
          </a:r>
          <a:endParaRPr lang="en-US" sz="2800" dirty="0">
            <a:latin typeface="IBM Plex Sans" panose="020B0503050203000203" pitchFamily="34" charset="0"/>
          </a:endParaRPr>
        </a:p>
      </dgm:t>
    </dgm:pt>
    <dgm:pt modelId="{06281FDB-370D-4641-A79D-F8AB785B5F8F}" type="parTrans" cxnId="{8B2F526F-3990-4656-B13D-ECD2AC7089A1}">
      <dgm:prSet/>
      <dgm:spPr/>
      <dgm:t>
        <a:bodyPr/>
        <a:lstStyle/>
        <a:p>
          <a:endParaRPr lang="en-US" sz="2400">
            <a:latin typeface="IBM Plex Sans" panose="020B0503050203000203" pitchFamily="34" charset="0"/>
          </a:endParaRPr>
        </a:p>
      </dgm:t>
    </dgm:pt>
    <dgm:pt modelId="{97EC5E27-E0CC-4AD0-8E75-C2D73C96F8C2}" type="sibTrans" cxnId="{8B2F526F-3990-4656-B13D-ECD2AC7089A1}">
      <dgm:prSet custT="1"/>
      <dgm:spPr/>
      <dgm:t>
        <a:bodyPr/>
        <a:lstStyle/>
        <a:p>
          <a:endParaRPr lang="en-US" sz="2400">
            <a:latin typeface="IBM Plex Sans" panose="020B0503050203000203" pitchFamily="34" charset="0"/>
          </a:endParaRPr>
        </a:p>
      </dgm:t>
    </dgm:pt>
    <dgm:pt modelId="{CEAAA11A-7BCC-4567-971A-DC2610A38096}">
      <dgm:prSet phldrT="[Texto]" custT="1"/>
      <dgm:spPr/>
      <dgm:t>
        <a:bodyPr/>
        <a:lstStyle/>
        <a:p>
          <a:r>
            <a:rPr lang="es-CR" sz="2800" dirty="0">
              <a:latin typeface="IBM Plex Sans" panose="020B0503050203000203" pitchFamily="34" charset="0"/>
            </a:rPr>
            <a:t>Diseño metodología: CBA y CBN</a:t>
          </a:r>
          <a:endParaRPr lang="en-US" sz="2800" dirty="0">
            <a:latin typeface="IBM Plex Sans" panose="020B0503050203000203" pitchFamily="34" charset="0"/>
          </a:endParaRPr>
        </a:p>
      </dgm:t>
    </dgm:pt>
    <dgm:pt modelId="{A3818365-C5FA-486F-AF61-AA5E837ED93E}" type="parTrans" cxnId="{9FA4425A-9AAC-48C8-B869-9A6BF94E5F52}">
      <dgm:prSet/>
      <dgm:spPr/>
      <dgm:t>
        <a:bodyPr/>
        <a:lstStyle/>
        <a:p>
          <a:endParaRPr lang="en-US" sz="2400">
            <a:latin typeface="IBM Plex Sans" panose="020B0503050203000203" pitchFamily="34" charset="0"/>
          </a:endParaRPr>
        </a:p>
      </dgm:t>
    </dgm:pt>
    <dgm:pt modelId="{6180F3E5-76CC-4F6F-8709-5C78BA8C926B}" type="sibTrans" cxnId="{9FA4425A-9AAC-48C8-B869-9A6BF94E5F52}">
      <dgm:prSet custT="1"/>
      <dgm:spPr/>
      <dgm:t>
        <a:bodyPr/>
        <a:lstStyle/>
        <a:p>
          <a:endParaRPr lang="en-US" sz="2400">
            <a:latin typeface="IBM Plex Sans" panose="020B0503050203000203" pitchFamily="34" charset="0"/>
          </a:endParaRPr>
        </a:p>
      </dgm:t>
    </dgm:pt>
    <dgm:pt modelId="{5AA09A8C-B384-44A2-9767-427C53E96524}">
      <dgm:prSet phldrT="[Texto]" custT="1"/>
      <dgm:spPr/>
      <dgm:t>
        <a:bodyPr/>
        <a:lstStyle/>
        <a:p>
          <a:r>
            <a:rPr lang="es-CR" sz="2800" dirty="0">
              <a:latin typeface="IBM Plex Sans" panose="020B0503050203000203" pitchFamily="34" charset="0"/>
            </a:rPr>
            <a:t>Validación estadística</a:t>
          </a:r>
          <a:endParaRPr lang="en-US" sz="2800" dirty="0">
            <a:latin typeface="IBM Plex Sans" panose="020B0503050203000203" pitchFamily="34" charset="0"/>
          </a:endParaRPr>
        </a:p>
      </dgm:t>
    </dgm:pt>
    <dgm:pt modelId="{F0A5CE78-0E32-40CF-A6A4-020BCB6D5D70}" type="parTrans" cxnId="{2696B87C-8F03-4DBE-88AE-B49290CD7FE3}">
      <dgm:prSet/>
      <dgm:spPr/>
      <dgm:t>
        <a:bodyPr/>
        <a:lstStyle/>
        <a:p>
          <a:endParaRPr lang="en-US" sz="2400">
            <a:latin typeface="IBM Plex Sans" panose="020B0503050203000203" pitchFamily="34" charset="0"/>
          </a:endParaRPr>
        </a:p>
      </dgm:t>
    </dgm:pt>
    <dgm:pt modelId="{899C6CFC-7F17-4917-B896-62D699C31B26}" type="sibTrans" cxnId="{2696B87C-8F03-4DBE-88AE-B49290CD7FE3}">
      <dgm:prSet custT="1"/>
      <dgm:spPr/>
      <dgm:t>
        <a:bodyPr/>
        <a:lstStyle/>
        <a:p>
          <a:endParaRPr lang="en-US" sz="2400">
            <a:latin typeface="IBM Plex Sans" panose="020B0503050203000203" pitchFamily="34" charset="0"/>
          </a:endParaRPr>
        </a:p>
      </dgm:t>
    </dgm:pt>
    <dgm:pt modelId="{F381E8BF-150B-4D61-8EB9-68DC3A51D3A9}">
      <dgm:prSet phldrT="[Texto]" custT="1"/>
      <dgm:spPr/>
      <dgm:t>
        <a:bodyPr/>
        <a:lstStyle/>
        <a:p>
          <a:r>
            <a:rPr lang="es-CR" sz="2800" dirty="0">
              <a:latin typeface="IBM Plex Sans" panose="020B0503050203000203" pitchFamily="34" charset="0"/>
            </a:rPr>
            <a:t>Comparación con la medición nacional</a:t>
          </a:r>
          <a:endParaRPr lang="en-US" sz="2800" dirty="0">
            <a:latin typeface="IBM Plex Sans" panose="020B0503050203000203" pitchFamily="34" charset="0"/>
          </a:endParaRPr>
        </a:p>
      </dgm:t>
    </dgm:pt>
    <dgm:pt modelId="{7CA60752-7E60-4C0D-A21A-B3D33F735194}" type="parTrans" cxnId="{7E015DD3-C159-44BC-B9A3-3399C033902B}">
      <dgm:prSet/>
      <dgm:spPr/>
      <dgm:t>
        <a:bodyPr/>
        <a:lstStyle/>
        <a:p>
          <a:endParaRPr lang="en-US" sz="2400">
            <a:latin typeface="IBM Plex Sans" panose="020B0503050203000203" pitchFamily="34" charset="0"/>
          </a:endParaRPr>
        </a:p>
      </dgm:t>
    </dgm:pt>
    <dgm:pt modelId="{036234F7-1811-4C5C-AABD-9688BDCB9FD3}" type="sibTrans" cxnId="{7E015DD3-C159-44BC-B9A3-3399C033902B}">
      <dgm:prSet custT="1"/>
      <dgm:spPr/>
      <dgm:t>
        <a:bodyPr/>
        <a:lstStyle/>
        <a:p>
          <a:endParaRPr lang="en-US" sz="2400">
            <a:latin typeface="IBM Plex Sans" panose="020B0503050203000203" pitchFamily="34" charset="0"/>
          </a:endParaRPr>
        </a:p>
      </dgm:t>
    </dgm:pt>
    <dgm:pt modelId="{891C8298-0FC3-43F7-89FF-945E2B33BE5F}">
      <dgm:prSet phldrT="[Texto]" custT="1"/>
      <dgm:spPr/>
      <dgm:t>
        <a:bodyPr/>
        <a:lstStyle/>
        <a:p>
          <a:r>
            <a:rPr lang="es-CR" sz="2800" dirty="0">
              <a:latin typeface="IBM Plex Sans" panose="020B0503050203000203" pitchFamily="34" charset="0"/>
            </a:rPr>
            <a:t>Identificación cambios en encuestas nacionales</a:t>
          </a:r>
          <a:endParaRPr lang="en-US" sz="2800" dirty="0">
            <a:latin typeface="IBM Plex Sans" panose="020B0503050203000203" pitchFamily="34" charset="0"/>
          </a:endParaRPr>
        </a:p>
      </dgm:t>
    </dgm:pt>
    <dgm:pt modelId="{CA9647DE-3C7E-4324-AC88-625668743FB4}" type="parTrans" cxnId="{639436EC-2191-43AF-B21E-6D2C7465755E}">
      <dgm:prSet/>
      <dgm:spPr/>
      <dgm:t>
        <a:bodyPr/>
        <a:lstStyle/>
        <a:p>
          <a:endParaRPr lang="en-US" sz="2400">
            <a:latin typeface="IBM Plex Sans" panose="020B0503050203000203" pitchFamily="34" charset="0"/>
          </a:endParaRPr>
        </a:p>
      </dgm:t>
    </dgm:pt>
    <dgm:pt modelId="{025D85F7-656A-4991-8813-7F9D23A68BF4}" type="sibTrans" cxnId="{639436EC-2191-43AF-B21E-6D2C7465755E}">
      <dgm:prSet/>
      <dgm:spPr/>
      <dgm:t>
        <a:bodyPr/>
        <a:lstStyle/>
        <a:p>
          <a:endParaRPr lang="en-US" sz="2400">
            <a:latin typeface="IBM Plex Sans" panose="020B0503050203000203" pitchFamily="34" charset="0"/>
          </a:endParaRPr>
        </a:p>
      </dgm:t>
    </dgm:pt>
    <dgm:pt modelId="{99A4B3DA-DAB7-4758-869C-0DAF14C7AA0E}" type="pres">
      <dgm:prSet presAssocID="{9BB644C0-8C75-4769-955D-7E06E19923D7}" presName="diagram" presStyleCnt="0">
        <dgm:presLayoutVars>
          <dgm:dir/>
          <dgm:resizeHandles val="exact"/>
        </dgm:presLayoutVars>
      </dgm:prSet>
      <dgm:spPr/>
      <dgm:t>
        <a:bodyPr/>
        <a:lstStyle/>
        <a:p>
          <a:endParaRPr lang="es-ES"/>
        </a:p>
      </dgm:t>
    </dgm:pt>
    <dgm:pt modelId="{8BB94434-9BF1-4043-919A-DDAAA661D97B}" type="pres">
      <dgm:prSet presAssocID="{419276BA-B537-4811-B1DA-59968F95FD31}" presName="node" presStyleLbl="node1" presStyleIdx="0" presStyleCnt="5">
        <dgm:presLayoutVars>
          <dgm:bulletEnabled val="1"/>
        </dgm:presLayoutVars>
      </dgm:prSet>
      <dgm:spPr/>
      <dgm:t>
        <a:bodyPr/>
        <a:lstStyle/>
        <a:p>
          <a:endParaRPr lang="es-ES"/>
        </a:p>
      </dgm:t>
    </dgm:pt>
    <dgm:pt modelId="{FCC7A983-05D5-4004-B93E-888FEFEBFDA7}" type="pres">
      <dgm:prSet presAssocID="{97EC5E27-E0CC-4AD0-8E75-C2D73C96F8C2}" presName="sibTrans" presStyleLbl="sibTrans2D1" presStyleIdx="0" presStyleCnt="4"/>
      <dgm:spPr/>
      <dgm:t>
        <a:bodyPr/>
        <a:lstStyle/>
        <a:p>
          <a:endParaRPr lang="es-ES"/>
        </a:p>
      </dgm:t>
    </dgm:pt>
    <dgm:pt modelId="{D887228A-EB2B-4B8E-8DE0-EF3E50248808}" type="pres">
      <dgm:prSet presAssocID="{97EC5E27-E0CC-4AD0-8E75-C2D73C96F8C2}" presName="connectorText" presStyleLbl="sibTrans2D1" presStyleIdx="0" presStyleCnt="4"/>
      <dgm:spPr/>
      <dgm:t>
        <a:bodyPr/>
        <a:lstStyle/>
        <a:p>
          <a:endParaRPr lang="es-ES"/>
        </a:p>
      </dgm:t>
    </dgm:pt>
    <dgm:pt modelId="{EA1B3BCA-0513-4C76-BE8B-B0F9EDC678AB}" type="pres">
      <dgm:prSet presAssocID="{CEAAA11A-7BCC-4567-971A-DC2610A38096}" presName="node" presStyleLbl="node1" presStyleIdx="1" presStyleCnt="5">
        <dgm:presLayoutVars>
          <dgm:bulletEnabled val="1"/>
        </dgm:presLayoutVars>
      </dgm:prSet>
      <dgm:spPr/>
      <dgm:t>
        <a:bodyPr/>
        <a:lstStyle/>
        <a:p>
          <a:endParaRPr lang="es-ES"/>
        </a:p>
      </dgm:t>
    </dgm:pt>
    <dgm:pt modelId="{9DEB3AE0-DDA4-4F51-9BC6-379419509E53}" type="pres">
      <dgm:prSet presAssocID="{6180F3E5-76CC-4F6F-8709-5C78BA8C926B}" presName="sibTrans" presStyleLbl="sibTrans2D1" presStyleIdx="1" presStyleCnt="4"/>
      <dgm:spPr/>
      <dgm:t>
        <a:bodyPr/>
        <a:lstStyle/>
        <a:p>
          <a:endParaRPr lang="es-ES"/>
        </a:p>
      </dgm:t>
    </dgm:pt>
    <dgm:pt modelId="{C0590C92-14BA-44B1-8882-3020B86A5544}" type="pres">
      <dgm:prSet presAssocID="{6180F3E5-76CC-4F6F-8709-5C78BA8C926B}" presName="connectorText" presStyleLbl="sibTrans2D1" presStyleIdx="1" presStyleCnt="4"/>
      <dgm:spPr/>
      <dgm:t>
        <a:bodyPr/>
        <a:lstStyle/>
        <a:p>
          <a:endParaRPr lang="es-ES"/>
        </a:p>
      </dgm:t>
    </dgm:pt>
    <dgm:pt modelId="{700F73E7-59D8-4E31-B33D-274C847B2CAD}" type="pres">
      <dgm:prSet presAssocID="{5AA09A8C-B384-44A2-9767-427C53E96524}" presName="node" presStyleLbl="node1" presStyleIdx="2" presStyleCnt="5">
        <dgm:presLayoutVars>
          <dgm:bulletEnabled val="1"/>
        </dgm:presLayoutVars>
      </dgm:prSet>
      <dgm:spPr/>
      <dgm:t>
        <a:bodyPr/>
        <a:lstStyle/>
        <a:p>
          <a:endParaRPr lang="es-ES"/>
        </a:p>
      </dgm:t>
    </dgm:pt>
    <dgm:pt modelId="{3F889D87-C3D1-4BAE-B666-B2AC6DA7BA64}" type="pres">
      <dgm:prSet presAssocID="{899C6CFC-7F17-4917-B896-62D699C31B26}" presName="sibTrans" presStyleLbl="sibTrans2D1" presStyleIdx="2" presStyleCnt="4"/>
      <dgm:spPr/>
      <dgm:t>
        <a:bodyPr/>
        <a:lstStyle/>
        <a:p>
          <a:endParaRPr lang="es-ES"/>
        </a:p>
      </dgm:t>
    </dgm:pt>
    <dgm:pt modelId="{1A2C27E7-4A5F-4DF5-9086-9480438B15EF}" type="pres">
      <dgm:prSet presAssocID="{899C6CFC-7F17-4917-B896-62D699C31B26}" presName="connectorText" presStyleLbl="sibTrans2D1" presStyleIdx="2" presStyleCnt="4"/>
      <dgm:spPr/>
      <dgm:t>
        <a:bodyPr/>
        <a:lstStyle/>
        <a:p>
          <a:endParaRPr lang="es-ES"/>
        </a:p>
      </dgm:t>
    </dgm:pt>
    <dgm:pt modelId="{A268AFA6-8E0F-437C-9B22-0AF37E62C240}" type="pres">
      <dgm:prSet presAssocID="{F381E8BF-150B-4D61-8EB9-68DC3A51D3A9}" presName="node" presStyleLbl="node1" presStyleIdx="3" presStyleCnt="5" custLinFactNeighborX="-1947" custLinFactNeighborY="2163">
        <dgm:presLayoutVars>
          <dgm:bulletEnabled val="1"/>
        </dgm:presLayoutVars>
      </dgm:prSet>
      <dgm:spPr/>
      <dgm:t>
        <a:bodyPr/>
        <a:lstStyle/>
        <a:p>
          <a:endParaRPr lang="es-ES"/>
        </a:p>
      </dgm:t>
    </dgm:pt>
    <dgm:pt modelId="{AA069596-6BA9-4EF3-942A-7283F24F313F}" type="pres">
      <dgm:prSet presAssocID="{036234F7-1811-4C5C-AABD-9688BDCB9FD3}" presName="sibTrans" presStyleLbl="sibTrans2D1" presStyleIdx="3" presStyleCnt="4"/>
      <dgm:spPr/>
      <dgm:t>
        <a:bodyPr/>
        <a:lstStyle/>
        <a:p>
          <a:endParaRPr lang="es-ES"/>
        </a:p>
      </dgm:t>
    </dgm:pt>
    <dgm:pt modelId="{A9F0B2C0-7DF3-477C-862B-D4806B4BA17D}" type="pres">
      <dgm:prSet presAssocID="{036234F7-1811-4C5C-AABD-9688BDCB9FD3}" presName="connectorText" presStyleLbl="sibTrans2D1" presStyleIdx="3" presStyleCnt="4"/>
      <dgm:spPr/>
      <dgm:t>
        <a:bodyPr/>
        <a:lstStyle/>
        <a:p>
          <a:endParaRPr lang="es-ES"/>
        </a:p>
      </dgm:t>
    </dgm:pt>
    <dgm:pt modelId="{E90CAC35-FB75-4C0F-8880-7A902E5625C7}" type="pres">
      <dgm:prSet presAssocID="{891C8298-0FC3-43F7-89FF-945E2B33BE5F}" presName="node" presStyleLbl="node1" presStyleIdx="4" presStyleCnt="5">
        <dgm:presLayoutVars>
          <dgm:bulletEnabled val="1"/>
        </dgm:presLayoutVars>
      </dgm:prSet>
      <dgm:spPr/>
      <dgm:t>
        <a:bodyPr/>
        <a:lstStyle/>
        <a:p>
          <a:endParaRPr lang="es-ES"/>
        </a:p>
      </dgm:t>
    </dgm:pt>
  </dgm:ptLst>
  <dgm:cxnLst>
    <dgm:cxn modelId="{75A8AC8C-97D6-482E-8DA0-31F2C1400E8C}" type="presOf" srcId="{CEAAA11A-7BCC-4567-971A-DC2610A38096}" destId="{EA1B3BCA-0513-4C76-BE8B-B0F9EDC678AB}" srcOrd="0" destOrd="0" presId="urn:microsoft.com/office/officeart/2005/8/layout/process5"/>
    <dgm:cxn modelId="{2696B87C-8F03-4DBE-88AE-B49290CD7FE3}" srcId="{9BB644C0-8C75-4769-955D-7E06E19923D7}" destId="{5AA09A8C-B384-44A2-9767-427C53E96524}" srcOrd="2" destOrd="0" parTransId="{F0A5CE78-0E32-40CF-A6A4-020BCB6D5D70}" sibTransId="{899C6CFC-7F17-4917-B896-62D699C31B26}"/>
    <dgm:cxn modelId="{7E015DD3-C159-44BC-B9A3-3399C033902B}" srcId="{9BB644C0-8C75-4769-955D-7E06E19923D7}" destId="{F381E8BF-150B-4D61-8EB9-68DC3A51D3A9}" srcOrd="3" destOrd="0" parTransId="{7CA60752-7E60-4C0D-A21A-B3D33F735194}" sibTransId="{036234F7-1811-4C5C-AABD-9688BDCB9FD3}"/>
    <dgm:cxn modelId="{8B2F526F-3990-4656-B13D-ECD2AC7089A1}" srcId="{9BB644C0-8C75-4769-955D-7E06E19923D7}" destId="{419276BA-B537-4811-B1DA-59968F95FD31}" srcOrd="0" destOrd="0" parTransId="{06281FDB-370D-4641-A79D-F8AB785B5F8F}" sibTransId="{97EC5E27-E0CC-4AD0-8E75-C2D73C96F8C2}"/>
    <dgm:cxn modelId="{06966302-D14B-4D5B-951E-FA3E3DA9B9BC}" type="presOf" srcId="{6180F3E5-76CC-4F6F-8709-5C78BA8C926B}" destId="{9DEB3AE0-DDA4-4F51-9BC6-379419509E53}" srcOrd="0" destOrd="0" presId="urn:microsoft.com/office/officeart/2005/8/layout/process5"/>
    <dgm:cxn modelId="{639436EC-2191-43AF-B21E-6D2C7465755E}" srcId="{9BB644C0-8C75-4769-955D-7E06E19923D7}" destId="{891C8298-0FC3-43F7-89FF-945E2B33BE5F}" srcOrd="4" destOrd="0" parTransId="{CA9647DE-3C7E-4324-AC88-625668743FB4}" sibTransId="{025D85F7-656A-4991-8813-7F9D23A68BF4}"/>
    <dgm:cxn modelId="{DC7987B9-CDB1-421A-8661-0C17F0E6B96B}" type="presOf" srcId="{6180F3E5-76CC-4F6F-8709-5C78BA8C926B}" destId="{C0590C92-14BA-44B1-8882-3020B86A5544}" srcOrd="1" destOrd="0" presId="urn:microsoft.com/office/officeart/2005/8/layout/process5"/>
    <dgm:cxn modelId="{71ECFC0A-3C77-4F14-BBE1-EA5EF19A3B6E}" type="presOf" srcId="{036234F7-1811-4C5C-AABD-9688BDCB9FD3}" destId="{AA069596-6BA9-4EF3-942A-7283F24F313F}" srcOrd="0" destOrd="0" presId="urn:microsoft.com/office/officeart/2005/8/layout/process5"/>
    <dgm:cxn modelId="{88EA221A-72E0-468C-B9D9-8F34B36D0D3E}" type="presOf" srcId="{97EC5E27-E0CC-4AD0-8E75-C2D73C96F8C2}" destId="{D887228A-EB2B-4B8E-8DE0-EF3E50248808}" srcOrd="1" destOrd="0" presId="urn:microsoft.com/office/officeart/2005/8/layout/process5"/>
    <dgm:cxn modelId="{9F3FFF84-2881-4DE3-9D2C-E5109CBDB4D1}" type="presOf" srcId="{899C6CFC-7F17-4917-B896-62D699C31B26}" destId="{3F889D87-C3D1-4BAE-B666-B2AC6DA7BA64}" srcOrd="0" destOrd="0" presId="urn:microsoft.com/office/officeart/2005/8/layout/process5"/>
    <dgm:cxn modelId="{018F8F83-87E5-40D5-A917-0DE01800D72A}" type="presOf" srcId="{899C6CFC-7F17-4917-B896-62D699C31B26}" destId="{1A2C27E7-4A5F-4DF5-9086-9480438B15EF}" srcOrd="1" destOrd="0" presId="urn:microsoft.com/office/officeart/2005/8/layout/process5"/>
    <dgm:cxn modelId="{804D9A14-DD89-4D28-B5DF-E579D50DBA5A}" type="presOf" srcId="{F381E8BF-150B-4D61-8EB9-68DC3A51D3A9}" destId="{A268AFA6-8E0F-437C-9B22-0AF37E62C240}" srcOrd="0" destOrd="0" presId="urn:microsoft.com/office/officeart/2005/8/layout/process5"/>
    <dgm:cxn modelId="{A3A9C53F-D9B1-4F1C-8B4B-EE19EA6F6881}" type="presOf" srcId="{5AA09A8C-B384-44A2-9767-427C53E96524}" destId="{700F73E7-59D8-4E31-B33D-274C847B2CAD}" srcOrd="0" destOrd="0" presId="urn:microsoft.com/office/officeart/2005/8/layout/process5"/>
    <dgm:cxn modelId="{A157DFFF-F0E9-4F02-8AE3-2AF068C5D4E3}" type="presOf" srcId="{036234F7-1811-4C5C-AABD-9688BDCB9FD3}" destId="{A9F0B2C0-7DF3-477C-862B-D4806B4BA17D}" srcOrd="1" destOrd="0" presId="urn:microsoft.com/office/officeart/2005/8/layout/process5"/>
    <dgm:cxn modelId="{EC285478-743F-4277-B4DF-8EBEEF577A43}" type="presOf" srcId="{891C8298-0FC3-43F7-89FF-945E2B33BE5F}" destId="{E90CAC35-FB75-4C0F-8880-7A902E5625C7}" srcOrd="0" destOrd="0" presId="urn:microsoft.com/office/officeart/2005/8/layout/process5"/>
    <dgm:cxn modelId="{9FA4425A-9AAC-48C8-B869-9A6BF94E5F52}" srcId="{9BB644C0-8C75-4769-955D-7E06E19923D7}" destId="{CEAAA11A-7BCC-4567-971A-DC2610A38096}" srcOrd="1" destOrd="0" parTransId="{A3818365-C5FA-486F-AF61-AA5E837ED93E}" sibTransId="{6180F3E5-76CC-4F6F-8709-5C78BA8C926B}"/>
    <dgm:cxn modelId="{A730912F-5D53-4342-BA91-689869E100BA}" type="presOf" srcId="{9BB644C0-8C75-4769-955D-7E06E19923D7}" destId="{99A4B3DA-DAB7-4758-869C-0DAF14C7AA0E}" srcOrd="0" destOrd="0" presId="urn:microsoft.com/office/officeart/2005/8/layout/process5"/>
    <dgm:cxn modelId="{FECB16DF-C74E-4701-96A1-9238CFF02119}" type="presOf" srcId="{419276BA-B537-4811-B1DA-59968F95FD31}" destId="{8BB94434-9BF1-4043-919A-DDAAA661D97B}" srcOrd="0" destOrd="0" presId="urn:microsoft.com/office/officeart/2005/8/layout/process5"/>
    <dgm:cxn modelId="{26A4B3B1-4C56-48B7-AFCF-5FFB171617F4}" type="presOf" srcId="{97EC5E27-E0CC-4AD0-8E75-C2D73C96F8C2}" destId="{FCC7A983-05D5-4004-B93E-888FEFEBFDA7}" srcOrd="0" destOrd="0" presId="urn:microsoft.com/office/officeart/2005/8/layout/process5"/>
    <dgm:cxn modelId="{D760713A-44EC-4E8B-9757-7DE29891C83A}" type="presParOf" srcId="{99A4B3DA-DAB7-4758-869C-0DAF14C7AA0E}" destId="{8BB94434-9BF1-4043-919A-DDAAA661D97B}" srcOrd="0" destOrd="0" presId="urn:microsoft.com/office/officeart/2005/8/layout/process5"/>
    <dgm:cxn modelId="{5BEABFDB-D2C8-4975-8396-5A3375F1F75F}" type="presParOf" srcId="{99A4B3DA-DAB7-4758-869C-0DAF14C7AA0E}" destId="{FCC7A983-05D5-4004-B93E-888FEFEBFDA7}" srcOrd="1" destOrd="0" presId="urn:microsoft.com/office/officeart/2005/8/layout/process5"/>
    <dgm:cxn modelId="{98F84444-ED9C-413A-ABDA-ED1186304494}" type="presParOf" srcId="{FCC7A983-05D5-4004-B93E-888FEFEBFDA7}" destId="{D887228A-EB2B-4B8E-8DE0-EF3E50248808}" srcOrd="0" destOrd="0" presId="urn:microsoft.com/office/officeart/2005/8/layout/process5"/>
    <dgm:cxn modelId="{9D8F3AB7-5F4E-4564-B793-7139E92C1D35}" type="presParOf" srcId="{99A4B3DA-DAB7-4758-869C-0DAF14C7AA0E}" destId="{EA1B3BCA-0513-4C76-BE8B-B0F9EDC678AB}" srcOrd="2" destOrd="0" presId="urn:microsoft.com/office/officeart/2005/8/layout/process5"/>
    <dgm:cxn modelId="{D75A987A-1CD1-4DC3-98D7-BC43B85A1D18}" type="presParOf" srcId="{99A4B3DA-DAB7-4758-869C-0DAF14C7AA0E}" destId="{9DEB3AE0-DDA4-4F51-9BC6-379419509E53}" srcOrd="3" destOrd="0" presId="urn:microsoft.com/office/officeart/2005/8/layout/process5"/>
    <dgm:cxn modelId="{875233EA-CDFA-498D-845E-0A6DDF562199}" type="presParOf" srcId="{9DEB3AE0-DDA4-4F51-9BC6-379419509E53}" destId="{C0590C92-14BA-44B1-8882-3020B86A5544}" srcOrd="0" destOrd="0" presId="urn:microsoft.com/office/officeart/2005/8/layout/process5"/>
    <dgm:cxn modelId="{7FEC077C-D15A-4767-A944-9329353C99DC}" type="presParOf" srcId="{99A4B3DA-DAB7-4758-869C-0DAF14C7AA0E}" destId="{700F73E7-59D8-4E31-B33D-274C847B2CAD}" srcOrd="4" destOrd="0" presId="urn:microsoft.com/office/officeart/2005/8/layout/process5"/>
    <dgm:cxn modelId="{02B4A703-1B01-467C-AB08-8E138C3E67C1}" type="presParOf" srcId="{99A4B3DA-DAB7-4758-869C-0DAF14C7AA0E}" destId="{3F889D87-C3D1-4BAE-B666-B2AC6DA7BA64}" srcOrd="5" destOrd="0" presId="urn:microsoft.com/office/officeart/2005/8/layout/process5"/>
    <dgm:cxn modelId="{8F60ECBA-97BD-49BE-84CF-B8D70961AE20}" type="presParOf" srcId="{3F889D87-C3D1-4BAE-B666-B2AC6DA7BA64}" destId="{1A2C27E7-4A5F-4DF5-9086-9480438B15EF}" srcOrd="0" destOrd="0" presId="urn:microsoft.com/office/officeart/2005/8/layout/process5"/>
    <dgm:cxn modelId="{A557F762-6A40-4073-AA9F-6898787650EC}" type="presParOf" srcId="{99A4B3DA-DAB7-4758-869C-0DAF14C7AA0E}" destId="{A268AFA6-8E0F-437C-9B22-0AF37E62C240}" srcOrd="6" destOrd="0" presId="urn:microsoft.com/office/officeart/2005/8/layout/process5"/>
    <dgm:cxn modelId="{A9112233-1DD8-4CC7-B4E8-FB05D5AD8B04}" type="presParOf" srcId="{99A4B3DA-DAB7-4758-869C-0DAF14C7AA0E}" destId="{AA069596-6BA9-4EF3-942A-7283F24F313F}" srcOrd="7" destOrd="0" presId="urn:microsoft.com/office/officeart/2005/8/layout/process5"/>
    <dgm:cxn modelId="{AF405E66-1BED-4D3E-9ABF-A94C168950FB}" type="presParOf" srcId="{AA069596-6BA9-4EF3-942A-7283F24F313F}" destId="{A9F0B2C0-7DF3-477C-862B-D4806B4BA17D}" srcOrd="0" destOrd="0" presId="urn:microsoft.com/office/officeart/2005/8/layout/process5"/>
    <dgm:cxn modelId="{441DEC96-DF3D-4EF5-B2AC-7CAC46BD857B}" type="presParOf" srcId="{99A4B3DA-DAB7-4758-869C-0DAF14C7AA0E}" destId="{E90CAC35-FB75-4C0F-8880-7A902E5625C7}"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BB0346-B90C-4338-A8AC-27031178CD21}"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6679D31F-80F2-490B-9E1C-8FE07CEBD5EA}">
      <dgm:prSet phldrT="[Texto]" custT="1"/>
      <dgm:spPr/>
      <dgm:t>
        <a:bodyPr/>
        <a:lstStyle/>
        <a:p>
          <a:r>
            <a:rPr lang="es-CR" sz="1300" dirty="0">
              <a:latin typeface="IBM Plex Sans" panose="020B0503050203000203" pitchFamily="34" charset="0"/>
            </a:rPr>
            <a:t>Chile</a:t>
          </a:r>
          <a:endParaRPr lang="en-US" sz="1300" dirty="0">
            <a:latin typeface="IBM Plex Sans" panose="020B0503050203000203" pitchFamily="34" charset="0"/>
          </a:endParaRPr>
        </a:p>
      </dgm:t>
    </dgm:pt>
    <dgm:pt modelId="{E3974022-6371-4C1C-9A4A-9D95B1DBB0DA}" type="parTrans" cxnId="{F58E371F-D0DE-4A9A-BB8B-2ABF77D2842E}">
      <dgm:prSet/>
      <dgm:spPr/>
      <dgm:t>
        <a:bodyPr/>
        <a:lstStyle/>
        <a:p>
          <a:endParaRPr lang="en-US" sz="1300">
            <a:latin typeface="IBM Plex Sans" panose="020B0503050203000203" pitchFamily="34" charset="0"/>
          </a:endParaRPr>
        </a:p>
      </dgm:t>
    </dgm:pt>
    <dgm:pt modelId="{332B6489-EDE4-4380-8623-76845C23B4C6}" type="sibTrans" cxnId="{F58E371F-D0DE-4A9A-BB8B-2ABF77D2842E}">
      <dgm:prSet/>
      <dgm:spPr/>
      <dgm:t>
        <a:bodyPr/>
        <a:lstStyle/>
        <a:p>
          <a:endParaRPr lang="en-US" sz="1300">
            <a:latin typeface="IBM Plex Sans" panose="020B0503050203000203" pitchFamily="34" charset="0"/>
          </a:endParaRPr>
        </a:p>
      </dgm:t>
    </dgm:pt>
    <dgm:pt modelId="{CDB52868-DA64-4541-B157-C5695336337F}">
      <dgm:prSet phldrT="[Texto]" custT="1"/>
      <dgm:spPr/>
      <dgm:t>
        <a:bodyPr/>
        <a:lstStyle/>
        <a:p>
          <a:r>
            <a:rPr lang="es-CR" sz="1300" dirty="0">
              <a:latin typeface="IBM Plex Sans" panose="020B0503050203000203" pitchFamily="34" charset="0"/>
            </a:rPr>
            <a:t>SENADIS</a:t>
          </a:r>
          <a:endParaRPr lang="en-US" sz="1300" dirty="0">
            <a:latin typeface="IBM Plex Sans" panose="020B0503050203000203" pitchFamily="34" charset="0"/>
          </a:endParaRPr>
        </a:p>
      </dgm:t>
    </dgm:pt>
    <dgm:pt modelId="{4BC0AB9B-B051-4E6C-8CC8-4CCEE726A006}" type="parTrans" cxnId="{29DABD0A-B211-47A9-BDF6-8160024350F1}">
      <dgm:prSet/>
      <dgm:spPr/>
      <dgm:t>
        <a:bodyPr/>
        <a:lstStyle/>
        <a:p>
          <a:endParaRPr lang="en-US" sz="1300">
            <a:latin typeface="IBM Plex Sans" panose="020B0503050203000203" pitchFamily="34" charset="0"/>
          </a:endParaRPr>
        </a:p>
      </dgm:t>
    </dgm:pt>
    <dgm:pt modelId="{A98A4959-E26F-4D10-B625-77CB6B945BBE}" type="sibTrans" cxnId="{29DABD0A-B211-47A9-BDF6-8160024350F1}">
      <dgm:prSet/>
      <dgm:spPr/>
      <dgm:t>
        <a:bodyPr/>
        <a:lstStyle/>
        <a:p>
          <a:endParaRPr lang="en-US" sz="1300">
            <a:latin typeface="IBM Plex Sans" panose="020B0503050203000203" pitchFamily="34" charset="0"/>
          </a:endParaRPr>
        </a:p>
      </dgm:t>
    </dgm:pt>
    <dgm:pt modelId="{B42F6ED0-53C0-4B4E-91A4-C6F67613EAEA}">
      <dgm:prSet phldrT="[Texto]" custT="1"/>
      <dgm:spPr/>
      <dgm:t>
        <a:bodyPr/>
        <a:lstStyle/>
        <a:p>
          <a:r>
            <a:rPr lang="es-CR" sz="1300" dirty="0">
              <a:latin typeface="IBM Plex Sans" panose="020B0503050203000203" pitchFamily="34" charset="0"/>
            </a:rPr>
            <a:t>Argentina</a:t>
          </a:r>
          <a:endParaRPr lang="en-US" sz="1300" dirty="0">
            <a:latin typeface="IBM Plex Sans" panose="020B0503050203000203" pitchFamily="34" charset="0"/>
          </a:endParaRPr>
        </a:p>
      </dgm:t>
    </dgm:pt>
    <dgm:pt modelId="{0AA66100-77C9-41C8-9449-45B5205A2580}" type="parTrans" cxnId="{F386036F-D9EF-42CA-9F54-05D1E2C42599}">
      <dgm:prSet/>
      <dgm:spPr/>
      <dgm:t>
        <a:bodyPr/>
        <a:lstStyle/>
        <a:p>
          <a:endParaRPr lang="en-US" sz="1300">
            <a:latin typeface="IBM Plex Sans" panose="020B0503050203000203" pitchFamily="34" charset="0"/>
          </a:endParaRPr>
        </a:p>
      </dgm:t>
    </dgm:pt>
    <dgm:pt modelId="{D9A4A6E6-5432-4E55-BA87-367213231239}" type="sibTrans" cxnId="{F386036F-D9EF-42CA-9F54-05D1E2C42599}">
      <dgm:prSet/>
      <dgm:spPr/>
      <dgm:t>
        <a:bodyPr/>
        <a:lstStyle/>
        <a:p>
          <a:endParaRPr lang="en-US" sz="1300">
            <a:latin typeface="IBM Plex Sans" panose="020B0503050203000203" pitchFamily="34" charset="0"/>
          </a:endParaRPr>
        </a:p>
      </dgm:t>
    </dgm:pt>
    <dgm:pt modelId="{5AC4655A-D557-4DE9-9367-BE2B84CC1EEF}">
      <dgm:prSet phldrT="[Texto]" custT="1"/>
      <dgm:spPr/>
      <dgm:t>
        <a:bodyPr/>
        <a:lstStyle/>
        <a:p>
          <a:r>
            <a:rPr lang="es-CR" sz="1300" dirty="0">
              <a:latin typeface="IBM Plex Sans" panose="020B0503050203000203" pitchFamily="34" charset="0"/>
            </a:rPr>
            <a:t>CONADIS</a:t>
          </a:r>
          <a:endParaRPr lang="en-US" sz="1300" dirty="0">
            <a:latin typeface="IBM Plex Sans" panose="020B0503050203000203" pitchFamily="34" charset="0"/>
          </a:endParaRPr>
        </a:p>
      </dgm:t>
    </dgm:pt>
    <dgm:pt modelId="{62D1E0B5-7428-46F5-ADBF-3927DFE67167}" type="parTrans" cxnId="{C4CFEB81-09BE-45C8-BC13-0839C989C27A}">
      <dgm:prSet/>
      <dgm:spPr/>
      <dgm:t>
        <a:bodyPr/>
        <a:lstStyle/>
        <a:p>
          <a:endParaRPr lang="en-US" sz="1300">
            <a:latin typeface="IBM Plex Sans" panose="020B0503050203000203" pitchFamily="34" charset="0"/>
          </a:endParaRPr>
        </a:p>
      </dgm:t>
    </dgm:pt>
    <dgm:pt modelId="{44A4E1B7-1E9B-422C-A714-EBB07B31FFAC}" type="sibTrans" cxnId="{C4CFEB81-09BE-45C8-BC13-0839C989C27A}">
      <dgm:prSet/>
      <dgm:spPr/>
      <dgm:t>
        <a:bodyPr/>
        <a:lstStyle/>
        <a:p>
          <a:endParaRPr lang="en-US" sz="1300">
            <a:latin typeface="IBM Plex Sans" panose="020B0503050203000203" pitchFamily="34" charset="0"/>
          </a:endParaRPr>
        </a:p>
      </dgm:t>
    </dgm:pt>
    <dgm:pt modelId="{C7EDD074-FDD5-4B52-A3E9-8C1E4575C725}">
      <dgm:prSet phldrT="[Texto]" custT="1"/>
      <dgm:spPr/>
      <dgm:t>
        <a:bodyPr/>
        <a:lstStyle/>
        <a:p>
          <a:r>
            <a:rPr lang="es-CR" sz="1300" dirty="0">
              <a:latin typeface="IBM Plex Sans" panose="020B0503050203000203" pitchFamily="34" charset="0"/>
            </a:rPr>
            <a:t>Uruguay</a:t>
          </a:r>
          <a:endParaRPr lang="en-US" sz="1300" dirty="0">
            <a:latin typeface="IBM Plex Sans" panose="020B0503050203000203" pitchFamily="34" charset="0"/>
          </a:endParaRPr>
        </a:p>
      </dgm:t>
    </dgm:pt>
    <dgm:pt modelId="{C4E25477-FA2B-487F-904A-1B683CD02B23}" type="parTrans" cxnId="{B6768840-311C-4852-B90E-B9518C100040}">
      <dgm:prSet/>
      <dgm:spPr/>
      <dgm:t>
        <a:bodyPr/>
        <a:lstStyle/>
        <a:p>
          <a:endParaRPr lang="en-US" sz="1300">
            <a:latin typeface="IBM Plex Sans" panose="020B0503050203000203" pitchFamily="34" charset="0"/>
          </a:endParaRPr>
        </a:p>
      </dgm:t>
    </dgm:pt>
    <dgm:pt modelId="{DC51158B-1168-498E-B05D-477BA19E1730}" type="sibTrans" cxnId="{B6768840-311C-4852-B90E-B9518C100040}">
      <dgm:prSet/>
      <dgm:spPr/>
      <dgm:t>
        <a:bodyPr/>
        <a:lstStyle/>
        <a:p>
          <a:endParaRPr lang="en-US" sz="1300">
            <a:latin typeface="IBM Plex Sans" panose="020B0503050203000203" pitchFamily="34" charset="0"/>
          </a:endParaRPr>
        </a:p>
      </dgm:t>
    </dgm:pt>
    <dgm:pt modelId="{868849B4-077E-404E-A1B3-BF3CD84D98AF}">
      <dgm:prSet phldrT="[Texto]" custT="1"/>
      <dgm:spPr/>
      <dgm:t>
        <a:bodyPr/>
        <a:lstStyle/>
        <a:p>
          <a:r>
            <a:rPr lang="es-CR" sz="1300" dirty="0">
              <a:latin typeface="IBM Plex Sans" panose="020B0503050203000203" pitchFamily="34" charset="0"/>
            </a:rPr>
            <a:t>CNHD</a:t>
          </a:r>
          <a:endParaRPr lang="en-US" sz="1300" dirty="0">
            <a:latin typeface="IBM Plex Sans" panose="020B0503050203000203" pitchFamily="34" charset="0"/>
          </a:endParaRPr>
        </a:p>
      </dgm:t>
    </dgm:pt>
    <dgm:pt modelId="{8FA43EC1-B595-4B07-B255-2AD6B0D73457}" type="parTrans" cxnId="{1F6587F6-2F9B-47C5-9D57-1DC82625B95A}">
      <dgm:prSet/>
      <dgm:spPr/>
      <dgm:t>
        <a:bodyPr/>
        <a:lstStyle/>
        <a:p>
          <a:endParaRPr lang="en-US" sz="1300">
            <a:latin typeface="IBM Plex Sans" panose="020B0503050203000203" pitchFamily="34" charset="0"/>
          </a:endParaRPr>
        </a:p>
      </dgm:t>
    </dgm:pt>
    <dgm:pt modelId="{06E6E5AB-B093-4332-AD62-14C7B6AC73A5}" type="sibTrans" cxnId="{1F6587F6-2F9B-47C5-9D57-1DC82625B95A}">
      <dgm:prSet/>
      <dgm:spPr/>
      <dgm:t>
        <a:bodyPr/>
        <a:lstStyle/>
        <a:p>
          <a:endParaRPr lang="en-US" sz="1300">
            <a:latin typeface="IBM Plex Sans" panose="020B0503050203000203" pitchFamily="34" charset="0"/>
          </a:endParaRPr>
        </a:p>
      </dgm:t>
    </dgm:pt>
    <dgm:pt modelId="{39431FBD-01A4-4627-856E-EEF220825807}">
      <dgm:prSet custT="1"/>
      <dgm:spPr/>
      <dgm:t>
        <a:bodyPr/>
        <a:lstStyle/>
        <a:p>
          <a:r>
            <a:rPr lang="es-CR" sz="1300" dirty="0">
              <a:latin typeface="IBM Plex Sans" panose="020B0503050203000203" pitchFamily="34" charset="0"/>
            </a:rPr>
            <a:t>México</a:t>
          </a:r>
          <a:endParaRPr lang="en-US" sz="1300" dirty="0">
            <a:latin typeface="IBM Plex Sans" panose="020B0503050203000203" pitchFamily="34" charset="0"/>
          </a:endParaRPr>
        </a:p>
      </dgm:t>
    </dgm:pt>
    <dgm:pt modelId="{F5A352C5-C760-4762-B141-2A11606F183A}" type="parTrans" cxnId="{5BE77D9E-0459-4928-885F-E0C1E3D178D2}">
      <dgm:prSet/>
      <dgm:spPr/>
      <dgm:t>
        <a:bodyPr/>
        <a:lstStyle/>
        <a:p>
          <a:endParaRPr lang="en-US" sz="1300">
            <a:latin typeface="IBM Plex Sans" panose="020B0503050203000203" pitchFamily="34" charset="0"/>
          </a:endParaRPr>
        </a:p>
      </dgm:t>
    </dgm:pt>
    <dgm:pt modelId="{409B3079-8F5B-4961-B45A-1961530F6746}" type="sibTrans" cxnId="{5BE77D9E-0459-4928-885F-E0C1E3D178D2}">
      <dgm:prSet/>
      <dgm:spPr/>
      <dgm:t>
        <a:bodyPr/>
        <a:lstStyle/>
        <a:p>
          <a:endParaRPr lang="en-US" sz="1300">
            <a:latin typeface="IBM Plex Sans" panose="020B0503050203000203" pitchFamily="34" charset="0"/>
          </a:endParaRPr>
        </a:p>
      </dgm:t>
    </dgm:pt>
    <dgm:pt modelId="{86234491-3322-4A82-8EAB-558DF4E7B22D}">
      <dgm:prSet custT="1"/>
      <dgm:spPr/>
      <dgm:t>
        <a:bodyPr/>
        <a:lstStyle/>
        <a:p>
          <a:r>
            <a:rPr lang="es-CR" sz="1300" dirty="0" err="1">
              <a:latin typeface="IBM Plex Sans" panose="020B0503050203000203" pitchFamily="34" charset="0"/>
            </a:rPr>
            <a:t>ENPDis</a:t>
          </a:r>
          <a:endParaRPr lang="en-US" sz="1300" dirty="0">
            <a:latin typeface="IBM Plex Sans" panose="020B0503050203000203" pitchFamily="34" charset="0"/>
          </a:endParaRPr>
        </a:p>
      </dgm:t>
    </dgm:pt>
    <dgm:pt modelId="{F985724F-CBF0-4CCC-B42C-D2FE6111A5EA}" type="parTrans" cxnId="{2425836D-330F-4D1A-96A1-BCA2E31ED45A}">
      <dgm:prSet/>
      <dgm:spPr/>
      <dgm:t>
        <a:bodyPr/>
        <a:lstStyle/>
        <a:p>
          <a:endParaRPr lang="en-US" sz="1300">
            <a:latin typeface="IBM Plex Sans" panose="020B0503050203000203" pitchFamily="34" charset="0"/>
          </a:endParaRPr>
        </a:p>
      </dgm:t>
    </dgm:pt>
    <dgm:pt modelId="{B768744A-E284-49A2-AE37-2BD522A2BF11}" type="sibTrans" cxnId="{2425836D-330F-4D1A-96A1-BCA2E31ED45A}">
      <dgm:prSet/>
      <dgm:spPr/>
      <dgm:t>
        <a:bodyPr/>
        <a:lstStyle/>
        <a:p>
          <a:endParaRPr lang="en-US" sz="1300">
            <a:latin typeface="IBM Plex Sans" panose="020B0503050203000203" pitchFamily="34" charset="0"/>
          </a:endParaRPr>
        </a:p>
      </dgm:t>
    </dgm:pt>
    <dgm:pt modelId="{9369E378-EF68-4F26-A4A3-E301CD9CDFDE}">
      <dgm:prSet phldrT="[Texto]" custT="1"/>
      <dgm:spPr>
        <a:solidFill>
          <a:schemeClr val="tx1">
            <a:lumMod val="95000"/>
            <a:lumOff val="5000"/>
          </a:schemeClr>
        </a:solidFill>
      </dgm:spPr>
      <dgm:t>
        <a:bodyPr/>
        <a:lstStyle/>
        <a:p>
          <a:r>
            <a:rPr lang="es-CR" sz="1300" dirty="0">
              <a:latin typeface="IBM Plex Sans" panose="020B0503050203000203" pitchFamily="34" charset="0"/>
            </a:rPr>
            <a:t>Costa Rica</a:t>
          </a:r>
          <a:endParaRPr lang="en-US" sz="1300" dirty="0">
            <a:latin typeface="IBM Plex Sans" panose="020B0503050203000203" pitchFamily="34" charset="0"/>
          </a:endParaRPr>
        </a:p>
      </dgm:t>
    </dgm:pt>
    <dgm:pt modelId="{7BA1B2CC-209F-46C6-8E87-AF0B88A6203E}" type="parTrans" cxnId="{5B7E07EF-9167-4191-A9F0-2615D4D40D37}">
      <dgm:prSet/>
      <dgm:spPr/>
      <dgm:t>
        <a:bodyPr/>
        <a:lstStyle/>
        <a:p>
          <a:endParaRPr lang="en-US" sz="1300">
            <a:latin typeface="IBM Plex Sans" panose="020B0503050203000203" pitchFamily="34" charset="0"/>
          </a:endParaRPr>
        </a:p>
      </dgm:t>
    </dgm:pt>
    <dgm:pt modelId="{90E12E71-0D05-4BEA-8346-530268BE9F27}" type="sibTrans" cxnId="{5B7E07EF-9167-4191-A9F0-2615D4D40D37}">
      <dgm:prSet/>
      <dgm:spPr/>
      <dgm:t>
        <a:bodyPr/>
        <a:lstStyle/>
        <a:p>
          <a:endParaRPr lang="en-US" sz="1300">
            <a:latin typeface="IBM Plex Sans" panose="020B0503050203000203" pitchFamily="34" charset="0"/>
          </a:endParaRPr>
        </a:p>
      </dgm:t>
    </dgm:pt>
    <dgm:pt modelId="{F11F914E-B8CD-40FF-9D11-FBB87913E64B}">
      <dgm:prSet phldrT="[Texto]" custT="1"/>
      <dgm:spPr/>
      <dgm:t>
        <a:bodyPr/>
        <a:lstStyle/>
        <a:p>
          <a:r>
            <a:rPr lang="es-CR" sz="1300" dirty="0">
              <a:latin typeface="IBM Plex Sans" panose="020B0503050203000203" pitchFamily="34" charset="0"/>
            </a:rPr>
            <a:t>CONAPDIS (ENADIS)</a:t>
          </a:r>
          <a:endParaRPr lang="en-US" sz="1300" dirty="0">
            <a:latin typeface="IBM Plex Sans" panose="020B0503050203000203" pitchFamily="34" charset="0"/>
          </a:endParaRPr>
        </a:p>
      </dgm:t>
    </dgm:pt>
    <dgm:pt modelId="{6D7D6816-E0B0-49C7-8C94-A46E3FCEBA4F}" type="parTrans" cxnId="{D4506C30-82A5-4F16-A589-5E88B3F76AEE}">
      <dgm:prSet/>
      <dgm:spPr/>
      <dgm:t>
        <a:bodyPr/>
        <a:lstStyle/>
        <a:p>
          <a:endParaRPr lang="en-US" sz="1300">
            <a:latin typeface="IBM Plex Sans" panose="020B0503050203000203" pitchFamily="34" charset="0"/>
          </a:endParaRPr>
        </a:p>
      </dgm:t>
    </dgm:pt>
    <dgm:pt modelId="{ACD3277F-A467-4F3B-A94B-96FE275FFA6C}" type="sibTrans" cxnId="{D4506C30-82A5-4F16-A589-5E88B3F76AEE}">
      <dgm:prSet/>
      <dgm:spPr/>
      <dgm:t>
        <a:bodyPr/>
        <a:lstStyle/>
        <a:p>
          <a:endParaRPr lang="en-US" sz="1300">
            <a:latin typeface="IBM Plex Sans" panose="020B0503050203000203" pitchFamily="34" charset="0"/>
          </a:endParaRPr>
        </a:p>
      </dgm:t>
    </dgm:pt>
    <dgm:pt modelId="{0A24D18D-436B-4A15-99D1-2339CD398B5C}" type="pres">
      <dgm:prSet presAssocID="{41BB0346-B90C-4338-A8AC-27031178CD21}" presName="composite" presStyleCnt="0">
        <dgm:presLayoutVars>
          <dgm:chMax val="5"/>
          <dgm:dir/>
          <dgm:animLvl val="ctr"/>
          <dgm:resizeHandles val="exact"/>
        </dgm:presLayoutVars>
      </dgm:prSet>
      <dgm:spPr/>
      <dgm:t>
        <a:bodyPr/>
        <a:lstStyle/>
        <a:p>
          <a:endParaRPr lang="es-ES"/>
        </a:p>
      </dgm:t>
    </dgm:pt>
    <dgm:pt modelId="{4D1C7260-C328-4E2B-BC31-4F7E3B3222F6}" type="pres">
      <dgm:prSet presAssocID="{41BB0346-B90C-4338-A8AC-27031178CD21}" presName="cycle" presStyleCnt="0"/>
      <dgm:spPr/>
    </dgm:pt>
    <dgm:pt modelId="{6CC1C797-60B1-4838-BA27-FCD8B8EFF152}" type="pres">
      <dgm:prSet presAssocID="{41BB0346-B90C-4338-A8AC-27031178CD21}" presName="centerShape" presStyleCnt="0"/>
      <dgm:spPr/>
    </dgm:pt>
    <dgm:pt modelId="{0E02AD96-C87E-4906-9D12-0E40A2246C1D}" type="pres">
      <dgm:prSet presAssocID="{41BB0346-B90C-4338-A8AC-27031178CD21}" presName="connSite" presStyleLbl="node1" presStyleIdx="0" presStyleCnt="6"/>
      <dgm:spPr/>
    </dgm:pt>
    <dgm:pt modelId="{D0DE50BE-9EA3-46C7-9755-BEAD1FC3FA89}" type="pres">
      <dgm:prSet presAssocID="{41BB0346-B90C-4338-A8AC-27031178CD21}" presName="visible"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dgm:spPr>
      <dgm:extLst>
        <a:ext uri="{E40237B7-FDA0-4F09-8148-C483321AD2D9}">
          <dgm14:cNvPr xmlns:dgm14="http://schemas.microsoft.com/office/drawing/2010/diagram" id="0" name="" descr="Acceso universal"/>
        </a:ext>
      </dgm:extLst>
    </dgm:pt>
    <dgm:pt modelId="{D1D12294-9EE9-4264-9E9B-D145CC8D2122}" type="pres">
      <dgm:prSet presAssocID="{E3974022-6371-4C1C-9A4A-9D95B1DBB0DA}" presName="Name25" presStyleLbl="parChTrans1D1" presStyleIdx="0" presStyleCnt="5"/>
      <dgm:spPr/>
      <dgm:t>
        <a:bodyPr/>
        <a:lstStyle/>
        <a:p>
          <a:endParaRPr lang="es-ES"/>
        </a:p>
      </dgm:t>
    </dgm:pt>
    <dgm:pt modelId="{97308D95-BEF6-4A88-9845-2EC3D50875DA}" type="pres">
      <dgm:prSet presAssocID="{6679D31F-80F2-490B-9E1C-8FE07CEBD5EA}" presName="node" presStyleCnt="0"/>
      <dgm:spPr/>
    </dgm:pt>
    <dgm:pt modelId="{F1868043-C2D6-431D-8124-AFCE03AB0831}" type="pres">
      <dgm:prSet presAssocID="{6679D31F-80F2-490B-9E1C-8FE07CEBD5EA}" presName="parentNode" presStyleLbl="node1" presStyleIdx="1" presStyleCnt="6">
        <dgm:presLayoutVars>
          <dgm:chMax val="1"/>
          <dgm:bulletEnabled val="1"/>
        </dgm:presLayoutVars>
      </dgm:prSet>
      <dgm:spPr/>
      <dgm:t>
        <a:bodyPr/>
        <a:lstStyle/>
        <a:p>
          <a:endParaRPr lang="es-ES"/>
        </a:p>
      </dgm:t>
    </dgm:pt>
    <dgm:pt modelId="{5F940864-CAED-441D-9E3B-BCA3E761AD66}" type="pres">
      <dgm:prSet presAssocID="{6679D31F-80F2-490B-9E1C-8FE07CEBD5EA}" presName="childNode" presStyleLbl="revTx" presStyleIdx="0" presStyleCnt="5">
        <dgm:presLayoutVars>
          <dgm:bulletEnabled val="1"/>
        </dgm:presLayoutVars>
      </dgm:prSet>
      <dgm:spPr/>
      <dgm:t>
        <a:bodyPr/>
        <a:lstStyle/>
        <a:p>
          <a:endParaRPr lang="es-ES"/>
        </a:p>
      </dgm:t>
    </dgm:pt>
    <dgm:pt modelId="{3B495BC1-C083-47D9-9520-11FC892AE350}" type="pres">
      <dgm:prSet presAssocID="{0AA66100-77C9-41C8-9449-45B5205A2580}" presName="Name25" presStyleLbl="parChTrans1D1" presStyleIdx="1" presStyleCnt="5"/>
      <dgm:spPr/>
      <dgm:t>
        <a:bodyPr/>
        <a:lstStyle/>
        <a:p>
          <a:endParaRPr lang="es-ES"/>
        </a:p>
      </dgm:t>
    </dgm:pt>
    <dgm:pt modelId="{8F3B8D12-674D-4EA7-A549-012A3497F0E1}" type="pres">
      <dgm:prSet presAssocID="{B42F6ED0-53C0-4B4E-91A4-C6F67613EAEA}" presName="node" presStyleCnt="0"/>
      <dgm:spPr/>
    </dgm:pt>
    <dgm:pt modelId="{49345149-23DB-478E-9719-33955AADFCC1}" type="pres">
      <dgm:prSet presAssocID="{B42F6ED0-53C0-4B4E-91A4-C6F67613EAEA}" presName="parentNode" presStyleLbl="node1" presStyleIdx="2" presStyleCnt="6" custScaleX="110998" custScaleY="87522">
        <dgm:presLayoutVars>
          <dgm:chMax val="1"/>
          <dgm:bulletEnabled val="1"/>
        </dgm:presLayoutVars>
      </dgm:prSet>
      <dgm:spPr/>
      <dgm:t>
        <a:bodyPr/>
        <a:lstStyle/>
        <a:p>
          <a:endParaRPr lang="es-ES"/>
        </a:p>
      </dgm:t>
    </dgm:pt>
    <dgm:pt modelId="{00CBA198-143C-4F60-BF36-3E4C50C2E72E}" type="pres">
      <dgm:prSet presAssocID="{B42F6ED0-53C0-4B4E-91A4-C6F67613EAEA}" presName="childNode" presStyleLbl="revTx" presStyleIdx="1" presStyleCnt="5">
        <dgm:presLayoutVars>
          <dgm:bulletEnabled val="1"/>
        </dgm:presLayoutVars>
      </dgm:prSet>
      <dgm:spPr/>
      <dgm:t>
        <a:bodyPr/>
        <a:lstStyle/>
        <a:p>
          <a:endParaRPr lang="es-ES"/>
        </a:p>
      </dgm:t>
    </dgm:pt>
    <dgm:pt modelId="{F1E2E71E-9753-41D5-BAC4-129EDC2F7ECD}" type="pres">
      <dgm:prSet presAssocID="{F5A352C5-C760-4762-B141-2A11606F183A}" presName="Name25" presStyleLbl="parChTrans1D1" presStyleIdx="2" presStyleCnt="5"/>
      <dgm:spPr/>
      <dgm:t>
        <a:bodyPr/>
        <a:lstStyle/>
        <a:p>
          <a:endParaRPr lang="es-ES"/>
        </a:p>
      </dgm:t>
    </dgm:pt>
    <dgm:pt modelId="{3F6DEC48-0A82-4C89-BDCC-0D84C1DE5038}" type="pres">
      <dgm:prSet presAssocID="{39431FBD-01A4-4627-856E-EEF220825807}" presName="node" presStyleCnt="0"/>
      <dgm:spPr/>
    </dgm:pt>
    <dgm:pt modelId="{0CA43C9D-14C0-4EFB-B3DA-3F6511B723B0}" type="pres">
      <dgm:prSet presAssocID="{39431FBD-01A4-4627-856E-EEF220825807}" presName="parentNode" presStyleLbl="node1" presStyleIdx="3" presStyleCnt="6">
        <dgm:presLayoutVars>
          <dgm:chMax val="1"/>
          <dgm:bulletEnabled val="1"/>
        </dgm:presLayoutVars>
      </dgm:prSet>
      <dgm:spPr/>
      <dgm:t>
        <a:bodyPr/>
        <a:lstStyle/>
        <a:p>
          <a:endParaRPr lang="es-ES"/>
        </a:p>
      </dgm:t>
    </dgm:pt>
    <dgm:pt modelId="{46317B17-76E8-40B8-A649-762D60503362}" type="pres">
      <dgm:prSet presAssocID="{39431FBD-01A4-4627-856E-EEF220825807}" presName="childNode" presStyleLbl="revTx" presStyleIdx="2" presStyleCnt="5">
        <dgm:presLayoutVars>
          <dgm:bulletEnabled val="1"/>
        </dgm:presLayoutVars>
      </dgm:prSet>
      <dgm:spPr/>
      <dgm:t>
        <a:bodyPr/>
        <a:lstStyle/>
        <a:p>
          <a:endParaRPr lang="es-ES"/>
        </a:p>
      </dgm:t>
    </dgm:pt>
    <dgm:pt modelId="{57C2EF21-A3DA-4F99-A274-3E0768967239}" type="pres">
      <dgm:prSet presAssocID="{C4E25477-FA2B-487F-904A-1B683CD02B23}" presName="Name25" presStyleLbl="parChTrans1D1" presStyleIdx="3" presStyleCnt="5"/>
      <dgm:spPr/>
      <dgm:t>
        <a:bodyPr/>
        <a:lstStyle/>
        <a:p>
          <a:endParaRPr lang="es-ES"/>
        </a:p>
      </dgm:t>
    </dgm:pt>
    <dgm:pt modelId="{20631607-FB70-49C4-931A-9F326758C173}" type="pres">
      <dgm:prSet presAssocID="{C7EDD074-FDD5-4B52-A3E9-8C1E4575C725}" presName="node" presStyleCnt="0"/>
      <dgm:spPr/>
    </dgm:pt>
    <dgm:pt modelId="{1C1803F6-7A69-476C-93C6-DAC256848273}" type="pres">
      <dgm:prSet presAssocID="{C7EDD074-FDD5-4B52-A3E9-8C1E4575C725}" presName="parentNode" presStyleLbl="node1" presStyleIdx="4" presStyleCnt="6" custScaleX="113840" custScaleY="111594">
        <dgm:presLayoutVars>
          <dgm:chMax val="1"/>
          <dgm:bulletEnabled val="1"/>
        </dgm:presLayoutVars>
      </dgm:prSet>
      <dgm:spPr/>
      <dgm:t>
        <a:bodyPr/>
        <a:lstStyle/>
        <a:p>
          <a:endParaRPr lang="es-ES"/>
        </a:p>
      </dgm:t>
    </dgm:pt>
    <dgm:pt modelId="{F62AEC40-757B-4F5F-BA40-3B3DD35361C8}" type="pres">
      <dgm:prSet presAssocID="{C7EDD074-FDD5-4B52-A3E9-8C1E4575C725}" presName="childNode" presStyleLbl="revTx" presStyleIdx="3" presStyleCnt="5">
        <dgm:presLayoutVars>
          <dgm:bulletEnabled val="1"/>
        </dgm:presLayoutVars>
      </dgm:prSet>
      <dgm:spPr/>
      <dgm:t>
        <a:bodyPr/>
        <a:lstStyle/>
        <a:p>
          <a:endParaRPr lang="es-ES"/>
        </a:p>
      </dgm:t>
    </dgm:pt>
    <dgm:pt modelId="{6EECC0F8-E5A2-46F3-95E6-FA21E9758429}" type="pres">
      <dgm:prSet presAssocID="{7BA1B2CC-209F-46C6-8E87-AF0B88A6203E}" presName="Name25" presStyleLbl="parChTrans1D1" presStyleIdx="4" presStyleCnt="5"/>
      <dgm:spPr/>
      <dgm:t>
        <a:bodyPr/>
        <a:lstStyle/>
        <a:p>
          <a:endParaRPr lang="es-ES"/>
        </a:p>
      </dgm:t>
    </dgm:pt>
    <dgm:pt modelId="{8D86E22C-F56F-464C-B6DA-5C3CF192CAB5}" type="pres">
      <dgm:prSet presAssocID="{9369E378-EF68-4F26-A4A3-E301CD9CDFDE}" presName="node" presStyleCnt="0"/>
      <dgm:spPr/>
    </dgm:pt>
    <dgm:pt modelId="{7F11DC9E-0E27-4A4E-A412-E65C4AFDE2F6}" type="pres">
      <dgm:prSet presAssocID="{9369E378-EF68-4F26-A4A3-E301CD9CDFDE}" presName="parentNode" presStyleLbl="node1" presStyleIdx="5" presStyleCnt="6">
        <dgm:presLayoutVars>
          <dgm:chMax val="1"/>
          <dgm:bulletEnabled val="1"/>
        </dgm:presLayoutVars>
      </dgm:prSet>
      <dgm:spPr/>
      <dgm:t>
        <a:bodyPr/>
        <a:lstStyle/>
        <a:p>
          <a:endParaRPr lang="es-ES"/>
        </a:p>
      </dgm:t>
    </dgm:pt>
    <dgm:pt modelId="{3F1D506B-F1BD-4DC9-B17C-CEC7770FD947}" type="pres">
      <dgm:prSet presAssocID="{9369E378-EF68-4F26-A4A3-E301CD9CDFDE}" presName="childNode" presStyleLbl="revTx" presStyleIdx="4" presStyleCnt="5">
        <dgm:presLayoutVars>
          <dgm:bulletEnabled val="1"/>
        </dgm:presLayoutVars>
      </dgm:prSet>
      <dgm:spPr/>
      <dgm:t>
        <a:bodyPr/>
        <a:lstStyle/>
        <a:p>
          <a:endParaRPr lang="es-ES"/>
        </a:p>
      </dgm:t>
    </dgm:pt>
  </dgm:ptLst>
  <dgm:cxnLst>
    <dgm:cxn modelId="{C4CFEB81-09BE-45C8-BC13-0839C989C27A}" srcId="{B42F6ED0-53C0-4B4E-91A4-C6F67613EAEA}" destId="{5AC4655A-D557-4DE9-9367-BE2B84CC1EEF}" srcOrd="0" destOrd="0" parTransId="{62D1E0B5-7428-46F5-ADBF-3927DFE67167}" sibTransId="{44A4E1B7-1E9B-422C-A714-EBB07B31FFAC}"/>
    <dgm:cxn modelId="{5BE77D9E-0459-4928-885F-E0C1E3D178D2}" srcId="{41BB0346-B90C-4338-A8AC-27031178CD21}" destId="{39431FBD-01A4-4627-856E-EEF220825807}" srcOrd="2" destOrd="0" parTransId="{F5A352C5-C760-4762-B141-2A11606F183A}" sibTransId="{409B3079-8F5B-4961-B45A-1961530F6746}"/>
    <dgm:cxn modelId="{1E6B4BBD-7349-4983-B068-C19967E9CC21}" type="presOf" srcId="{E3974022-6371-4C1C-9A4A-9D95B1DBB0DA}" destId="{D1D12294-9EE9-4264-9E9B-D145CC8D2122}" srcOrd="0" destOrd="0" presId="urn:microsoft.com/office/officeart/2005/8/layout/radial2"/>
    <dgm:cxn modelId="{AEAC671C-A507-4F8A-A0D2-CE46C9522400}" type="presOf" srcId="{6679D31F-80F2-490B-9E1C-8FE07CEBD5EA}" destId="{F1868043-C2D6-431D-8124-AFCE03AB0831}" srcOrd="0" destOrd="0" presId="urn:microsoft.com/office/officeart/2005/8/layout/radial2"/>
    <dgm:cxn modelId="{168422DD-29F3-443D-B74C-645E41C1C2CC}" type="presOf" srcId="{7BA1B2CC-209F-46C6-8E87-AF0B88A6203E}" destId="{6EECC0F8-E5A2-46F3-95E6-FA21E9758429}" srcOrd="0" destOrd="0" presId="urn:microsoft.com/office/officeart/2005/8/layout/radial2"/>
    <dgm:cxn modelId="{8D04353A-859B-49E0-AC5E-3CB53094BA39}" type="presOf" srcId="{41BB0346-B90C-4338-A8AC-27031178CD21}" destId="{0A24D18D-436B-4A15-99D1-2339CD398B5C}" srcOrd="0" destOrd="0" presId="urn:microsoft.com/office/officeart/2005/8/layout/radial2"/>
    <dgm:cxn modelId="{5B7E07EF-9167-4191-A9F0-2615D4D40D37}" srcId="{41BB0346-B90C-4338-A8AC-27031178CD21}" destId="{9369E378-EF68-4F26-A4A3-E301CD9CDFDE}" srcOrd="4" destOrd="0" parTransId="{7BA1B2CC-209F-46C6-8E87-AF0B88A6203E}" sibTransId="{90E12E71-0D05-4BEA-8346-530268BE9F27}"/>
    <dgm:cxn modelId="{29DABD0A-B211-47A9-BDF6-8160024350F1}" srcId="{6679D31F-80F2-490B-9E1C-8FE07CEBD5EA}" destId="{CDB52868-DA64-4541-B157-C5695336337F}" srcOrd="0" destOrd="0" parTransId="{4BC0AB9B-B051-4E6C-8CC8-4CCEE726A006}" sibTransId="{A98A4959-E26F-4D10-B625-77CB6B945BBE}"/>
    <dgm:cxn modelId="{662670FD-AAB7-4855-997B-CEDAEDD1D5DF}" type="presOf" srcId="{C7EDD074-FDD5-4B52-A3E9-8C1E4575C725}" destId="{1C1803F6-7A69-476C-93C6-DAC256848273}" srcOrd="0" destOrd="0" presId="urn:microsoft.com/office/officeart/2005/8/layout/radial2"/>
    <dgm:cxn modelId="{8B15034E-BFBD-4FEC-8D28-28AE05EFB356}" type="presOf" srcId="{39431FBD-01A4-4627-856E-EEF220825807}" destId="{0CA43C9D-14C0-4EFB-B3DA-3F6511B723B0}" srcOrd="0" destOrd="0" presId="urn:microsoft.com/office/officeart/2005/8/layout/radial2"/>
    <dgm:cxn modelId="{CDD98745-7CC2-4808-A465-ECAD7D18C7B3}" type="presOf" srcId="{868849B4-077E-404E-A1B3-BF3CD84D98AF}" destId="{F62AEC40-757B-4F5F-BA40-3B3DD35361C8}" srcOrd="0" destOrd="0" presId="urn:microsoft.com/office/officeart/2005/8/layout/radial2"/>
    <dgm:cxn modelId="{3F3BAE49-1CC9-4B9C-8147-B4F2489B28B7}" type="presOf" srcId="{86234491-3322-4A82-8EAB-558DF4E7B22D}" destId="{46317B17-76E8-40B8-A649-762D60503362}" srcOrd="0" destOrd="0" presId="urn:microsoft.com/office/officeart/2005/8/layout/radial2"/>
    <dgm:cxn modelId="{9F483063-2193-4AB0-B31E-E5940B5DC62B}" type="presOf" srcId="{5AC4655A-D557-4DE9-9367-BE2B84CC1EEF}" destId="{00CBA198-143C-4F60-BF36-3E4C50C2E72E}" srcOrd="0" destOrd="0" presId="urn:microsoft.com/office/officeart/2005/8/layout/radial2"/>
    <dgm:cxn modelId="{72F7949C-6715-40F3-8884-0BA0025830BD}" type="presOf" srcId="{CDB52868-DA64-4541-B157-C5695336337F}" destId="{5F940864-CAED-441D-9E3B-BCA3E761AD66}" srcOrd="0" destOrd="0" presId="urn:microsoft.com/office/officeart/2005/8/layout/radial2"/>
    <dgm:cxn modelId="{7BEC9D3F-0178-4263-BFA8-0E2794270C1D}" type="presOf" srcId="{F5A352C5-C760-4762-B141-2A11606F183A}" destId="{F1E2E71E-9753-41D5-BAC4-129EDC2F7ECD}" srcOrd="0" destOrd="0" presId="urn:microsoft.com/office/officeart/2005/8/layout/radial2"/>
    <dgm:cxn modelId="{A095B9AC-CCE2-4746-9753-F51919E0EE0D}" type="presOf" srcId="{C4E25477-FA2B-487F-904A-1B683CD02B23}" destId="{57C2EF21-A3DA-4F99-A274-3E0768967239}" srcOrd="0" destOrd="0" presId="urn:microsoft.com/office/officeart/2005/8/layout/radial2"/>
    <dgm:cxn modelId="{F386036F-D9EF-42CA-9F54-05D1E2C42599}" srcId="{41BB0346-B90C-4338-A8AC-27031178CD21}" destId="{B42F6ED0-53C0-4B4E-91A4-C6F67613EAEA}" srcOrd="1" destOrd="0" parTransId="{0AA66100-77C9-41C8-9449-45B5205A2580}" sibTransId="{D9A4A6E6-5432-4E55-BA87-367213231239}"/>
    <dgm:cxn modelId="{D4506C30-82A5-4F16-A589-5E88B3F76AEE}" srcId="{9369E378-EF68-4F26-A4A3-E301CD9CDFDE}" destId="{F11F914E-B8CD-40FF-9D11-FBB87913E64B}" srcOrd="0" destOrd="0" parTransId="{6D7D6816-E0B0-49C7-8C94-A46E3FCEBA4F}" sibTransId="{ACD3277F-A467-4F3B-A94B-96FE275FFA6C}"/>
    <dgm:cxn modelId="{9B1DC523-D86B-4AC5-BC5E-594EBEF70CC3}" type="presOf" srcId="{0AA66100-77C9-41C8-9449-45B5205A2580}" destId="{3B495BC1-C083-47D9-9520-11FC892AE350}" srcOrd="0" destOrd="0" presId="urn:microsoft.com/office/officeart/2005/8/layout/radial2"/>
    <dgm:cxn modelId="{FFED8EAD-0420-4C05-9881-7B67CD337FD0}" type="presOf" srcId="{B42F6ED0-53C0-4B4E-91A4-C6F67613EAEA}" destId="{49345149-23DB-478E-9719-33955AADFCC1}" srcOrd="0" destOrd="0" presId="urn:microsoft.com/office/officeart/2005/8/layout/radial2"/>
    <dgm:cxn modelId="{7D49A104-2C52-400C-9795-9549CD81B194}" type="presOf" srcId="{F11F914E-B8CD-40FF-9D11-FBB87913E64B}" destId="{3F1D506B-F1BD-4DC9-B17C-CEC7770FD947}" srcOrd="0" destOrd="0" presId="urn:microsoft.com/office/officeart/2005/8/layout/radial2"/>
    <dgm:cxn modelId="{1F6587F6-2F9B-47C5-9D57-1DC82625B95A}" srcId="{C7EDD074-FDD5-4B52-A3E9-8C1E4575C725}" destId="{868849B4-077E-404E-A1B3-BF3CD84D98AF}" srcOrd="0" destOrd="0" parTransId="{8FA43EC1-B595-4B07-B255-2AD6B0D73457}" sibTransId="{06E6E5AB-B093-4332-AD62-14C7B6AC73A5}"/>
    <dgm:cxn modelId="{2425836D-330F-4D1A-96A1-BCA2E31ED45A}" srcId="{39431FBD-01A4-4627-856E-EEF220825807}" destId="{86234491-3322-4A82-8EAB-558DF4E7B22D}" srcOrd="0" destOrd="0" parTransId="{F985724F-CBF0-4CCC-B42C-D2FE6111A5EA}" sibTransId="{B768744A-E284-49A2-AE37-2BD522A2BF11}"/>
    <dgm:cxn modelId="{F58E371F-D0DE-4A9A-BB8B-2ABF77D2842E}" srcId="{41BB0346-B90C-4338-A8AC-27031178CD21}" destId="{6679D31F-80F2-490B-9E1C-8FE07CEBD5EA}" srcOrd="0" destOrd="0" parTransId="{E3974022-6371-4C1C-9A4A-9D95B1DBB0DA}" sibTransId="{332B6489-EDE4-4380-8623-76845C23B4C6}"/>
    <dgm:cxn modelId="{B6768840-311C-4852-B90E-B9518C100040}" srcId="{41BB0346-B90C-4338-A8AC-27031178CD21}" destId="{C7EDD074-FDD5-4B52-A3E9-8C1E4575C725}" srcOrd="3" destOrd="0" parTransId="{C4E25477-FA2B-487F-904A-1B683CD02B23}" sibTransId="{DC51158B-1168-498E-B05D-477BA19E1730}"/>
    <dgm:cxn modelId="{3DCB0D30-C6BF-4BC3-9A8C-B4DD4EB92232}" type="presOf" srcId="{9369E378-EF68-4F26-A4A3-E301CD9CDFDE}" destId="{7F11DC9E-0E27-4A4E-A412-E65C4AFDE2F6}" srcOrd="0" destOrd="0" presId="urn:microsoft.com/office/officeart/2005/8/layout/radial2"/>
    <dgm:cxn modelId="{69390CFE-2155-4AA7-9BC5-661E4DFBB52B}" type="presParOf" srcId="{0A24D18D-436B-4A15-99D1-2339CD398B5C}" destId="{4D1C7260-C328-4E2B-BC31-4F7E3B3222F6}" srcOrd="0" destOrd="0" presId="urn:microsoft.com/office/officeart/2005/8/layout/radial2"/>
    <dgm:cxn modelId="{3FF94785-5E66-4D68-AD2D-120BE6365615}" type="presParOf" srcId="{4D1C7260-C328-4E2B-BC31-4F7E3B3222F6}" destId="{6CC1C797-60B1-4838-BA27-FCD8B8EFF152}" srcOrd="0" destOrd="0" presId="urn:microsoft.com/office/officeart/2005/8/layout/radial2"/>
    <dgm:cxn modelId="{4F064FBC-F847-49D7-8CD4-DBC604246732}" type="presParOf" srcId="{6CC1C797-60B1-4838-BA27-FCD8B8EFF152}" destId="{0E02AD96-C87E-4906-9D12-0E40A2246C1D}" srcOrd="0" destOrd="0" presId="urn:microsoft.com/office/officeart/2005/8/layout/radial2"/>
    <dgm:cxn modelId="{4E018625-6065-4672-A12B-4270610B2AFD}" type="presParOf" srcId="{6CC1C797-60B1-4838-BA27-FCD8B8EFF152}" destId="{D0DE50BE-9EA3-46C7-9755-BEAD1FC3FA89}" srcOrd="1" destOrd="0" presId="urn:microsoft.com/office/officeart/2005/8/layout/radial2"/>
    <dgm:cxn modelId="{D75DB955-1ED3-4952-AB43-CF8407A6CB1D}" type="presParOf" srcId="{4D1C7260-C328-4E2B-BC31-4F7E3B3222F6}" destId="{D1D12294-9EE9-4264-9E9B-D145CC8D2122}" srcOrd="1" destOrd="0" presId="urn:microsoft.com/office/officeart/2005/8/layout/radial2"/>
    <dgm:cxn modelId="{2E49E81D-4355-4A23-BE6C-AA6C486ABC04}" type="presParOf" srcId="{4D1C7260-C328-4E2B-BC31-4F7E3B3222F6}" destId="{97308D95-BEF6-4A88-9845-2EC3D50875DA}" srcOrd="2" destOrd="0" presId="urn:microsoft.com/office/officeart/2005/8/layout/radial2"/>
    <dgm:cxn modelId="{00166BF4-4F10-45B8-8D4B-35F82FB43396}" type="presParOf" srcId="{97308D95-BEF6-4A88-9845-2EC3D50875DA}" destId="{F1868043-C2D6-431D-8124-AFCE03AB0831}" srcOrd="0" destOrd="0" presId="urn:microsoft.com/office/officeart/2005/8/layout/radial2"/>
    <dgm:cxn modelId="{926F0B00-F9FC-48EC-A8BF-BA76193BDAC3}" type="presParOf" srcId="{97308D95-BEF6-4A88-9845-2EC3D50875DA}" destId="{5F940864-CAED-441D-9E3B-BCA3E761AD66}" srcOrd="1" destOrd="0" presId="urn:microsoft.com/office/officeart/2005/8/layout/radial2"/>
    <dgm:cxn modelId="{49F642D0-011D-4372-86AB-6AABF65ACEAC}" type="presParOf" srcId="{4D1C7260-C328-4E2B-BC31-4F7E3B3222F6}" destId="{3B495BC1-C083-47D9-9520-11FC892AE350}" srcOrd="3" destOrd="0" presId="urn:microsoft.com/office/officeart/2005/8/layout/radial2"/>
    <dgm:cxn modelId="{2AE07422-1C70-4B39-A2FB-4494CF8DC95C}" type="presParOf" srcId="{4D1C7260-C328-4E2B-BC31-4F7E3B3222F6}" destId="{8F3B8D12-674D-4EA7-A549-012A3497F0E1}" srcOrd="4" destOrd="0" presId="urn:microsoft.com/office/officeart/2005/8/layout/radial2"/>
    <dgm:cxn modelId="{D87A01CA-45B5-4FB4-90DF-6F3D3C9CA471}" type="presParOf" srcId="{8F3B8D12-674D-4EA7-A549-012A3497F0E1}" destId="{49345149-23DB-478E-9719-33955AADFCC1}" srcOrd="0" destOrd="0" presId="urn:microsoft.com/office/officeart/2005/8/layout/radial2"/>
    <dgm:cxn modelId="{077940BE-EE4D-432F-8759-CE0A8F7344B7}" type="presParOf" srcId="{8F3B8D12-674D-4EA7-A549-012A3497F0E1}" destId="{00CBA198-143C-4F60-BF36-3E4C50C2E72E}" srcOrd="1" destOrd="0" presId="urn:microsoft.com/office/officeart/2005/8/layout/radial2"/>
    <dgm:cxn modelId="{AFDEA3E7-6CB5-4573-8A36-B374B3E38F6D}" type="presParOf" srcId="{4D1C7260-C328-4E2B-BC31-4F7E3B3222F6}" destId="{F1E2E71E-9753-41D5-BAC4-129EDC2F7ECD}" srcOrd="5" destOrd="0" presId="urn:microsoft.com/office/officeart/2005/8/layout/radial2"/>
    <dgm:cxn modelId="{E22CA5AD-4576-4C3D-B897-732D5194D314}" type="presParOf" srcId="{4D1C7260-C328-4E2B-BC31-4F7E3B3222F6}" destId="{3F6DEC48-0A82-4C89-BDCC-0D84C1DE5038}" srcOrd="6" destOrd="0" presId="urn:microsoft.com/office/officeart/2005/8/layout/radial2"/>
    <dgm:cxn modelId="{E1D50B7F-C04B-44EC-BEE9-1153DD26C3B1}" type="presParOf" srcId="{3F6DEC48-0A82-4C89-BDCC-0D84C1DE5038}" destId="{0CA43C9D-14C0-4EFB-B3DA-3F6511B723B0}" srcOrd="0" destOrd="0" presId="urn:microsoft.com/office/officeart/2005/8/layout/radial2"/>
    <dgm:cxn modelId="{A6D93226-05FF-47B9-B55B-DA46736C9960}" type="presParOf" srcId="{3F6DEC48-0A82-4C89-BDCC-0D84C1DE5038}" destId="{46317B17-76E8-40B8-A649-762D60503362}" srcOrd="1" destOrd="0" presId="urn:microsoft.com/office/officeart/2005/8/layout/radial2"/>
    <dgm:cxn modelId="{4BBC093A-858D-4E65-B86B-5F49A6697D9F}" type="presParOf" srcId="{4D1C7260-C328-4E2B-BC31-4F7E3B3222F6}" destId="{57C2EF21-A3DA-4F99-A274-3E0768967239}" srcOrd="7" destOrd="0" presId="urn:microsoft.com/office/officeart/2005/8/layout/radial2"/>
    <dgm:cxn modelId="{97B380B6-A173-408E-B4C0-869E8AD25CF9}" type="presParOf" srcId="{4D1C7260-C328-4E2B-BC31-4F7E3B3222F6}" destId="{20631607-FB70-49C4-931A-9F326758C173}" srcOrd="8" destOrd="0" presId="urn:microsoft.com/office/officeart/2005/8/layout/radial2"/>
    <dgm:cxn modelId="{E78626B0-47D9-4C32-B2D6-E67DF8B7FE42}" type="presParOf" srcId="{20631607-FB70-49C4-931A-9F326758C173}" destId="{1C1803F6-7A69-476C-93C6-DAC256848273}" srcOrd="0" destOrd="0" presId="urn:microsoft.com/office/officeart/2005/8/layout/radial2"/>
    <dgm:cxn modelId="{21BEAC17-1B30-4636-BF7F-AD5DEB29D390}" type="presParOf" srcId="{20631607-FB70-49C4-931A-9F326758C173}" destId="{F62AEC40-757B-4F5F-BA40-3B3DD35361C8}" srcOrd="1" destOrd="0" presId="urn:microsoft.com/office/officeart/2005/8/layout/radial2"/>
    <dgm:cxn modelId="{75DEC251-7B4C-4C01-ABE4-4665FE2BD959}" type="presParOf" srcId="{4D1C7260-C328-4E2B-BC31-4F7E3B3222F6}" destId="{6EECC0F8-E5A2-46F3-95E6-FA21E9758429}" srcOrd="9" destOrd="0" presId="urn:microsoft.com/office/officeart/2005/8/layout/radial2"/>
    <dgm:cxn modelId="{C3B070EA-2A41-4378-A3DC-79F4A18856C4}" type="presParOf" srcId="{4D1C7260-C328-4E2B-BC31-4F7E3B3222F6}" destId="{8D86E22C-F56F-464C-B6DA-5C3CF192CAB5}" srcOrd="10" destOrd="0" presId="urn:microsoft.com/office/officeart/2005/8/layout/radial2"/>
    <dgm:cxn modelId="{52121AA2-D0CD-4C3B-873C-3A04AC145A86}" type="presParOf" srcId="{8D86E22C-F56F-464C-B6DA-5C3CF192CAB5}" destId="{7F11DC9E-0E27-4A4E-A412-E65C4AFDE2F6}" srcOrd="0" destOrd="0" presId="urn:microsoft.com/office/officeart/2005/8/layout/radial2"/>
    <dgm:cxn modelId="{7E829FF8-2992-42C0-88E0-FE7CF420C313}" type="presParOf" srcId="{8D86E22C-F56F-464C-B6DA-5C3CF192CAB5}" destId="{3F1D506B-F1BD-4DC9-B17C-CEC7770FD947}" srcOrd="1" destOrd="0" presId="urn:microsoft.com/office/officeart/2005/8/layout/radial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D319E03-A115-4F75-87E4-B1ED07904889}" type="doc">
      <dgm:prSet loTypeId="urn:microsoft.com/office/officeart/2005/8/layout/venn1" loCatId="relationship" qsTypeId="urn:microsoft.com/office/officeart/2005/8/quickstyle/simple1" qsCatId="simple" csTypeId="urn:microsoft.com/office/officeart/2005/8/colors/accent1_2" csCatId="accent1" phldr="1"/>
      <dgm:spPr/>
    </dgm:pt>
    <dgm:pt modelId="{64BC27E5-7D42-482C-BB80-39AA9617E51D}">
      <dgm:prSet phldrT="[Texto]"/>
      <dgm:spPr/>
      <dgm:t>
        <a:bodyPr/>
        <a:lstStyle/>
        <a:p>
          <a:r>
            <a:rPr lang="es-CR" dirty="0"/>
            <a:t>Condiciones permanentes: larga duración</a:t>
          </a:r>
          <a:endParaRPr lang="en-US" dirty="0"/>
        </a:p>
      </dgm:t>
    </dgm:pt>
    <dgm:pt modelId="{8BC5CEB4-EF0F-4F34-85F3-B1B5C9315F2B}" type="parTrans" cxnId="{D06F0868-F8F5-4DE3-AB6E-943EC23C344C}">
      <dgm:prSet/>
      <dgm:spPr/>
      <dgm:t>
        <a:bodyPr/>
        <a:lstStyle/>
        <a:p>
          <a:endParaRPr lang="en-US"/>
        </a:p>
      </dgm:t>
    </dgm:pt>
    <dgm:pt modelId="{9C5C341D-5193-437B-89B5-E1EF936E69CE}" type="sibTrans" cxnId="{D06F0868-F8F5-4DE3-AB6E-943EC23C344C}">
      <dgm:prSet/>
      <dgm:spPr/>
      <dgm:t>
        <a:bodyPr/>
        <a:lstStyle/>
        <a:p>
          <a:endParaRPr lang="en-US"/>
        </a:p>
      </dgm:t>
    </dgm:pt>
    <dgm:pt modelId="{23E7B89A-B833-4A3D-A545-5C54B6276789}">
      <dgm:prSet phldrT="[Texto]"/>
      <dgm:spPr/>
      <dgm:t>
        <a:bodyPr/>
        <a:lstStyle/>
        <a:p>
          <a:r>
            <a:rPr lang="es-CR" dirty="0"/>
            <a:t>Dependencia funcional</a:t>
          </a:r>
          <a:endParaRPr lang="en-US" dirty="0"/>
        </a:p>
      </dgm:t>
    </dgm:pt>
    <dgm:pt modelId="{6971A2F9-3AF1-42C6-AB1C-7FBF9B721EAC}" type="parTrans" cxnId="{9FD8FFDC-2757-42A9-91F5-48E6E9BCC730}">
      <dgm:prSet/>
      <dgm:spPr/>
      <dgm:t>
        <a:bodyPr/>
        <a:lstStyle/>
        <a:p>
          <a:endParaRPr lang="en-US"/>
        </a:p>
      </dgm:t>
    </dgm:pt>
    <dgm:pt modelId="{5F8F10D6-3ABA-4E24-AF68-F867AB322302}" type="sibTrans" cxnId="{9FD8FFDC-2757-42A9-91F5-48E6E9BCC730}">
      <dgm:prSet/>
      <dgm:spPr/>
      <dgm:t>
        <a:bodyPr/>
        <a:lstStyle/>
        <a:p>
          <a:endParaRPr lang="en-US"/>
        </a:p>
      </dgm:t>
    </dgm:pt>
    <dgm:pt modelId="{7D7AE028-E5FA-48DB-B614-267186014289}">
      <dgm:prSet phldrT="[Texto]"/>
      <dgm:spPr/>
      <dgm:t>
        <a:bodyPr/>
        <a:lstStyle/>
        <a:p>
          <a:r>
            <a:rPr lang="es-CR" dirty="0"/>
            <a:t>Dificultades debido al estado de salud</a:t>
          </a:r>
          <a:endParaRPr lang="en-US" dirty="0"/>
        </a:p>
      </dgm:t>
    </dgm:pt>
    <dgm:pt modelId="{36BE68F6-19B6-4975-BE29-C734D10FA7A8}" type="parTrans" cxnId="{6F923B65-165A-4EED-98EF-F1E59FD7F3B1}">
      <dgm:prSet/>
      <dgm:spPr/>
      <dgm:t>
        <a:bodyPr/>
        <a:lstStyle/>
        <a:p>
          <a:endParaRPr lang="en-US"/>
        </a:p>
      </dgm:t>
    </dgm:pt>
    <dgm:pt modelId="{55D2DFFB-0D76-4A78-A123-54052D8ABD2C}" type="sibTrans" cxnId="{6F923B65-165A-4EED-98EF-F1E59FD7F3B1}">
      <dgm:prSet/>
      <dgm:spPr/>
      <dgm:t>
        <a:bodyPr/>
        <a:lstStyle/>
        <a:p>
          <a:endParaRPr lang="en-US"/>
        </a:p>
      </dgm:t>
    </dgm:pt>
    <dgm:pt modelId="{E92A351D-8729-4D68-A67B-50CD0E0080F2}" type="pres">
      <dgm:prSet presAssocID="{FD319E03-A115-4F75-87E4-B1ED07904889}" presName="compositeShape" presStyleCnt="0">
        <dgm:presLayoutVars>
          <dgm:chMax val="7"/>
          <dgm:dir/>
          <dgm:resizeHandles val="exact"/>
        </dgm:presLayoutVars>
      </dgm:prSet>
      <dgm:spPr/>
    </dgm:pt>
    <dgm:pt modelId="{5468478E-BACF-4452-86C3-FEDF4B7C89E8}" type="pres">
      <dgm:prSet presAssocID="{64BC27E5-7D42-482C-BB80-39AA9617E51D}" presName="circ1" presStyleLbl="vennNode1" presStyleIdx="0" presStyleCnt="3"/>
      <dgm:spPr/>
      <dgm:t>
        <a:bodyPr/>
        <a:lstStyle/>
        <a:p>
          <a:endParaRPr lang="es-ES"/>
        </a:p>
      </dgm:t>
    </dgm:pt>
    <dgm:pt modelId="{E30EA5BF-4008-484B-944B-B2EC75285869}" type="pres">
      <dgm:prSet presAssocID="{64BC27E5-7D42-482C-BB80-39AA9617E51D}" presName="circ1Tx" presStyleLbl="revTx" presStyleIdx="0" presStyleCnt="0">
        <dgm:presLayoutVars>
          <dgm:chMax val="0"/>
          <dgm:chPref val="0"/>
          <dgm:bulletEnabled val="1"/>
        </dgm:presLayoutVars>
      </dgm:prSet>
      <dgm:spPr/>
      <dgm:t>
        <a:bodyPr/>
        <a:lstStyle/>
        <a:p>
          <a:endParaRPr lang="es-ES"/>
        </a:p>
      </dgm:t>
    </dgm:pt>
    <dgm:pt modelId="{0405666E-D3A3-4C7C-9BEA-B421A4BF74A9}" type="pres">
      <dgm:prSet presAssocID="{23E7B89A-B833-4A3D-A545-5C54B6276789}" presName="circ2" presStyleLbl="vennNode1" presStyleIdx="1" presStyleCnt="3"/>
      <dgm:spPr/>
      <dgm:t>
        <a:bodyPr/>
        <a:lstStyle/>
        <a:p>
          <a:endParaRPr lang="es-ES"/>
        </a:p>
      </dgm:t>
    </dgm:pt>
    <dgm:pt modelId="{FF96A000-6BD2-456C-BE28-2AA25E99D749}" type="pres">
      <dgm:prSet presAssocID="{23E7B89A-B833-4A3D-A545-5C54B6276789}" presName="circ2Tx" presStyleLbl="revTx" presStyleIdx="0" presStyleCnt="0">
        <dgm:presLayoutVars>
          <dgm:chMax val="0"/>
          <dgm:chPref val="0"/>
          <dgm:bulletEnabled val="1"/>
        </dgm:presLayoutVars>
      </dgm:prSet>
      <dgm:spPr/>
      <dgm:t>
        <a:bodyPr/>
        <a:lstStyle/>
        <a:p>
          <a:endParaRPr lang="es-ES"/>
        </a:p>
      </dgm:t>
    </dgm:pt>
    <dgm:pt modelId="{F81FAE33-E2CE-476D-9151-CFE89A578E99}" type="pres">
      <dgm:prSet presAssocID="{7D7AE028-E5FA-48DB-B614-267186014289}" presName="circ3" presStyleLbl="vennNode1" presStyleIdx="2" presStyleCnt="3"/>
      <dgm:spPr/>
      <dgm:t>
        <a:bodyPr/>
        <a:lstStyle/>
        <a:p>
          <a:endParaRPr lang="es-ES"/>
        </a:p>
      </dgm:t>
    </dgm:pt>
    <dgm:pt modelId="{587957AD-15C3-4FE5-A4D1-14C0EC052FF7}" type="pres">
      <dgm:prSet presAssocID="{7D7AE028-E5FA-48DB-B614-267186014289}" presName="circ3Tx" presStyleLbl="revTx" presStyleIdx="0" presStyleCnt="0">
        <dgm:presLayoutVars>
          <dgm:chMax val="0"/>
          <dgm:chPref val="0"/>
          <dgm:bulletEnabled val="1"/>
        </dgm:presLayoutVars>
      </dgm:prSet>
      <dgm:spPr/>
      <dgm:t>
        <a:bodyPr/>
        <a:lstStyle/>
        <a:p>
          <a:endParaRPr lang="es-ES"/>
        </a:p>
      </dgm:t>
    </dgm:pt>
  </dgm:ptLst>
  <dgm:cxnLst>
    <dgm:cxn modelId="{02736BD2-0A83-42EC-8075-C39D42E5BC7A}" type="presOf" srcId="{FD319E03-A115-4F75-87E4-B1ED07904889}" destId="{E92A351D-8729-4D68-A67B-50CD0E0080F2}" srcOrd="0" destOrd="0" presId="urn:microsoft.com/office/officeart/2005/8/layout/venn1"/>
    <dgm:cxn modelId="{FB1BDEB5-53C1-4784-9E51-E2A453425F35}" type="presOf" srcId="{7D7AE028-E5FA-48DB-B614-267186014289}" destId="{587957AD-15C3-4FE5-A4D1-14C0EC052FF7}" srcOrd="1" destOrd="0" presId="urn:microsoft.com/office/officeart/2005/8/layout/venn1"/>
    <dgm:cxn modelId="{D06F0868-F8F5-4DE3-AB6E-943EC23C344C}" srcId="{FD319E03-A115-4F75-87E4-B1ED07904889}" destId="{64BC27E5-7D42-482C-BB80-39AA9617E51D}" srcOrd="0" destOrd="0" parTransId="{8BC5CEB4-EF0F-4F34-85F3-B1B5C9315F2B}" sibTransId="{9C5C341D-5193-437B-89B5-E1EF936E69CE}"/>
    <dgm:cxn modelId="{C2FB534A-E9E3-46BB-8988-BEB1CAA18CEF}" type="presOf" srcId="{64BC27E5-7D42-482C-BB80-39AA9617E51D}" destId="{5468478E-BACF-4452-86C3-FEDF4B7C89E8}" srcOrd="0" destOrd="0" presId="urn:microsoft.com/office/officeart/2005/8/layout/venn1"/>
    <dgm:cxn modelId="{087D99BE-514F-463F-81FE-66F7543BB3E7}" type="presOf" srcId="{64BC27E5-7D42-482C-BB80-39AA9617E51D}" destId="{E30EA5BF-4008-484B-944B-B2EC75285869}" srcOrd="1" destOrd="0" presId="urn:microsoft.com/office/officeart/2005/8/layout/venn1"/>
    <dgm:cxn modelId="{9FD8FFDC-2757-42A9-91F5-48E6E9BCC730}" srcId="{FD319E03-A115-4F75-87E4-B1ED07904889}" destId="{23E7B89A-B833-4A3D-A545-5C54B6276789}" srcOrd="1" destOrd="0" parTransId="{6971A2F9-3AF1-42C6-AB1C-7FBF9B721EAC}" sibTransId="{5F8F10D6-3ABA-4E24-AF68-F867AB322302}"/>
    <dgm:cxn modelId="{D5B72A77-F3E4-4D4F-A0FF-EE199B143E15}" type="presOf" srcId="{23E7B89A-B833-4A3D-A545-5C54B6276789}" destId="{0405666E-D3A3-4C7C-9BEA-B421A4BF74A9}" srcOrd="0" destOrd="0" presId="urn:microsoft.com/office/officeart/2005/8/layout/venn1"/>
    <dgm:cxn modelId="{6F923B65-165A-4EED-98EF-F1E59FD7F3B1}" srcId="{FD319E03-A115-4F75-87E4-B1ED07904889}" destId="{7D7AE028-E5FA-48DB-B614-267186014289}" srcOrd="2" destOrd="0" parTransId="{36BE68F6-19B6-4975-BE29-C734D10FA7A8}" sibTransId="{55D2DFFB-0D76-4A78-A123-54052D8ABD2C}"/>
    <dgm:cxn modelId="{1A53CE51-58DF-48B6-89F5-0D2D2AE76C60}" type="presOf" srcId="{7D7AE028-E5FA-48DB-B614-267186014289}" destId="{F81FAE33-E2CE-476D-9151-CFE89A578E99}" srcOrd="0" destOrd="0" presId="urn:microsoft.com/office/officeart/2005/8/layout/venn1"/>
    <dgm:cxn modelId="{1404EB79-4C59-449A-9C71-4EB4D5FA80D1}" type="presOf" srcId="{23E7B89A-B833-4A3D-A545-5C54B6276789}" destId="{FF96A000-6BD2-456C-BE28-2AA25E99D749}" srcOrd="1" destOrd="0" presId="urn:microsoft.com/office/officeart/2005/8/layout/venn1"/>
    <dgm:cxn modelId="{22BBE11A-D5D9-4209-ABCA-3165E1159CF2}" type="presParOf" srcId="{E92A351D-8729-4D68-A67B-50CD0E0080F2}" destId="{5468478E-BACF-4452-86C3-FEDF4B7C89E8}" srcOrd="0" destOrd="0" presId="urn:microsoft.com/office/officeart/2005/8/layout/venn1"/>
    <dgm:cxn modelId="{9D641EE2-0B7B-4A1A-AF97-17C8F924474A}" type="presParOf" srcId="{E92A351D-8729-4D68-A67B-50CD0E0080F2}" destId="{E30EA5BF-4008-484B-944B-B2EC75285869}" srcOrd="1" destOrd="0" presId="urn:microsoft.com/office/officeart/2005/8/layout/venn1"/>
    <dgm:cxn modelId="{7AC1E923-4878-4E30-AFE8-CC90ABE12891}" type="presParOf" srcId="{E92A351D-8729-4D68-A67B-50CD0E0080F2}" destId="{0405666E-D3A3-4C7C-9BEA-B421A4BF74A9}" srcOrd="2" destOrd="0" presId="urn:microsoft.com/office/officeart/2005/8/layout/venn1"/>
    <dgm:cxn modelId="{67B0946D-2EDB-4CDA-891C-D75C5918816D}" type="presParOf" srcId="{E92A351D-8729-4D68-A67B-50CD0E0080F2}" destId="{FF96A000-6BD2-456C-BE28-2AA25E99D749}" srcOrd="3" destOrd="0" presId="urn:microsoft.com/office/officeart/2005/8/layout/venn1"/>
    <dgm:cxn modelId="{7C55819A-F833-4711-9A03-336FE8240B45}" type="presParOf" srcId="{E92A351D-8729-4D68-A67B-50CD0E0080F2}" destId="{F81FAE33-E2CE-476D-9151-CFE89A578E99}" srcOrd="4" destOrd="0" presId="urn:microsoft.com/office/officeart/2005/8/layout/venn1"/>
    <dgm:cxn modelId="{9BA42D90-586E-4BFF-A759-7BE5DD0F9727}" type="presParOf" srcId="{E92A351D-8729-4D68-A67B-50CD0E0080F2}" destId="{587957AD-15C3-4FE5-A4D1-14C0EC052FF7}"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186FCD3-C721-4FAB-93D6-7EC5A68CA825}" type="doc">
      <dgm:prSet loTypeId="urn:microsoft.com/office/officeart/2005/8/layout/hProcess4" loCatId="process" qsTypeId="urn:microsoft.com/office/officeart/2005/8/quickstyle/simple3" qsCatId="simple" csTypeId="urn:microsoft.com/office/officeart/2005/8/colors/accent1_2" csCatId="accent1" phldr="1"/>
      <dgm:spPr/>
      <dgm:t>
        <a:bodyPr/>
        <a:lstStyle/>
        <a:p>
          <a:endParaRPr lang="en-US"/>
        </a:p>
      </dgm:t>
    </dgm:pt>
    <dgm:pt modelId="{1CFB8A85-BA87-4C63-B026-C69EBAB7167A}">
      <dgm:prSet phldrT="[Texto]" custT="1"/>
      <dgm:spPr/>
      <dgm:t>
        <a:bodyPr/>
        <a:lstStyle/>
        <a:p>
          <a:r>
            <a:rPr lang="es-CR" sz="3000" dirty="0">
              <a:latin typeface="IBM Plex Sans" panose="020B0503050203000203" pitchFamily="34" charset="0"/>
            </a:rPr>
            <a:t>Criterio Expertos</a:t>
          </a:r>
          <a:endParaRPr lang="en-US" sz="3000" dirty="0">
            <a:latin typeface="IBM Plex Sans" panose="020B0503050203000203" pitchFamily="34" charset="0"/>
          </a:endParaRPr>
        </a:p>
      </dgm:t>
    </dgm:pt>
    <dgm:pt modelId="{7377BE68-C3E2-454B-B827-47770CAAF86E}" type="parTrans" cxnId="{36B2BCE9-E70A-41D9-AD96-B1747C81F933}">
      <dgm:prSet/>
      <dgm:spPr/>
      <dgm:t>
        <a:bodyPr/>
        <a:lstStyle/>
        <a:p>
          <a:endParaRPr lang="en-US">
            <a:latin typeface="IBM Plex Sans" panose="020B0503050203000203" pitchFamily="34" charset="0"/>
          </a:endParaRPr>
        </a:p>
      </dgm:t>
    </dgm:pt>
    <dgm:pt modelId="{396CCCC5-F9F4-4A51-B8D3-A990B209BCC6}" type="sibTrans" cxnId="{36B2BCE9-E70A-41D9-AD96-B1747C81F933}">
      <dgm:prSet/>
      <dgm:spPr/>
      <dgm:t>
        <a:bodyPr/>
        <a:lstStyle/>
        <a:p>
          <a:endParaRPr lang="en-US">
            <a:latin typeface="IBM Plex Sans" panose="020B0503050203000203" pitchFamily="34" charset="0"/>
          </a:endParaRPr>
        </a:p>
      </dgm:t>
    </dgm:pt>
    <dgm:pt modelId="{57BFE66B-BF09-449C-B3FF-DBB4FAD54359}">
      <dgm:prSet phldrT="[Texto]"/>
      <dgm:spPr/>
      <dgm:t>
        <a:bodyPr/>
        <a:lstStyle/>
        <a:p>
          <a:r>
            <a:rPr lang="es-CR" dirty="0">
              <a:latin typeface="IBM Plex Sans" panose="020B0503050203000203" pitchFamily="34" charset="0"/>
            </a:rPr>
            <a:t>CONAPDIS-IMAS</a:t>
          </a:r>
          <a:endParaRPr lang="en-US" dirty="0">
            <a:latin typeface="IBM Plex Sans" panose="020B0503050203000203" pitchFamily="34" charset="0"/>
          </a:endParaRPr>
        </a:p>
      </dgm:t>
    </dgm:pt>
    <dgm:pt modelId="{65198C3D-4B6B-4955-BF04-96FD991F979F}" type="parTrans" cxnId="{CE103A48-58F0-4E5C-881D-F7B4B50F8457}">
      <dgm:prSet/>
      <dgm:spPr/>
      <dgm:t>
        <a:bodyPr/>
        <a:lstStyle/>
        <a:p>
          <a:endParaRPr lang="en-US">
            <a:latin typeface="IBM Plex Sans" panose="020B0503050203000203" pitchFamily="34" charset="0"/>
          </a:endParaRPr>
        </a:p>
      </dgm:t>
    </dgm:pt>
    <dgm:pt modelId="{6510E2D8-F39A-40E6-8761-3E09EBB8CB5F}" type="sibTrans" cxnId="{CE103A48-58F0-4E5C-881D-F7B4B50F8457}">
      <dgm:prSet/>
      <dgm:spPr/>
      <dgm:t>
        <a:bodyPr/>
        <a:lstStyle/>
        <a:p>
          <a:endParaRPr lang="en-US">
            <a:latin typeface="IBM Plex Sans" panose="020B0503050203000203" pitchFamily="34" charset="0"/>
          </a:endParaRPr>
        </a:p>
      </dgm:t>
    </dgm:pt>
    <dgm:pt modelId="{372AFC86-2137-4174-AB13-E38FDB1C2381}">
      <dgm:prSet phldrT="[Texto]"/>
      <dgm:spPr/>
      <dgm:t>
        <a:bodyPr/>
        <a:lstStyle/>
        <a:p>
          <a:r>
            <a:rPr lang="es-CR" dirty="0">
              <a:latin typeface="IBM Plex Sans" panose="020B0503050203000203" pitchFamily="34" charset="0"/>
            </a:rPr>
            <a:t>Clasificación discapacidades</a:t>
          </a:r>
          <a:endParaRPr lang="en-US" dirty="0">
            <a:latin typeface="IBM Plex Sans" panose="020B0503050203000203" pitchFamily="34" charset="0"/>
          </a:endParaRPr>
        </a:p>
      </dgm:t>
    </dgm:pt>
    <dgm:pt modelId="{2ED8C30F-12D7-4C2A-8A29-6E0B1537721C}" type="parTrans" cxnId="{E81D7933-0AC1-40D7-BE4A-DB4B148C088A}">
      <dgm:prSet/>
      <dgm:spPr/>
      <dgm:t>
        <a:bodyPr/>
        <a:lstStyle/>
        <a:p>
          <a:endParaRPr lang="en-US">
            <a:latin typeface="IBM Plex Sans" panose="020B0503050203000203" pitchFamily="34" charset="0"/>
          </a:endParaRPr>
        </a:p>
      </dgm:t>
    </dgm:pt>
    <dgm:pt modelId="{30760EC9-EFB0-40FC-A848-6A5A6DEAB2BE}" type="sibTrans" cxnId="{E81D7933-0AC1-40D7-BE4A-DB4B148C088A}">
      <dgm:prSet/>
      <dgm:spPr/>
      <dgm:t>
        <a:bodyPr/>
        <a:lstStyle/>
        <a:p>
          <a:endParaRPr lang="en-US">
            <a:latin typeface="IBM Plex Sans" panose="020B0503050203000203" pitchFamily="34" charset="0"/>
          </a:endParaRPr>
        </a:p>
      </dgm:t>
    </dgm:pt>
    <dgm:pt modelId="{24CFFF69-440D-42A8-8746-475D895F8AC9}">
      <dgm:prSet phldrT="[Texto]" custT="1"/>
      <dgm:spPr/>
      <dgm:t>
        <a:bodyPr/>
        <a:lstStyle/>
        <a:p>
          <a:r>
            <a:rPr lang="es-CR" sz="3000" dirty="0">
              <a:latin typeface="IBM Plex Sans" panose="020B0503050203000203" pitchFamily="34" charset="0"/>
            </a:rPr>
            <a:t>Análisis empírico</a:t>
          </a:r>
          <a:endParaRPr lang="en-US" sz="3000" dirty="0">
            <a:latin typeface="IBM Plex Sans" panose="020B0503050203000203" pitchFamily="34" charset="0"/>
          </a:endParaRPr>
        </a:p>
      </dgm:t>
    </dgm:pt>
    <dgm:pt modelId="{09E8D886-8B99-41E5-A1F9-6C640BD63390}" type="parTrans" cxnId="{0C298656-9B02-4641-B575-637CA415861E}">
      <dgm:prSet/>
      <dgm:spPr/>
      <dgm:t>
        <a:bodyPr/>
        <a:lstStyle/>
        <a:p>
          <a:endParaRPr lang="en-US">
            <a:latin typeface="IBM Plex Sans" panose="020B0503050203000203" pitchFamily="34" charset="0"/>
          </a:endParaRPr>
        </a:p>
      </dgm:t>
    </dgm:pt>
    <dgm:pt modelId="{34B4ECA8-355E-46DE-B963-C92A8B58A32D}" type="sibTrans" cxnId="{0C298656-9B02-4641-B575-637CA415861E}">
      <dgm:prSet/>
      <dgm:spPr/>
      <dgm:t>
        <a:bodyPr/>
        <a:lstStyle/>
        <a:p>
          <a:endParaRPr lang="en-US">
            <a:latin typeface="IBM Plex Sans" panose="020B0503050203000203" pitchFamily="34" charset="0"/>
          </a:endParaRPr>
        </a:p>
      </dgm:t>
    </dgm:pt>
    <dgm:pt modelId="{17521571-0FFD-4CB5-82FC-73E758176416}">
      <dgm:prSet phldrT="[Texto]"/>
      <dgm:spPr/>
      <dgm:t>
        <a:bodyPr/>
        <a:lstStyle/>
        <a:p>
          <a:r>
            <a:rPr lang="es-CR" dirty="0">
              <a:latin typeface="IBM Plex Sans" panose="020B0503050203000203" pitchFamily="34" charset="0"/>
            </a:rPr>
            <a:t>Base de subsidios</a:t>
          </a:r>
          <a:endParaRPr lang="en-US" dirty="0">
            <a:latin typeface="IBM Plex Sans" panose="020B0503050203000203" pitchFamily="34" charset="0"/>
          </a:endParaRPr>
        </a:p>
      </dgm:t>
    </dgm:pt>
    <dgm:pt modelId="{44C993A2-FFFC-4527-8564-630638F6D05D}" type="parTrans" cxnId="{3B9721ED-3012-45A9-977A-6D744F161FB9}">
      <dgm:prSet/>
      <dgm:spPr/>
      <dgm:t>
        <a:bodyPr/>
        <a:lstStyle/>
        <a:p>
          <a:endParaRPr lang="en-US">
            <a:latin typeface="IBM Plex Sans" panose="020B0503050203000203" pitchFamily="34" charset="0"/>
          </a:endParaRPr>
        </a:p>
      </dgm:t>
    </dgm:pt>
    <dgm:pt modelId="{1FB271AE-12C0-4E45-B4D6-CDE4039C9A8A}" type="sibTrans" cxnId="{3B9721ED-3012-45A9-977A-6D744F161FB9}">
      <dgm:prSet/>
      <dgm:spPr/>
      <dgm:t>
        <a:bodyPr/>
        <a:lstStyle/>
        <a:p>
          <a:endParaRPr lang="en-US">
            <a:latin typeface="IBM Plex Sans" panose="020B0503050203000203" pitchFamily="34" charset="0"/>
          </a:endParaRPr>
        </a:p>
      </dgm:t>
    </dgm:pt>
    <dgm:pt modelId="{4F8348F4-677E-4B14-80D9-B16415ACD3D2}">
      <dgm:prSet phldrT="[Texto]"/>
      <dgm:spPr/>
      <dgm:t>
        <a:bodyPr/>
        <a:lstStyle/>
        <a:p>
          <a:r>
            <a:rPr lang="es-CR" dirty="0">
              <a:latin typeface="IBM Plex Sans" panose="020B0503050203000203" pitchFamily="34" charset="0"/>
            </a:rPr>
            <a:t>Estudio de precios</a:t>
          </a:r>
          <a:endParaRPr lang="en-US" dirty="0">
            <a:latin typeface="IBM Plex Sans" panose="020B0503050203000203" pitchFamily="34" charset="0"/>
          </a:endParaRPr>
        </a:p>
      </dgm:t>
    </dgm:pt>
    <dgm:pt modelId="{5FCC9E12-B6EC-4132-9260-12165C8A9787}" type="parTrans" cxnId="{3A0A6378-0622-42D1-A7B9-C730C1608A76}">
      <dgm:prSet/>
      <dgm:spPr/>
      <dgm:t>
        <a:bodyPr/>
        <a:lstStyle/>
        <a:p>
          <a:endParaRPr lang="en-US">
            <a:latin typeface="IBM Plex Sans" panose="020B0503050203000203" pitchFamily="34" charset="0"/>
          </a:endParaRPr>
        </a:p>
      </dgm:t>
    </dgm:pt>
    <dgm:pt modelId="{3B58C3B3-7DC1-4224-BB92-F11FE0E12657}" type="sibTrans" cxnId="{3A0A6378-0622-42D1-A7B9-C730C1608A76}">
      <dgm:prSet/>
      <dgm:spPr/>
      <dgm:t>
        <a:bodyPr/>
        <a:lstStyle/>
        <a:p>
          <a:endParaRPr lang="en-US">
            <a:latin typeface="IBM Plex Sans" panose="020B0503050203000203" pitchFamily="34" charset="0"/>
          </a:endParaRPr>
        </a:p>
      </dgm:t>
    </dgm:pt>
    <dgm:pt modelId="{EA06C995-CBF6-4E7D-A40D-118CB9C11702}">
      <dgm:prSet phldrT="[Texto]"/>
      <dgm:spPr/>
      <dgm:t>
        <a:bodyPr/>
        <a:lstStyle/>
        <a:p>
          <a:r>
            <a:rPr lang="es-CR" dirty="0">
              <a:latin typeface="IBM Plex Sans" panose="020B0503050203000203" pitchFamily="34" charset="0"/>
            </a:rPr>
            <a:t>Composición de la canasta</a:t>
          </a:r>
          <a:endParaRPr lang="en-US" dirty="0">
            <a:latin typeface="IBM Plex Sans" panose="020B0503050203000203" pitchFamily="34" charset="0"/>
          </a:endParaRPr>
        </a:p>
      </dgm:t>
    </dgm:pt>
    <dgm:pt modelId="{581358C5-3D08-46E7-8C5F-0AB31D40620E}" type="parTrans" cxnId="{BE987CC0-A4E8-4DFC-86B4-DD5EFB669174}">
      <dgm:prSet/>
      <dgm:spPr/>
      <dgm:t>
        <a:bodyPr/>
        <a:lstStyle/>
        <a:p>
          <a:endParaRPr lang="en-US">
            <a:latin typeface="IBM Plex Sans" panose="020B0503050203000203" pitchFamily="34" charset="0"/>
          </a:endParaRPr>
        </a:p>
      </dgm:t>
    </dgm:pt>
    <dgm:pt modelId="{25E55063-7C9A-412B-BE2C-F185BE576F1B}" type="sibTrans" cxnId="{BE987CC0-A4E8-4DFC-86B4-DD5EFB669174}">
      <dgm:prSet/>
      <dgm:spPr/>
      <dgm:t>
        <a:bodyPr/>
        <a:lstStyle/>
        <a:p>
          <a:endParaRPr lang="en-US">
            <a:latin typeface="IBM Plex Sans" panose="020B0503050203000203" pitchFamily="34" charset="0"/>
          </a:endParaRPr>
        </a:p>
      </dgm:t>
    </dgm:pt>
    <dgm:pt modelId="{432EEE04-B98E-4DFB-A57B-37FFE3E9A8D0}">
      <dgm:prSet phldrT="[Texto]"/>
      <dgm:spPr/>
      <dgm:t>
        <a:bodyPr/>
        <a:lstStyle/>
        <a:p>
          <a:r>
            <a:rPr lang="es-CR" dirty="0">
              <a:latin typeface="IBM Plex Sans" panose="020B0503050203000203" pitchFamily="34" charset="0"/>
            </a:rPr>
            <a:t>ENAHO 2017</a:t>
          </a:r>
          <a:endParaRPr lang="en-US" dirty="0">
            <a:latin typeface="IBM Plex Sans" panose="020B0503050203000203" pitchFamily="34" charset="0"/>
          </a:endParaRPr>
        </a:p>
      </dgm:t>
    </dgm:pt>
    <dgm:pt modelId="{ADA6ED08-EE54-459E-8B3B-6643BDB64FD7}" type="parTrans" cxnId="{0CBC48E8-67DC-4544-90F8-3E85185FA1D9}">
      <dgm:prSet/>
      <dgm:spPr/>
      <dgm:t>
        <a:bodyPr/>
        <a:lstStyle/>
        <a:p>
          <a:endParaRPr lang="en-US">
            <a:latin typeface="IBM Plex Sans" panose="020B0503050203000203" pitchFamily="34" charset="0"/>
          </a:endParaRPr>
        </a:p>
      </dgm:t>
    </dgm:pt>
    <dgm:pt modelId="{FBC79864-D833-4637-B583-BD93D9FC848F}" type="sibTrans" cxnId="{0CBC48E8-67DC-4544-90F8-3E85185FA1D9}">
      <dgm:prSet/>
      <dgm:spPr/>
      <dgm:t>
        <a:bodyPr/>
        <a:lstStyle/>
        <a:p>
          <a:endParaRPr lang="en-US">
            <a:latin typeface="IBM Plex Sans" panose="020B0503050203000203" pitchFamily="34" charset="0"/>
          </a:endParaRPr>
        </a:p>
      </dgm:t>
    </dgm:pt>
    <dgm:pt modelId="{65545F2A-98AC-4E4D-AE65-BA68D8A6CB4D}">
      <dgm:prSet phldrT="[Texto]"/>
      <dgm:spPr/>
      <dgm:t>
        <a:bodyPr/>
        <a:lstStyle/>
        <a:p>
          <a:r>
            <a:rPr lang="es-CR" dirty="0">
              <a:latin typeface="IBM Plex Sans" panose="020B0503050203000203" pitchFamily="34" charset="0"/>
            </a:rPr>
            <a:t>ENIGH 2013</a:t>
          </a:r>
          <a:endParaRPr lang="en-US" dirty="0">
            <a:latin typeface="IBM Plex Sans" panose="020B0503050203000203" pitchFamily="34" charset="0"/>
          </a:endParaRPr>
        </a:p>
      </dgm:t>
    </dgm:pt>
    <dgm:pt modelId="{CD3E5D17-CB24-4E3C-BA74-199F677D6AF9}" type="parTrans" cxnId="{4D67F034-A2B6-4E03-9F84-048580C6E4F4}">
      <dgm:prSet/>
      <dgm:spPr/>
      <dgm:t>
        <a:bodyPr/>
        <a:lstStyle/>
        <a:p>
          <a:endParaRPr lang="en-US">
            <a:latin typeface="IBM Plex Sans" panose="020B0503050203000203" pitchFamily="34" charset="0"/>
          </a:endParaRPr>
        </a:p>
      </dgm:t>
    </dgm:pt>
    <dgm:pt modelId="{E9B9F23C-767D-4D12-AE75-E1977DDC5D30}" type="sibTrans" cxnId="{4D67F034-A2B6-4E03-9F84-048580C6E4F4}">
      <dgm:prSet/>
      <dgm:spPr/>
      <dgm:t>
        <a:bodyPr/>
        <a:lstStyle/>
        <a:p>
          <a:endParaRPr lang="en-US">
            <a:latin typeface="IBM Plex Sans" panose="020B0503050203000203" pitchFamily="34" charset="0"/>
          </a:endParaRPr>
        </a:p>
      </dgm:t>
    </dgm:pt>
    <dgm:pt modelId="{1C6A9F21-D7DE-4010-B49D-6532FCF5842A}">
      <dgm:prSet/>
      <dgm:spPr/>
      <dgm:t>
        <a:bodyPr/>
        <a:lstStyle/>
        <a:p>
          <a:r>
            <a:rPr lang="es-CR" dirty="0"/>
            <a:t>INEC</a:t>
          </a:r>
          <a:endParaRPr lang="en-US" dirty="0"/>
        </a:p>
      </dgm:t>
    </dgm:pt>
    <dgm:pt modelId="{86A3B5C8-E596-47DC-8455-0FF0A9969C52}" type="parTrans" cxnId="{884E0A11-2E3A-4FFE-9BBF-1FF302E10E02}">
      <dgm:prSet/>
      <dgm:spPr/>
      <dgm:t>
        <a:bodyPr/>
        <a:lstStyle/>
        <a:p>
          <a:endParaRPr lang="en-US"/>
        </a:p>
      </dgm:t>
    </dgm:pt>
    <dgm:pt modelId="{3D735183-6DCE-4C16-AA91-1DE69EE0D942}" type="sibTrans" cxnId="{884E0A11-2E3A-4FFE-9BBF-1FF302E10E02}">
      <dgm:prSet/>
      <dgm:spPr/>
      <dgm:t>
        <a:bodyPr/>
        <a:lstStyle/>
        <a:p>
          <a:endParaRPr lang="en-US"/>
        </a:p>
      </dgm:t>
    </dgm:pt>
    <dgm:pt modelId="{CAF3167B-3787-4C45-96C4-BA888693366F}">
      <dgm:prSet/>
      <dgm:spPr/>
      <dgm:t>
        <a:bodyPr/>
        <a:lstStyle/>
        <a:p>
          <a:r>
            <a:rPr lang="es-CR" dirty="0"/>
            <a:t>Metodología cálculo de pobreza: línea de ingreso</a:t>
          </a:r>
          <a:endParaRPr lang="en-US" dirty="0"/>
        </a:p>
      </dgm:t>
    </dgm:pt>
    <dgm:pt modelId="{F1A4F06D-FB98-4258-969F-A5B3595AB25D}" type="parTrans" cxnId="{4BFBCD22-7283-4B18-9538-D6172BEF4AB5}">
      <dgm:prSet/>
      <dgm:spPr/>
      <dgm:t>
        <a:bodyPr/>
        <a:lstStyle/>
        <a:p>
          <a:endParaRPr lang="en-US"/>
        </a:p>
      </dgm:t>
    </dgm:pt>
    <dgm:pt modelId="{1814B92E-54AC-4E43-9F2E-003F4115C8E7}" type="sibTrans" cxnId="{4BFBCD22-7283-4B18-9538-D6172BEF4AB5}">
      <dgm:prSet/>
      <dgm:spPr/>
      <dgm:t>
        <a:bodyPr/>
        <a:lstStyle/>
        <a:p>
          <a:endParaRPr lang="en-US"/>
        </a:p>
      </dgm:t>
    </dgm:pt>
    <dgm:pt modelId="{CD043B74-3C78-4A9B-822D-471E5D2B8E34}">
      <dgm:prSet/>
      <dgm:spPr/>
      <dgm:t>
        <a:bodyPr/>
        <a:lstStyle/>
        <a:p>
          <a:r>
            <a:rPr lang="es-CR" dirty="0"/>
            <a:t>Pobreza extrema</a:t>
          </a:r>
          <a:endParaRPr lang="en-US" dirty="0"/>
        </a:p>
      </dgm:t>
    </dgm:pt>
    <dgm:pt modelId="{E17A311B-0D74-43CC-BAA5-4596CD65529F}" type="parTrans" cxnId="{83B939F9-810F-4120-AC8C-4F2FF3A16595}">
      <dgm:prSet/>
      <dgm:spPr/>
      <dgm:t>
        <a:bodyPr/>
        <a:lstStyle/>
        <a:p>
          <a:endParaRPr lang="en-US"/>
        </a:p>
      </dgm:t>
    </dgm:pt>
    <dgm:pt modelId="{E5FB5572-7562-434F-89F6-79A4E2A70B07}" type="sibTrans" cxnId="{83B939F9-810F-4120-AC8C-4F2FF3A16595}">
      <dgm:prSet/>
      <dgm:spPr/>
      <dgm:t>
        <a:bodyPr/>
        <a:lstStyle/>
        <a:p>
          <a:endParaRPr lang="en-US"/>
        </a:p>
      </dgm:t>
    </dgm:pt>
    <dgm:pt modelId="{7EF289DF-5687-4B50-8668-A8229D3E8E57}">
      <dgm:prSet/>
      <dgm:spPr/>
      <dgm:t>
        <a:bodyPr/>
        <a:lstStyle/>
        <a:p>
          <a:r>
            <a:rPr lang="es-CR" dirty="0"/>
            <a:t>Pobreza</a:t>
          </a:r>
          <a:endParaRPr lang="en-US" dirty="0"/>
        </a:p>
      </dgm:t>
    </dgm:pt>
    <dgm:pt modelId="{E54B6DD0-FFEA-4524-9CD4-771D9C0150ED}" type="parTrans" cxnId="{EC33FBA2-B439-4680-A491-6148B705B7A3}">
      <dgm:prSet/>
      <dgm:spPr/>
      <dgm:t>
        <a:bodyPr/>
        <a:lstStyle/>
        <a:p>
          <a:endParaRPr lang="en-US"/>
        </a:p>
      </dgm:t>
    </dgm:pt>
    <dgm:pt modelId="{B1004171-5FE0-458F-8CF5-B0E80EA887B4}" type="sibTrans" cxnId="{EC33FBA2-B439-4680-A491-6148B705B7A3}">
      <dgm:prSet/>
      <dgm:spPr/>
      <dgm:t>
        <a:bodyPr/>
        <a:lstStyle/>
        <a:p>
          <a:endParaRPr lang="en-US"/>
        </a:p>
      </dgm:t>
    </dgm:pt>
    <dgm:pt modelId="{5A65114C-DC1B-4195-B62E-96EAEA3DAE4B}" type="pres">
      <dgm:prSet presAssocID="{0186FCD3-C721-4FAB-93D6-7EC5A68CA825}" presName="Name0" presStyleCnt="0">
        <dgm:presLayoutVars>
          <dgm:dir/>
          <dgm:animLvl val="lvl"/>
          <dgm:resizeHandles val="exact"/>
        </dgm:presLayoutVars>
      </dgm:prSet>
      <dgm:spPr/>
      <dgm:t>
        <a:bodyPr/>
        <a:lstStyle/>
        <a:p>
          <a:endParaRPr lang="es-ES"/>
        </a:p>
      </dgm:t>
    </dgm:pt>
    <dgm:pt modelId="{0FB1AC9E-178F-44AF-BC2A-FA4B9AE2B5D0}" type="pres">
      <dgm:prSet presAssocID="{0186FCD3-C721-4FAB-93D6-7EC5A68CA825}" presName="tSp" presStyleCnt="0"/>
      <dgm:spPr/>
    </dgm:pt>
    <dgm:pt modelId="{B854F25B-CAFC-4E96-8F07-79D447CF1906}" type="pres">
      <dgm:prSet presAssocID="{0186FCD3-C721-4FAB-93D6-7EC5A68CA825}" presName="bSp" presStyleCnt="0"/>
      <dgm:spPr/>
    </dgm:pt>
    <dgm:pt modelId="{8EC26F49-E45B-45ED-AA91-369DEF2220D5}" type="pres">
      <dgm:prSet presAssocID="{0186FCD3-C721-4FAB-93D6-7EC5A68CA825}" presName="process" presStyleCnt="0"/>
      <dgm:spPr/>
    </dgm:pt>
    <dgm:pt modelId="{A34F82CE-D92D-4B8E-8F5F-275918A42D53}" type="pres">
      <dgm:prSet presAssocID="{1CFB8A85-BA87-4C63-B026-C69EBAB7167A}" presName="composite1" presStyleCnt="0"/>
      <dgm:spPr/>
    </dgm:pt>
    <dgm:pt modelId="{44BB6C41-63A4-4603-896C-0B8D63D51CA4}" type="pres">
      <dgm:prSet presAssocID="{1CFB8A85-BA87-4C63-B026-C69EBAB7167A}" presName="dummyNode1" presStyleLbl="node1" presStyleIdx="0" presStyleCnt="3"/>
      <dgm:spPr/>
    </dgm:pt>
    <dgm:pt modelId="{A2A22380-3786-4241-83B7-2EC1D4D3ABDC}" type="pres">
      <dgm:prSet presAssocID="{1CFB8A85-BA87-4C63-B026-C69EBAB7167A}" presName="childNode1" presStyleLbl="bgAcc1" presStyleIdx="0" presStyleCnt="3">
        <dgm:presLayoutVars>
          <dgm:bulletEnabled val="1"/>
        </dgm:presLayoutVars>
      </dgm:prSet>
      <dgm:spPr/>
      <dgm:t>
        <a:bodyPr/>
        <a:lstStyle/>
        <a:p>
          <a:endParaRPr lang="es-ES"/>
        </a:p>
      </dgm:t>
    </dgm:pt>
    <dgm:pt modelId="{24D220A3-89AE-4AA3-928D-054C935B009A}" type="pres">
      <dgm:prSet presAssocID="{1CFB8A85-BA87-4C63-B026-C69EBAB7167A}" presName="childNode1tx" presStyleLbl="bgAcc1" presStyleIdx="0" presStyleCnt="3">
        <dgm:presLayoutVars>
          <dgm:bulletEnabled val="1"/>
        </dgm:presLayoutVars>
      </dgm:prSet>
      <dgm:spPr/>
      <dgm:t>
        <a:bodyPr/>
        <a:lstStyle/>
        <a:p>
          <a:endParaRPr lang="es-ES"/>
        </a:p>
      </dgm:t>
    </dgm:pt>
    <dgm:pt modelId="{82426FC5-8A88-43A9-9F5B-1C3C1BB55142}" type="pres">
      <dgm:prSet presAssocID="{1CFB8A85-BA87-4C63-B026-C69EBAB7167A}" presName="parentNode1" presStyleLbl="node1" presStyleIdx="0" presStyleCnt="3">
        <dgm:presLayoutVars>
          <dgm:chMax val="1"/>
          <dgm:bulletEnabled val="1"/>
        </dgm:presLayoutVars>
      </dgm:prSet>
      <dgm:spPr/>
      <dgm:t>
        <a:bodyPr/>
        <a:lstStyle/>
        <a:p>
          <a:endParaRPr lang="es-ES"/>
        </a:p>
      </dgm:t>
    </dgm:pt>
    <dgm:pt modelId="{11BF7490-D425-4FBF-AEBA-7953EEB49DA4}" type="pres">
      <dgm:prSet presAssocID="{1CFB8A85-BA87-4C63-B026-C69EBAB7167A}" presName="connSite1" presStyleCnt="0"/>
      <dgm:spPr/>
    </dgm:pt>
    <dgm:pt modelId="{6565882D-8EF2-4E71-90A1-5C5D3856BF59}" type="pres">
      <dgm:prSet presAssocID="{396CCCC5-F9F4-4A51-B8D3-A990B209BCC6}" presName="Name9" presStyleLbl="sibTrans2D1" presStyleIdx="0" presStyleCnt="2"/>
      <dgm:spPr/>
      <dgm:t>
        <a:bodyPr/>
        <a:lstStyle/>
        <a:p>
          <a:endParaRPr lang="es-ES"/>
        </a:p>
      </dgm:t>
    </dgm:pt>
    <dgm:pt modelId="{2EA54745-3B82-45A8-8AB3-4E566C84A6E6}" type="pres">
      <dgm:prSet presAssocID="{1C6A9F21-D7DE-4010-B49D-6532FCF5842A}" presName="composite2" presStyleCnt="0"/>
      <dgm:spPr/>
    </dgm:pt>
    <dgm:pt modelId="{63BC2C54-6409-4929-A7C3-5D45108BF491}" type="pres">
      <dgm:prSet presAssocID="{1C6A9F21-D7DE-4010-B49D-6532FCF5842A}" presName="dummyNode2" presStyleLbl="node1" presStyleIdx="0" presStyleCnt="3"/>
      <dgm:spPr/>
    </dgm:pt>
    <dgm:pt modelId="{4F8FDE2A-674A-4E00-BCD3-555640384AD2}" type="pres">
      <dgm:prSet presAssocID="{1C6A9F21-D7DE-4010-B49D-6532FCF5842A}" presName="childNode2" presStyleLbl="bgAcc1" presStyleIdx="1" presStyleCnt="3">
        <dgm:presLayoutVars>
          <dgm:bulletEnabled val="1"/>
        </dgm:presLayoutVars>
      </dgm:prSet>
      <dgm:spPr/>
      <dgm:t>
        <a:bodyPr/>
        <a:lstStyle/>
        <a:p>
          <a:endParaRPr lang="es-ES"/>
        </a:p>
      </dgm:t>
    </dgm:pt>
    <dgm:pt modelId="{7718F222-08FD-4E57-BFE8-541FFDDAB12D}" type="pres">
      <dgm:prSet presAssocID="{1C6A9F21-D7DE-4010-B49D-6532FCF5842A}" presName="childNode2tx" presStyleLbl="bgAcc1" presStyleIdx="1" presStyleCnt="3">
        <dgm:presLayoutVars>
          <dgm:bulletEnabled val="1"/>
        </dgm:presLayoutVars>
      </dgm:prSet>
      <dgm:spPr/>
      <dgm:t>
        <a:bodyPr/>
        <a:lstStyle/>
        <a:p>
          <a:endParaRPr lang="es-ES"/>
        </a:p>
      </dgm:t>
    </dgm:pt>
    <dgm:pt modelId="{CD86614D-CC0F-42D2-87D5-CDFCD51F2D70}" type="pres">
      <dgm:prSet presAssocID="{1C6A9F21-D7DE-4010-B49D-6532FCF5842A}" presName="parentNode2" presStyleLbl="node1" presStyleIdx="1" presStyleCnt="3">
        <dgm:presLayoutVars>
          <dgm:chMax val="0"/>
          <dgm:bulletEnabled val="1"/>
        </dgm:presLayoutVars>
      </dgm:prSet>
      <dgm:spPr/>
      <dgm:t>
        <a:bodyPr/>
        <a:lstStyle/>
        <a:p>
          <a:endParaRPr lang="es-ES"/>
        </a:p>
      </dgm:t>
    </dgm:pt>
    <dgm:pt modelId="{619C27B4-47A0-4D04-908C-8701A4FF049B}" type="pres">
      <dgm:prSet presAssocID="{1C6A9F21-D7DE-4010-B49D-6532FCF5842A}" presName="connSite2" presStyleCnt="0"/>
      <dgm:spPr/>
    </dgm:pt>
    <dgm:pt modelId="{E165C2B4-B8B5-40F7-AD9A-B360572E00EB}" type="pres">
      <dgm:prSet presAssocID="{3D735183-6DCE-4C16-AA91-1DE69EE0D942}" presName="Name18" presStyleLbl="sibTrans2D1" presStyleIdx="1" presStyleCnt="2"/>
      <dgm:spPr/>
      <dgm:t>
        <a:bodyPr/>
        <a:lstStyle/>
        <a:p>
          <a:endParaRPr lang="es-ES"/>
        </a:p>
      </dgm:t>
    </dgm:pt>
    <dgm:pt modelId="{13D9DAA3-DCCB-4E9D-AE7F-1352E8225CC1}" type="pres">
      <dgm:prSet presAssocID="{24CFFF69-440D-42A8-8746-475D895F8AC9}" presName="composite1" presStyleCnt="0"/>
      <dgm:spPr/>
    </dgm:pt>
    <dgm:pt modelId="{FB85448A-FC1A-4EB5-A949-F13FFAB7F144}" type="pres">
      <dgm:prSet presAssocID="{24CFFF69-440D-42A8-8746-475D895F8AC9}" presName="dummyNode1" presStyleLbl="node1" presStyleIdx="1" presStyleCnt="3"/>
      <dgm:spPr/>
    </dgm:pt>
    <dgm:pt modelId="{A67AC50E-1745-485D-9090-B9D56C18F3BE}" type="pres">
      <dgm:prSet presAssocID="{24CFFF69-440D-42A8-8746-475D895F8AC9}" presName="childNode1" presStyleLbl="bgAcc1" presStyleIdx="2" presStyleCnt="3">
        <dgm:presLayoutVars>
          <dgm:bulletEnabled val="1"/>
        </dgm:presLayoutVars>
      </dgm:prSet>
      <dgm:spPr/>
      <dgm:t>
        <a:bodyPr/>
        <a:lstStyle/>
        <a:p>
          <a:endParaRPr lang="es-ES"/>
        </a:p>
      </dgm:t>
    </dgm:pt>
    <dgm:pt modelId="{489F0647-77E1-48DA-B78E-26E2B688127F}" type="pres">
      <dgm:prSet presAssocID="{24CFFF69-440D-42A8-8746-475D895F8AC9}" presName="childNode1tx" presStyleLbl="bgAcc1" presStyleIdx="2" presStyleCnt="3">
        <dgm:presLayoutVars>
          <dgm:bulletEnabled val="1"/>
        </dgm:presLayoutVars>
      </dgm:prSet>
      <dgm:spPr/>
      <dgm:t>
        <a:bodyPr/>
        <a:lstStyle/>
        <a:p>
          <a:endParaRPr lang="es-ES"/>
        </a:p>
      </dgm:t>
    </dgm:pt>
    <dgm:pt modelId="{2C3C6E79-2A8C-4347-9ABB-40BE5CB13243}" type="pres">
      <dgm:prSet presAssocID="{24CFFF69-440D-42A8-8746-475D895F8AC9}" presName="parentNode1" presStyleLbl="node1" presStyleIdx="2" presStyleCnt="3">
        <dgm:presLayoutVars>
          <dgm:chMax val="1"/>
          <dgm:bulletEnabled val="1"/>
        </dgm:presLayoutVars>
      </dgm:prSet>
      <dgm:spPr/>
      <dgm:t>
        <a:bodyPr/>
        <a:lstStyle/>
        <a:p>
          <a:endParaRPr lang="es-ES"/>
        </a:p>
      </dgm:t>
    </dgm:pt>
    <dgm:pt modelId="{825CF174-38DF-42C2-842B-1013C3A7F2BD}" type="pres">
      <dgm:prSet presAssocID="{24CFFF69-440D-42A8-8746-475D895F8AC9}" presName="connSite1" presStyleCnt="0"/>
      <dgm:spPr/>
    </dgm:pt>
  </dgm:ptLst>
  <dgm:cxnLst>
    <dgm:cxn modelId="{9E0AABDE-E633-4CE6-8FBF-20F9691CCD27}" type="presOf" srcId="{57BFE66B-BF09-449C-B3FF-DBB4FAD54359}" destId="{A2A22380-3786-4241-83B7-2EC1D4D3ABDC}" srcOrd="0" destOrd="0" presId="urn:microsoft.com/office/officeart/2005/8/layout/hProcess4"/>
    <dgm:cxn modelId="{4B45809A-E85B-4164-A858-EF38F366FBC3}" type="presOf" srcId="{65545F2A-98AC-4E4D-AE65-BA68D8A6CB4D}" destId="{A67AC50E-1745-485D-9090-B9D56C18F3BE}" srcOrd="0" destOrd="3" presId="urn:microsoft.com/office/officeart/2005/8/layout/hProcess4"/>
    <dgm:cxn modelId="{F2A38793-62A2-4451-ABBA-76010B9BFE27}" type="presOf" srcId="{EA06C995-CBF6-4E7D-A40D-118CB9C11702}" destId="{24D220A3-89AE-4AA3-928D-054C935B009A}" srcOrd="1" destOrd="2" presId="urn:microsoft.com/office/officeart/2005/8/layout/hProcess4"/>
    <dgm:cxn modelId="{521F8F80-8EDF-4791-82BE-3E3F7C01ABB0}" type="presOf" srcId="{396CCCC5-F9F4-4A51-B8D3-A990B209BCC6}" destId="{6565882D-8EF2-4E71-90A1-5C5D3856BF59}" srcOrd="0" destOrd="0" presId="urn:microsoft.com/office/officeart/2005/8/layout/hProcess4"/>
    <dgm:cxn modelId="{6D6F5A07-3787-47A4-8AD4-A304E937313B}" type="presOf" srcId="{432EEE04-B98E-4DFB-A57B-37FFE3E9A8D0}" destId="{489F0647-77E1-48DA-B78E-26E2B688127F}" srcOrd="1" destOrd="2" presId="urn:microsoft.com/office/officeart/2005/8/layout/hProcess4"/>
    <dgm:cxn modelId="{0C298656-9B02-4641-B575-637CA415861E}" srcId="{0186FCD3-C721-4FAB-93D6-7EC5A68CA825}" destId="{24CFFF69-440D-42A8-8746-475D895F8AC9}" srcOrd="2" destOrd="0" parTransId="{09E8D886-8B99-41E5-A1F9-6C640BD63390}" sibTransId="{34B4ECA8-355E-46DE-B963-C92A8B58A32D}"/>
    <dgm:cxn modelId="{781BB6FC-7D64-4B79-9938-D1D2068C6208}" type="presOf" srcId="{432EEE04-B98E-4DFB-A57B-37FFE3E9A8D0}" destId="{A67AC50E-1745-485D-9090-B9D56C18F3BE}" srcOrd="0" destOrd="2" presId="urn:microsoft.com/office/officeart/2005/8/layout/hProcess4"/>
    <dgm:cxn modelId="{BD670CC6-95ED-4249-89EB-C94E6EB7AC43}" type="presOf" srcId="{7EF289DF-5687-4B50-8668-A8229D3E8E57}" destId="{7718F222-08FD-4E57-BFE8-541FFDDAB12D}" srcOrd="1" destOrd="2" presId="urn:microsoft.com/office/officeart/2005/8/layout/hProcess4"/>
    <dgm:cxn modelId="{89F4B9C1-658D-419C-BD7E-8414B6AAEA11}" type="presOf" srcId="{7EF289DF-5687-4B50-8668-A8229D3E8E57}" destId="{4F8FDE2A-674A-4E00-BCD3-555640384AD2}" srcOrd="0" destOrd="2" presId="urn:microsoft.com/office/officeart/2005/8/layout/hProcess4"/>
    <dgm:cxn modelId="{ACA5815A-160A-427B-A6A4-B58A4BA6DF76}" type="presOf" srcId="{1C6A9F21-D7DE-4010-B49D-6532FCF5842A}" destId="{CD86614D-CC0F-42D2-87D5-CDFCD51F2D70}" srcOrd="0" destOrd="0" presId="urn:microsoft.com/office/officeart/2005/8/layout/hProcess4"/>
    <dgm:cxn modelId="{2B540136-C986-4986-8A55-816DFE29AE61}" type="presOf" srcId="{CAF3167B-3787-4C45-96C4-BA888693366F}" destId="{4F8FDE2A-674A-4E00-BCD3-555640384AD2}" srcOrd="0" destOrd="0" presId="urn:microsoft.com/office/officeart/2005/8/layout/hProcess4"/>
    <dgm:cxn modelId="{4D67F034-A2B6-4E03-9F84-048580C6E4F4}" srcId="{24CFFF69-440D-42A8-8746-475D895F8AC9}" destId="{65545F2A-98AC-4E4D-AE65-BA68D8A6CB4D}" srcOrd="3" destOrd="0" parTransId="{CD3E5D17-CB24-4E3C-BA74-199F677D6AF9}" sibTransId="{E9B9F23C-767D-4D12-AE75-E1977DDC5D30}"/>
    <dgm:cxn modelId="{77F5AFBA-1EBB-4C0F-9B04-7CACE13A07C4}" type="presOf" srcId="{372AFC86-2137-4174-AB13-E38FDB1C2381}" destId="{A2A22380-3786-4241-83B7-2EC1D4D3ABDC}" srcOrd="0" destOrd="1" presId="urn:microsoft.com/office/officeart/2005/8/layout/hProcess4"/>
    <dgm:cxn modelId="{712E4ED7-D85D-4B49-82FF-A5C445AACDC1}" type="presOf" srcId="{17521571-0FFD-4CB5-82FC-73E758176416}" destId="{A67AC50E-1745-485D-9090-B9D56C18F3BE}" srcOrd="0" destOrd="0" presId="urn:microsoft.com/office/officeart/2005/8/layout/hProcess4"/>
    <dgm:cxn modelId="{AFDFBFE6-F5E9-49BB-B913-1C89D26D0146}" type="presOf" srcId="{CD043B74-3C78-4A9B-822D-471E5D2B8E34}" destId="{4F8FDE2A-674A-4E00-BCD3-555640384AD2}" srcOrd="0" destOrd="1" presId="urn:microsoft.com/office/officeart/2005/8/layout/hProcess4"/>
    <dgm:cxn modelId="{BE987CC0-A4E8-4DFC-86B4-DD5EFB669174}" srcId="{1CFB8A85-BA87-4C63-B026-C69EBAB7167A}" destId="{EA06C995-CBF6-4E7D-A40D-118CB9C11702}" srcOrd="2" destOrd="0" parTransId="{581358C5-3D08-46E7-8C5F-0AB31D40620E}" sibTransId="{25E55063-7C9A-412B-BE2C-F185BE576F1B}"/>
    <dgm:cxn modelId="{E81D7933-0AC1-40D7-BE4A-DB4B148C088A}" srcId="{1CFB8A85-BA87-4C63-B026-C69EBAB7167A}" destId="{372AFC86-2137-4174-AB13-E38FDB1C2381}" srcOrd="1" destOrd="0" parTransId="{2ED8C30F-12D7-4C2A-8A29-6E0B1537721C}" sibTransId="{30760EC9-EFB0-40FC-A848-6A5A6DEAB2BE}"/>
    <dgm:cxn modelId="{83B939F9-810F-4120-AC8C-4F2FF3A16595}" srcId="{CAF3167B-3787-4C45-96C4-BA888693366F}" destId="{CD043B74-3C78-4A9B-822D-471E5D2B8E34}" srcOrd="0" destOrd="0" parTransId="{E17A311B-0D74-43CC-BAA5-4596CD65529F}" sibTransId="{E5FB5572-7562-434F-89F6-79A4E2A70B07}"/>
    <dgm:cxn modelId="{496936F2-31CC-4152-BC01-CB0A5C9541B1}" type="presOf" srcId="{3D735183-6DCE-4C16-AA91-1DE69EE0D942}" destId="{E165C2B4-B8B5-40F7-AD9A-B360572E00EB}" srcOrd="0" destOrd="0" presId="urn:microsoft.com/office/officeart/2005/8/layout/hProcess4"/>
    <dgm:cxn modelId="{2DAE07B7-D162-472B-BB78-AA4EC5A20259}" type="presOf" srcId="{4F8348F4-677E-4B14-80D9-B16415ACD3D2}" destId="{489F0647-77E1-48DA-B78E-26E2B688127F}" srcOrd="1" destOrd="1" presId="urn:microsoft.com/office/officeart/2005/8/layout/hProcess4"/>
    <dgm:cxn modelId="{F9033C7D-B5F7-4610-A6A0-09B182104FDA}" type="presOf" srcId="{CAF3167B-3787-4C45-96C4-BA888693366F}" destId="{7718F222-08FD-4E57-BFE8-541FFDDAB12D}" srcOrd="1" destOrd="0" presId="urn:microsoft.com/office/officeart/2005/8/layout/hProcess4"/>
    <dgm:cxn modelId="{D45995B2-2EB7-4B24-ADAE-0E056E4C8AD1}" type="presOf" srcId="{EA06C995-CBF6-4E7D-A40D-118CB9C11702}" destId="{A2A22380-3786-4241-83B7-2EC1D4D3ABDC}" srcOrd="0" destOrd="2" presId="urn:microsoft.com/office/officeart/2005/8/layout/hProcess4"/>
    <dgm:cxn modelId="{7A10FDFC-1FBD-4D2A-AEBB-75AA1E19FCA6}" type="presOf" srcId="{17521571-0FFD-4CB5-82FC-73E758176416}" destId="{489F0647-77E1-48DA-B78E-26E2B688127F}" srcOrd="1" destOrd="0" presId="urn:microsoft.com/office/officeart/2005/8/layout/hProcess4"/>
    <dgm:cxn modelId="{4BFBCD22-7283-4B18-9538-D6172BEF4AB5}" srcId="{1C6A9F21-D7DE-4010-B49D-6532FCF5842A}" destId="{CAF3167B-3787-4C45-96C4-BA888693366F}" srcOrd="0" destOrd="0" parTransId="{F1A4F06D-FB98-4258-969F-A5B3595AB25D}" sibTransId="{1814B92E-54AC-4E43-9F2E-003F4115C8E7}"/>
    <dgm:cxn modelId="{9DD83085-5AB8-4DD3-805F-D51985DABC07}" type="presOf" srcId="{0186FCD3-C721-4FAB-93D6-7EC5A68CA825}" destId="{5A65114C-DC1B-4195-B62E-96EAEA3DAE4B}" srcOrd="0" destOrd="0" presId="urn:microsoft.com/office/officeart/2005/8/layout/hProcess4"/>
    <dgm:cxn modelId="{3045C930-ACC7-4AE4-91F3-4AD3A97A1024}" type="presOf" srcId="{CD043B74-3C78-4A9B-822D-471E5D2B8E34}" destId="{7718F222-08FD-4E57-BFE8-541FFDDAB12D}" srcOrd="1" destOrd="1" presId="urn:microsoft.com/office/officeart/2005/8/layout/hProcess4"/>
    <dgm:cxn modelId="{36B2BCE9-E70A-41D9-AD96-B1747C81F933}" srcId="{0186FCD3-C721-4FAB-93D6-7EC5A68CA825}" destId="{1CFB8A85-BA87-4C63-B026-C69EBAB7167A}" srcOrd="0" destOrd="0" parTransId="{7377BE68-C3E2-454B-B827-47770CAAF86E}" sibTransId="{396CCCC5-F9F4-4A51-B8D3-A990B209BCC6}"/>
    <dgm:cxn modelId="{3A0A6378-0622-42D1-A7B9-C730C1608A76}" srcId="{24CFFF69-440D-42A8-8746-475D895F8AC9}" destId="{4F8348F4-677E-4B14-80D9-B16415ACD3D2}" srcOrd="1" destOrd="0" parTransId="{5FCC9E12-B6EC-4132-9260-12165C8A9787}" sibTransId="{3B58C3B3-7DC1-4224-BB92-F11FE0E12657}"/>
    <dgm:cxn modelId="{0039D028-57BB-4774-AAD6-F5A4518D16AC}" type="presOf" srcId="{372AFC86-2137-4174-AB13-E38FDB1C2381}" destId="{24D220A3-89AE-4AA3-928D-054C935B009A}" srcOrd="1" destOrd="1" presId="urn:microsoft.com/office/officeart/2005/8/layout/hProcess4"/>
    <dgm:cxn modelId="{0CBC48E8-67DC-4544-90F8-3E85185FA1D9}" srcId="{24CFFF69-440D-42A8-8746-475D895F8AC9}" destId="{432EEE04-B98E-4DFB-A57B-37FFE3E9A8D0}" srcOrd="2" destOrd="0" parTransId="{ADA6ED08-EE54-459E-8B3B-6643BDB64FD7}" sibTransId="{FBC79864-D833-4637-B583-BD93D9FC848F}"/>
    <dgm:cxn modelId="{BFDFFC61-4F78-4595-B73B-2CD1A03B4EB1}" type="presOf" srcId="{65545F2A-98AC-4E4D-AE65-BA68D8A6CB4D}" destId="{489F0647-77E1-48DA-B78E-26E2B688127F}" srcOrd="1" destOrd="3" presId="urn:microsoft.com/office/officeart/2005/8/layout/hProcess4"/>
    <dgm:cxn modelId="{1AFC7DA6-F569-4C81-973F-E0E77D1629E0}" type="presOf" srcId="{4F8348F4-677E-4B14-80D9-B16415ACD3D2}" destId="{A67AC50E-1745-485D-9090-B9D56C18F3BE}" srcOrd="0" destOrd="1" presId="urn:microsoft.com/office/officeart/2005/8/layout/hProcess4"/>
    <dgm:cxn modelId="{3B9721ED-3012-45A9-977A-6D744F161FB9}" srcId="{24CFFF69-440D-42A8-8746-475D895F8AC9}" destId="{17521571-0FFD-4CB5-82FC-73E758176416}" srcOrd="0" destOrd="0" parTransId="{44C993A2-FFFC-4527-8564-630638F6D05D}" sibTransId="{1FB271AE-12C0-4E45-B4D6-CDE4039C9A8A}"/>
    <dgm:cxn modelId="{0805B861-1FEE-4DC2-9667-18E750F70D8C}" type="presOf" srcId="{57BFE66B-BF09-449C-B3FF-DBB4FAD54359}" destId="{24D220A3-89AE-4AA3-928D-054C935B009A}" srcOrd="1" destOrd="0" presId="urn:microsoft.com/office/officeart/2005/8/layout/hProcess4"/>
    <dgm:cxn modelId="{EC33FBA2-B439-4680-A491-6148B705B7A3}" srcId="{CAF3167B-3787-4C45-96C4-BA888693366F}" destId="{7EF289DF-5687-4B50-8668-A8229D3E8E57}" srcOrd="1" destOrd="0" parTransId="{E54B6DD0-FFEA-4524-9CD4-771D9C0150ED}" sibTransId="{B1004171-5FE0-458F-8CF5-B0E80EA887B4}"/>
    <dgm:cxn modelId="{FED39B73-67E9-45EC-9B89-256589AAEC15}" type="presOf" srcId="{1CFB8A85-BA87-4C63-B026-C69EBAB7167A}" destId="{82426FC5-8A88-43A9-9F5B-1C3C1BB55142}" srcOrd="0" destOrd="0" presId="urn:microsoft.com/office/officeart/2005/8/layout/hProcess4"/>
    <dgm:cxn modelId="{884E0A11-2E3A-4FFE-9BBF-1FF302E10E02}" srcId="{0186FCD3-C721-4FAB-93D6-7EC5A68CA825}" destId="{1C6A9F21-D7DE-4010-B49D-6532FCF5842A}" srcOrd="1" destOrd="0" parTransId="{86A3B5C8-E596-47DC-8455-0FF0A9969C52}" sibTransId="{3D735183-6DCE-4C16-AA91-1DE69EE0D942}"/>
    <dgm:cxn modelId="{CE103A48-58F0-4E5C-881D-F7B4B50F8457}" srcId="{1CFB8A85-BA87-4C63-B026-C69EBAB7167A}" destId="{57BFE66B-BF09-449C-B3FF-DBB4FAD54359}" srcOrd="0" destOrd="0" parTransId="{65198C3D-4B6B-4955-BF04-96FD991F979F}" sibTransId="{6510E2D8-F39A-40E6-8761-3E09EBB8CB5F}"/>
    <dgm:cxn modelId="{53039777-4983-4A3D-86E2-01CCCFAA0DAC}" type="presOf" srcId="{24CFFF69-440D-42A8-8746-475D895F8AC9}" destId="{2C3C6E79-2A8C-4347-9ABB-40BE5CB13243}" srcOrd="0" destOrd="0" presId="urn:microsoft.com/office/officeart/2005/8/layout/hProcess4"/>
    <dgm:cxn modelId="{51FE1971-1396-41E0-A1BC-327378A82518}" type="presParOf" srcId="{5A65114C-DC1B-4195-B62E-96EAEA3DAE4B}" destId="{0FB1AC9E-178F-44AF-BC2A-FA4B9AE2B5D0}" srcOrd="0" destOrd="0" presId="urn:microsoft.com/office/officeart/2005/8/layout/hProcess4"/>
    <dgm:cxn modelId="{3C606512-13DE-44AC-B73A-7A126E8A7922}" type="presParOf" srcId="{5A65114C-DC1B-4195-B62E-96EAEA3DAE4B}" destId="{B854F25B-CAFC-4E96-8F07-79D447CF1906}" srcOrd="1" destOrd="0" presId="urn:microsoft.com/office/officeart/2005/8/layout/hProcess4"/>
    <dgm:cxn modelId="{74B4349E-F7FC-4B94-B839-A2C6A05AFF8D}" type="presParOf" srcId="{5A65114C-DC1B-4195-B62E-96EAEA3DAE4B}" destId="{8EC26F49-E45B-45ED-AA91-369DEF2220D5}" srcOrd="2" destOrd="0" presId="urn:microsoft.com/office/officeart/2005/8/layout/hProcess4"/>
    <dgm:cxn modelId="{10AC6176-E033-40A6-9E90-DB7E58F21F91}" type="presParOf" srcId="{8EC26F49-E45B-45ED-AA91-369DEF2220D5}" destId="{A34F82CE-D92D-4B8E-8F5F-275918A42D53}" srcOrd="0" destOrd="0" presId="urn:microsoft.com/office/officeart/2005/8/layout/hProcess4"/>
    <dgm:cxn modelId="{C62C5ED2-F7A9-4EBA-BF39-E4AEEE91EBF5}" type="presParOf" srcId="{A34F82CE-D92D-4B8E-8F5F-275918A42D53}" destId="{44BB6C41-63A4-4603-896C-0B8D63D51CA4}" srcOrd="0" destOrd="0" presId="urn:microsoft.com/office/officeart/2005/8/layout/hProcess4"/>
    <dgm:cxn modelId="{7E2AF396-FAB1-4095-842B-B83174EFFF61}" type="presParOf" srcId="{A34F82CE-D92D-4B8E-8F5F-275918A42D53}" destId="{A2A22380-3786-4241-83B7-2EC1D4D3ABDC}" srcOrd="1" destOrd="0" presId="urn:microsoft.com/office/officeart/2005/8/layout/hProcess4"/>
    <dgm:cxn modelId="{7F072848-D7E2-45BD-AE96-5692008FB45B}" type="presParOf" srcId="{A34F82CE-D92D-4B8E-8F5F-275918A42D53}" destId="{24D220A3-89AE-4AA3-928D-054C935B009A}" srcOrd="2" destOrd="0" presId="urn:microsoft.com/office/officeart/2005/8/layout/hProcess4"/>
    <dgm:cxn modelId="{81FF1E9A-9435-42DC-A04E-0A4DC02084B3}" type="presParOf" srcId="{A34F82CE-D92D-4B8E-8F5F-275918A42D53}" destId="{82426FC5-8A88-43A9-9F5B-1C3C1BB55142}" srcOrd="3" destOrd="0" presId="urn:microsoft.com/office/officeart/2005/8/layout/hProcess4"/>
    <dgm:cxn modelId="{44D32473-FB7D-4325-B326-18A33A5CCEBC}" type="presParOf" srcId="{A34F82CE-D92D-4B8E-8F5F-275918A42D53}" destId="{11BF7490-D425-4FBF-AEBA-7953EEB49DA4}" srcOrd="4" destOrd="0" presId="urn:microsoft.com/office/officeart/2005/8/layout/hProcess4"/>
    <dgm:cxn modelId="{5F64155A-20F1-4FF6-8D77-74FCF5F0078E}" type="presParOf" srcId="{8EC26F49-E45B-45ED-AA91-369DEF2220D5}" destId="{6565882D-8EF2-4E71-90A1-5C5D3856BF59}" srcOrd="1" destOrd="0" presId="urn:microsoft.com/office/officeart/2005/8/layout/hProcess4"/>
    <dgm:cxn modelId="{D386BD74-2F00-41A2-AEFF-2C8BA8ADA608}" type="presParOf" srcId="{8EC26F49-E45B-45ED-AA91-369DEF2220D5}" destId="{2EA54745-3B82-45A8-8AB3-4E566C84A6E6}" srcOrd="2" destOrd="0" presId="urn:microsoft.com/office/officeart/2005/8/layout/hProcess4"/>
    <dgm:cxn modelId="{DD42E0D5-597E-41EB-9245-D38CCFFFD61C}" type="presParOf" srcId="{2EA54745-3B82-45A8-8AB3-4E566C84A6E6}" destId="{63BC2C54-6409-4929-A7C3-5D45108BF491}" srcOrd="0" destOrd="0" presId="urn:microsoft.com/office/officeart/2005/8/layout/hProcess4"/>
    <dgm:cxn modelId="{7ED43AA9-4BF6-4515-96F4-93FC00369ED1}" type="presParOf" srcId="{2EA54745-3B82-45A8-8AB3-4E566C84A6E6}" destId="{4F8FDE2A-674A-4E00-BCD3-555640384AD2}" srcOrd="1" destOrd="0" presId="urn:microsoft.com/office/officeart/2005/8/layout/hProcess4"/>
    <dgm:cxn modelId="{5E8E1F7D-098D-42A1-B9C7-08C00236565F}" type="presParOf" srcId="{2EA54745-3B82-45A8-8AB3-4E566C84A6E6}" destId="{7718F222-08FD-4E57-BFE8-541FFDDAB12D}" srcOrd="2" destOrd="0" presId="urn:microsoft.com/office/officeart/2005/8/layout/hProcess4"/>
    <dgm:cxn modelId="{AFBECFBE-CBDA-4024-A61A-A415D19E9482}" type="presParOf" srcId="{2EA54745-3B82-45A8-8AB3-4E566C84A6E6}" destId="{CD86614D-CC0F-42D2-87D5-CDFCD51F2D70}" srcOrd="3" destOrd="0" presId="urn:microsoft.com/office/officeart/2005/8/layout/hProcess4"/>
    <dgm:cxn modelId="{920A00AD-D300-430F-BFD7-D28A6BE007F9}" type="presParOf" srcId="{2EA54745-3B82-45A8-8AB3-4E566C84A6E6}" destId="{619C27B4-47A0-4D04-908C-8701A4FF049B}" srcOrd="4" destOrd="0" presId="urn:microsoft.com/office/officeart/2005/8/layout/hProcess4"/>
    <dgm:cxn modelId="{1839F318-8E6C-4460-9D7A-FCE0E6DBE9CB}" type="presParOf" srcId="{8EC26F49-E45B-45ED-AA91-369DEF2220D5}" destId="{E165C2B4-B8B5-40F7-AD9A-B360572E00EB}" srcOrd="3" destOrd="0" presId="urn:microsoft.com/office/officeart/2005/8/layout/hProcess4"/>
    <dgm:cxn modelId="{2AF606F2-B6AD-4D8F-A23A-E108425267EF}" type="presParOf" srcId="{8EC26F49-E45B-45ED-AA91-369DEF2220D5}" destId="{13D9DAA3-DCCB-4E9D-AE7F-1352E8225CC1}" srcOrd="4" destOrd="0" presId="urn:microsoft.com/office/officeart/2005/8/layout/hProcess4"/>
    <dgm:cxn modelId="{1310E4A6-CAAB-4F23-9F54-6421842907CE}" type="presParOf" srcId="{13D9DAA3-DCCB-4E9D-AE7F-1352E8225CC1}" destId="{FB85448A-FC1A-4EB5-A949-F13FFAB7F144}" srcOrd="0" destOrd="0" presId="urn:microsoft.com/office/officeart/2005/8/layout/hProcess4"/>
    <dgm:cxn modelId="{19460A40-5781-4371-BB06-C76CCBFA7FB7}" type="presParOf" srcId="{13D9DAA3-DCCB-4E9D-AE7F-1352E8225CC1}" destId="{A67AC50E-1745-485D-9090-B9D56C18F3BE}" srcOrd="1" destOrd="0" presId="urn:microsoft.com/office/officeart/2005/8/layout/hProcess4"/>
    <dgm:cxn modelId="{59C80717-87A5-45A9-B898-D4186E92EF8C}" type="presParOf" srcId="{13D9DAA3-DCCB-4E9D-AE7F-1352E8225CC1}" destId="{489F0647-77E1-48DA-B78E-26E2B688127F}" srcOrd="2" destOrd="0" presId="urn:microsoft.com/office/officeart/2005/8/layout/hProcess4"/>
    <dgm:cxn modelId="{B5C6533B-E2B1-446E-AA1C-15C28C0E9730}" type="presParOf" srcId="{13D9DAA3-DCCB-4E9D-AE7F-1352E8225CC1}" destId="{2C3C6E79-2A8C-4347-9ABB-40BE5CB13243}" srcOrd="3" destOrd="0" presId="urn:microsoft.com/office/officeart/2005/8/layout/hProcess4"/>
    <dgm:cxn modelId="{DBE68E89-6DD8-437C-8360-4416B2842AA9}" type="presParOf" srcId="{13D9DAA3-DCCB-4E9D-AE7F-1352E8225CC1}" destId="{825CF174-38DF-42C2-842B-1013C3A7F2BD}" srcOrd="4" destOrd="0" presId="urn:microsoft.com/office/officeart/2005/8/layout/hProcess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A1A0B32-A1FE-4B47-B583-ED9F0B446B9B}" type="doc">
      <dgm:prSet loTypeId="urn:microsoft.com/office/officeart/2005/8/layout/process1" loCatId="process" qsTypeId="urn:microsoft.com/office/officeart/2005/8/quickstyle/simple1" qsCatId="simple" csTypeId="urn:microsoft.com/office/officeart/2005/8/colors/accent1_1" csCatId="accent1" phldr="1"/>
      <dgm:spPr/>
      <dgm:t>
        <a:bodyPr/>
        <a:lstStyle/>
        <a:p>
          <a:endParaRPr lang="en-US"/>
        </a:p>
      </dgm:t>
    </dgm:pt>
    <dgm:pt modelId="{272DDB80-6C00-4B89-89BA-C48B8662AB65}">
      <dgm:prSet phldrT="[Texto]" custT="1"/>
      <dgm:spPr/>
      <dgm:t>
        <a:bodyPr/>
        <a:lstStyle/>
        <a:p>
          <a:r>
            <a:rPr lang="es-CR" sz="1600" dirty="0">
              <a:latin typeface="IBM Plex Sans" panose="020B0503050203000203" pitchFamily="34" charset="0"/>
            </a:rPr>
            <a:t>Definición de discapacidades</a:t>
          </a:r>
          <a:endParaRPr lang="en-US" sz="1600" dirty="0">
            <a:latin typeface="IBM Plex Sans" panose="020B0503050203000203" pitchFamily="34" charset="0"/>
          </a:endParaRPr>
        </a:p>
      </dgm:t>
    </dgm:pt>
    <dgm:pt modelId="{DAE8F250-19DC-4F3D-97A0-73CB00FF7139}" type="parTrans" cxnId="{BDB45A9F-7348-4C9E-A8B5-EBD680717E4F}">
      <dgm:prSet/>
      <dgm:spPr/>
      <dgm:t>
        <a:bodyPr/>
        <a:lstStyle/>
        <a:p>
          <a:endParaRPr lang="en-US" sz="1600">
            <a:latin typeface="IBM Plex Sans" panose="020B0503050203000203" pitchFamily="34" charset="0"/>
          </a:endParaRPr>
        </a:p>
      </dgm:t>
    </dgm:pt>
    <dgm:pt modelId="{198F1170-301F-4ED9-A2B7-A54DBCCDDD87}" type="sibTrans" cxnId="{BDB45A9F-7348-4C9E-A8B5-EBD680717E4F}">
      <dgm:prSet custT="1"/>
      <dgm:spPr/>
      <dgm:t>
        <a:bodyPr/>
        <a:lstStyle/>
        <a:p>
          <a:endParaRPr lang="en-US" sz="1600">
            <a:latin typeface="IBM Plex Sans" panose="020B0503050203000203" pitchFamily="34" charset="0"/>
          </a:endParaRPr>
        </a:p>
      </dgm:t>
    </dgm:pt>
    <dgm:pt modelId="{490FF192-11A0-4673-B1F4-69F916E4E01E}">
      <dgm:prSet phldrT="[Texto]" custT="1"/>
      <dgm:spPr/>
      <dgm:t>
        <a:bodyPr/>
        <a:lstStyle/>
        <a:p>
          <a:r>
            <a:rPr lang="es-CR" sz="1600" dirty="0">
              <a:latin typeface="IBM Plex Sans" panose="020B0503050203000203" pitchFamily="34" charset="0"/>
            </a:rPr>
            <a:t>Composición de canastas diferenciada: CBA y CBN</a:t>
          </a:r>
          <a:endParaRPr lang="en-US" sz="1600" dirty="0">
            <a:latin typeface="IBM Plex Sans" panose="020B0503050203000203" pitchFamily="34" charset="0"/>
          </a:endParaRPr>
        </a:p>
      </dgm:t>
    </dgm:pt>
    <dgm:pt modelId="{272B13DF-A7FF-4CFC-8BDD-53B8D7019F58}" type="parTrans" cxnId="{176BA107-9342-40F9-BD0F-1BD01C4E0FFB}">
      <dgm:prSet/>
      <dgm:spPr/>
      <dgm:t>
        <a:bodyPr/>
        <a:lstStyle/>
        <a:p>
          <a:endParaRPr lang="en-US" sz="1600">
            <a:latin typeface="IBM Plex Sans" panose="020B0503050203000203" pitchFamily="34" charset="0"/>
          </a:endParaRPr>
        </a:p>
      </dgm:t>
    </dgm:pt>
    <dgm:pt modelId="{6E9D6AB6-35A9-4A58-95C5-94322B68BAF5}" type="sibTrans" cxnId="{176BA107-9342-40F9-BD0F-1BD01C4E0FFB}">
      <dgm:prSet custT="1"/>
      <dgm:spPr/>
      <dgm:t>
        <a:bodyPr/>
        <a:lstStyle/>
        <a:p>
          <a:endParaRPr lang="en-US" sz="1600">
            <a:latin typeface="IBM Plex Sans" panose="020B0503050203000203" pitchFamily="34" charset="0"/>
          </a:endParaRPr>
        </a:p>
      </dgm:t>
    </dgm:pt>
    <dgm:pt modelId="{872EC470-4DBD-4739-8B40-32BB85305CBE}">
      <dgm:prSet phldrT="[Texto]" custT="1"/>
      <dgm:spPr/>
      <dgm:t>
        <a:bodyPr/>
        <a:lstStyle/>
        <a:p>
          <a:r>
            <a:rPr lang="es-CR" sz="1600" dirty="0">
              <a:latin typeface="IBM Plex Sans" panose="020B0503050203000203" pitchFamily="34" charset="0"/>
            </a:rPr>
            <a:t>Estimación de los costos de los artículos</a:t>
          </a:r>
          <a:endParaRPr lang="en-US" sz="1600" dirty="0">
            <a:latin typeface="IBM Plex Sans" panose="020B0503050203000203" pitchFamily="34" charset="0"/>
          </a:endParaRPr>
        </a:p>
      </dgm:t>
    </dgm:pt>
    <dgm:pt modelId="{801329A6-7A07-4B61-8499-7B513DC58CDB}" type="parTrans" cxnId="{1D2B2C74-02C6-47D1-A29C-64ADCC00D55D}">
      <dgm:prSet/>
      <dgm:spPr/>
      <dgm:t>
        <a:bodyPr/>
        <a:lstStyle/>
        <a:p>
          <a:endParaRPr lang="en-US" sz="1600">
            <a:latin typeface="IBM Plex Sans" panose="020B0503050203000203" pitchFamily="34" charset="0"/>
          </a:endParaRPr>
        </a:p>
      </dgm:t>
    </dgm:pt>
    <dgm:pt modelId="{53AD0951-67FF-42DA-93F8-E4B7CF8E2135}" type="sibTrans" cxnId="{1D2B2C74-02C6-47D1-A29C-64ADCC00D55D}">
      <dgm:prSet custT="1"/>
      <dgm:spPr/>
      <dgm:t>
        <a:bodyPr/>
        <a:lstStyle/>
        <a:p>
          <a:endParaRPr lang="en-US" sz="1600">
            <a:latin typeface="IBM Plex Sans" panose="020B0503050203000203" pitchFamily="34" charset="0"/>
          </a:endParaRPr>
        </a:p>
      </dgm:t>
    </dgm:pt>
    <dgm:pt modelId="{9B16A6DF-BA57-4EBD-849C-CB5E2E4351FA}">
      <dgm:prSet phldrT="[Texto]" custT="1"/>
      <dgm:spPr/>
      <dgm:t>
        <a:bodyPr/>
        <a:lstStyle/>
        <a:p>
          <a:r>
            <a:rPr lang="es-CR" sz="1600" dirty="0">
              <a:latin typeface="IBM Plex Sans" panose="020B0503050203000203" pitchFamily="34" charset="0"/>
            </a:rPr>
            <a:t>Ajuste a la Canasta básica actual</a:t>
          </a:r>
          <a:endParaRPr lang="en-US" sz="1600" dirty="0">
            <a:latin typeface="IBM Plex Sans" panose="020B0503050203000203" pitchFamily="34" charset="0"/>
          </a:endParaRPr>
        </a:p>
      </dgm:t>
    </dgm:pt>
    <dgm:pt modelId="{6FFA8264-A8AB-4C49-A59C-BEE9EAFDDDF8}" type="parTrans" cxnId="{018F1EC7-9C0C-4212-BD40-9CF6297D1A83}">
      <dgm:prSet/>
      <dgm:spPr/>
      <dgm:t>
        <a:bodyPr/>
        <a:lstStyle/>
        <a:p>
          <a:endParaRPr lang="en-US" sz="1600">
            <a:latin typeface="IBM Plex Sans" panose="020B0503050203000203" pitchFamily="34" charset="0"/>
          </a:endParaRPr>
        </a:p>
      </dgm:t>
    </dgm:pt>
    <dgm:pt modelId="{4CF477A3-A26A-4F19-8C75-C29BE2FA0ADD}" type="sibTrans" cxnId="{018F1EC7-9C0C-4212-BD40-9CF6297D1A83}">
      <dgm:prSet custT="1"/>
      <dgm:spPr/>
      <dgm:t>
        <a:bodyPr/>
        <a:lstStyle/>
        <a:p>
          <a:endParaRPr lang="en-US" sz="1600">
            <a:latin typeface="IBM Plex Sans" panose="020B0503050203000203" pitchFamily="34" charset="0"/>
          </a:endParaRPr>
        </a:p>
      </dgm:t>
    </dgm:pt>
    <dgm:pt modelId="{5BF31819-26DD-4C24-B36E-B8525508CF2B}">
      <dgm:prSet phldrT="[Texto]" custT="1"/>
      <dgm:spPr/>
      <dgm:t>
        <a:bodyPr/>
        <a:lstStyle/>
        <a:p>
          <a:r>
            <a:rPr lang="es-CR" sz="1600" dirty="0">
              <a:latin typeface="IBM Plex Sans" panose="020B0503050203000203" pitchFamily="34" charset="0"/>
            </a:rPr>
            <a:t>Estimación de hogares en pobreza </a:t>
          </a:r>
          <a:endParaRPr lang="en-US" sz="1600" dirty="0">
            <a:latin typeface="IBM Plex Sans" panose="020B0503050203000203" pitchFamily="34" charset="0"/>
          </a:endParaRPr>
        </a:p>
      </dgm:t>
    </dgm:pt>
    <dgm:pt modelId="{5F6B4DDF-86FE-4615-B04B-32F17832EF0F}" type="parTrans" cxnId="{88DF5201-795F-4559-B9A5-95BF959F2282}">
      <dgm:prSet/>
      <dgm:spPr/>
      <dgm:t>
        <a:bodyPr/>
        <a:lstStyle/>
        <a:p>
          <a:endParaRPr lang="en-US" sz="1600">
            <a:latin typeface="IBM Plex Sans" panose="020B0503050203000203" pitchFamily="34" charset="0"/>
          </a:endParaRPr>
        </a:p>
      </dgm:t>
    </dgm:pt>
    <dgm:pt modelId="{71C9F134-FFC0-4535-B4F0-CA63B8D46242}" type="sibTrans" cxnId="{88DF5201-795F-4559-B9A5-95BF959F2282}">
      <dgm:prSet custT="1"/>
      <dgm:spPr/>
      <dgm:t>
        <a:bodyPr/>
        <a:lstStyle/>
        <a:p>
          <a:endParaRPr lang="en-US" sz="1600">
            <a:latin typeface="IBM Plex Sans" panose="020B0503050203000203" pitchFamily="34" charset="0"/>
          </a:endParaRPr>
        </a:p>
      </dgm:t>
    </dgm:pt>
    <dgm:pt modelId="{59D67678-D9D0-4A09-8A58-09D12F8F3D40}" type="pres">
      <dgm:prSet presAssocID="{5A1A0B32-A1FE-4B47-B583-ED9F0B446B9B}" presName="Name0" presStyleCnt="0">
        <dgm:presLayoutVars>
          <dgm:dir/>
          <dgm:resizeHandles val="exact"/>
        </dgm:presLayoutVars>
      </dgm:prSet>
      <dgm:spPr/>
      <dgm:t>
        <a:bodyPr/>
        <a:lstStyle/>
        <a:p>
          <a:endParaRPr lang="es-ES"/>
        </a:p>
      </dgm:t>
    </dgm:pt>
    <dgm:pt modelId="{9E69637E-5BF8-401E-BC44-E37E4DFD64C5}" type="pres">
      <dgm:prSet presAssocID="{272DDB80-6C00-4B89-89BA-C48B8662AB65}" presName="node" presStyleLbl="node1" presStyleIdx="0" presStyleCnt="5">
        <dgm:presLayoutVars>
          <dgm:bulletEnabled val="1"/>
        </dgm:presLayoutVars>
      </dgm:prSet>
      <dgm:spPr/>
      <dgm:t>
        <a:bodyPr/>
        <a:lstStyle/>
        <a:p>
          <a:endParaRPr lang="es-ES"/>
        </a:p>
      </dgm:t>
    </dgm:pt>
    <dgm:pt modelId="{20118CDC-EAE9-4728-8F96-3B13D5098ADD}" type="pres">
      <dgm:prSet presAssocID="{198F1170-301F-4ED9-A2B7-A54DBCCDDD87}" presName="sibTrans" presStyleLbl="sibTrans2D1" presStyleIdx="0" presStyleCnt="4"/>
      <dgm:spPr/>
      <dgm:t>
        <a:bodyPr/>
        <a:lstStyle/>
        <a:p>
          <a:endParaRPr lang="es-ES"/>
        </a:p>
      </dgm:t>
    </dgm:pt>
    <dgm:pt modelId="{0D730B17-65E6-49AC-8C9C-4820FEF2944A}" type="pres">
      <dgm:prSet presAssocID="{198F1170-301F-4ED9-A2B7-A54DBCCDDD87}" presName="connectorText" presStyleLbl="sibTrans2D1" presStyleIdx="0" presStyleCnt="4"/>
      <dgm:spPr/>
      <dgm:t>
        <a:bodyPr/>
        <a:lstStyle/>
        <a:p>
          <a:endParaRPr lang="es-ES"/>
        </a:p>
      </dgm:t>
    </dgm:pt>
    <dgm:pt modelId="{0DD0C5B0-733F-4A32-A9EE-12F0DC9EB30F}" type="pres">
      <dgm:prSet presAssocID="{490FF192-11A0-4673-B1F4-69F916E4E01E}" presName="node" presStyleLbl="node1" presStyleIdx="1" presStyleCnt="5">
        <dgm:presLayoutVars>
          <dgm:bulletEnabled val="1"/>
        </dgm:presLayoutVars>
      </dgm:prSet>
      <dgm:spPr/>
      <dgm:t>
        <a:bodyPr/>
        <a:lstStyle/>
        <a:p>
          <a:endParaRPr lang="es-ES"/>
        </a:p>
      </dgm:t>
    </dgm:pt>
    <dgm:pt modelId="{7886F694-1465-4786-A25F-AA1471A5F62A}" type="pres">
      <dgm:prSet presAssocID="{6E9D6AB6-35A9-4A58-95C5-94322B68BAF5}" presName="sibTrans" presStyleLbl="sibTrans2D1" presStyleIdx="1" presStyleCnt="4"/>
      <dgm:spPr/>
      <dgm:t>
        <a:bodyPr/>
        <a:lstStyle/>
        <a:p>
          <a:endParaRPr lang="es-ES"/>
        </a:p>
      </dgm:t>
    </dgm:pt>
    <dgm:pt modelId="{BB90DEAC-FA67-46C0-BB86-A958EAC9D355}" type="pres">
      <dgm:prSet presAssocID="{6E9D6AB6-35A9-4A58-95C5-94322B68BAF5}" presName="connectorText" presStyleLbl="sibTrans2D1" presStyleIdx="1" presStyleCnt="4"/>
      <dgm:spPr/>
      <dgm:t>
        <a:bodyPr/>
        <a:lstStyle/>
        <a:p>
          <a:endParaRPr lang="es-ES"/>
        </a:p>
      </dgm:t>
    </dgm:pt>
    <dgm:pt modelId="{6791F981-2C7F-465E-9AD9-304809F4F754}" type="pres">
      <dgm:prSet presAssocID="{872EC470-4DBD-4739-8B40-32BB85305CBE}" presName="node" presStyleLbl="node1" presStyleIdx="2" presStyleCnt="5">
        <dgm:presLayoutVars>
          <dgm:bulletEnabled val="1"/>
        </dgm:presLayoutVars>
      </dgm:prSet>
      <dgm:spPr/>
      <dgm:t>
        <a:bodyPr/>
        <a:lstStyle/>
        <a:p>
          <a:endParaRPr lang="es-ES"/>
        </a:p>
      </dgm:t>
    </dgm:pt>
    <dgm:pt modelId="{74A4736E-54F0-448B-B225-1A129F8A7269}" type="pres">
      <dgm:prSet presAssocID="{53AD0951-67FF-42DA-93F8-E4B7CF8E2135}" presName="sibTrans" presStyleLbl="sibTrans2D1" presStyleIdx="2" presStyleCnt="4"/>
      <dgm:spPr/>
      <dgm:t>
        <a:bodyPr/>
        <a:lstStyle/>
        <a:p>
          <a:endParaRPr lang="es-ES"/>
        </a:p>
      </dgm:t>
    </dgm:pt>
    <dgm:pt modelId="{F1EABD75-F337-4CFD-B031-E55A395F5068}" type="pres">
      <dgm:prSet presAssocID="{53AD0951-67FF-42DA-93F8-E4B7CF8E2135}" presName="connectorText" presStyleLbl="sibTrans2D1" presStyleIdx="2" presStyleCnt="4"/>
      <dgm:spPr/>
      <dgm:t>
        <a:bodyPr/>
        <a:lstStyle/>
        <a:p>
          <a:endParaRPr lang="es-ES"/>
        </a:p>
      </dgm:t>
    </dgm:pt>
    <dgm:pt modelId="{0D17E93D-EF40-46FA-B2A8-B3CD2AF0D2EE}" type="pres">
      <dgm:prSet presAssocID="{9B16A6DF-BA57-4EBD-849C-CB5E2E4351FA}" presName="node" presStyleLbl="node1" presStyleIdx="3" presStyleCnt="5">
        <dgm:presLayoutVars>
          <dgm:bulletEnabled val="1"/>
        </dgm:presLayoutVars>
      </dgm:prSet>
      <dgm:spPr/>
      <dgm:t>
        <a:bodyPr/>
        <a:lstStyle/>
        <a:p>
          <a:endParaRPr lang="es-ES"/>
        </a:p>
      </dgm:t>
    </dgm:pt>
    <dgm:pt modelId="{80D7089F-9E91-4884-8EE5-E7288F351B79}" type="pres">
      <dgm:prSet presAssocID="{4CF477A3-A26A-4F19-8C75-C29BE2FA0ADD}" presName="sibTrans" presStyleLbl="sibTrans2D1" presStyleIdx="3" presStyleCnt="4"/>
      <dgm:spPr/>
      <dgm:t>
        <a:bodyPr/>
        <a:lstStyle/>
        <a:p>
          <a:endParaRPr lang="es-ES"/>
        </a:p>
      </dgm:t>
    </dgm:pt>
    <dgm:pt modelId="{3AC9924A-0161-49D6-BC26-E41E486CA64C}" type="pres">
      <dgm:prSet presAssocID="{4CF477A3-A26A-4F19-8C75-C29BE2FA0ADD}" presName="connectorText" presStyleLbl="sibTrans2D1" presStyleIdx="3" presStyleCnt="4"/>
      <dgm:spPr/>
      <dgm:t>
        <a:bodyPr/>
        <a:lstStyle/>
        <a:p>
          <a:endParaRPr lang="es-ES"/>
        </a:p>
      </dgm:t>
    </dgm:pt>
    <dgm:pt modelId="{5BE25320-D535-4C4E-BE38-A499D7F24C1B}" type="pres">
      <dgm:prSet presAssocID="{5BF31819-26DD-4C24-B36E-B8525508CF2B}" presName="node" presStyleLbl="node1" presStyleIdx="4" presStyleCnt="5">
        <dgm:presLayoutVars>
          <dgm:bulletEnabled val="1"/>
        </dgm:presLayoutVars>
      </dgm:prSet>
      <dgm:spPr/>
      <dgm:t>
        <a:bodyPr/>
        <a:lstStyle/>
        <a:p>
          <a:endParaRPr lang="es-ES"/>
        </a:p>
      </dgm:t>
    </dgm:pt>
  </dgm:ptLst>
  <dgm:cxnLst>
    <dgm:cxn modelId="{302FBBE2-EDBC-4610-8700-065C1547C828}" type="presOf" srcId="{198F1170-301F-4ED9-A2B7-A54DBCCDDD87}" destId="{20118CDC-EAE9-4728-8F96-3B13D5098ADD}" srcOrd="0" destOrd="0" presId="urn:microsoft.com/office/officeart/2005/8/layout/process1"/>
    <dgm:cxn modelId="{BDB45A9F-7348-4C9E-A8B5-EBD680717E4F}" srcId="{5A1A0B32-A1FE-4B47-B583-ED9F0B446B9B}" destId="{272DDB80-6C00-4B89-89BA-C48B8662AB65}" srcOrd="0" destOrd="0" parTransId="{DAE8F250-19DC-4F3D-97A0-73CB00FF7139}" sibTransId="{198F1170-301F-4ED9-A2B7-A54DBCCDDD87}"/>
    <dgm:cxn modelId="{08E4FAAE-04AD-4410-AA5A-BB133DFC0A56}" type="presOf" srcId="{6E9D6AB6-35A9-4A58-95C5-94322B68BAF5}" destId="{7886F694-1465-4786-A25F-AA1471A5F62A}" srcOrd="0" destOrd="0" presId="urn:microsoft.com/office/officeart/2005/8/layout/process1"/>
    <dgm:cxn modelId="{B2A2731A-0076-41F3-8457-6249883D5506}" type="presOf" srcId="{872EC470-4DBD-4739-8B40-32BB85305CBE}" destId="{6791F981-2C7F-465E-9AD9-304809F4F754}" srcOrd="0" destOrd="0" presId="urn:microsoft.com/office/officeart/2005/8/layout/process1"/>
    <dgm:cxn modelId="{1D2B2C74-02C6-47D1-A29C-64ADCC00D55D}" srcId="{5A1A0B32-A1FE-4B47-B583-ED9F0B446B9B}" destId="{872EC470-4DBD-4739-8B40-32BB85305CBE}" srcOrd="2" destOrd="0" parTransId="{801329A6-7A07-4B61-8499-7B513DC58CDB}" sibTransId="{53AD0951-67FF-42DA-93F8-E4B7CF8E2135}"/>
    <dgm:cxn modelId="{FC37B81B-2C90-47B1-9EFF-892684E153E4}" type="presOf" srcId="{5A1A0B32-A1FE-4B47-B583-ED9F0B446B9B}" destId="{59D67678-D9D0-4A09-8A58-09D12F8F3D40}" srcOrd="0" destOrd="0" presId="urn:microsoft.com/office/officeart/2005/8/layout/process1"/>
    <dgm:cxn modelId="{176BA107-9342-40F9-BD0F-1BD01C4E0FFB}" srcId="{5A1A0B32-A1FE-4B47-B583-ED9F0B446B9B}" destId="{490FF192-11A0-4673-B1F4-69F916E4E01E}" srcOrd="1" destOrd="0" parTransId="{272B13DF-A7FF-4CFC-8BDD-53B8D7019F58}" sibTransId="{6E9D6AB6-35A9-4A58-95C5-94322B68BAF5}"/>
    <dgm:cxn modelId="{018F1EC7-9C0C-4212-BD40-9CF6297D1A83}" srcId="{5A1A0B32-A1FE-4B47-B583-ED9F0B446B9B}" destId="{9B16A6DF-BA57-4EBD-849C-CB5E2E4351FA}" srcOrd="3" destOrd="0" parTransId="{6FFA8264-A8AB-4C49-A59C-BEE9EAFDDDF8}" sibTransId="{4CF477A3-A26A-4F19-8C75-C29BE2FA0ADD}"/>
    <dgm:cxn modelId="{D3C50D5C-CF18-48EA-BF17-0ABD77D2F9F4}" type="presOf" srcId="{9B16A6DF-BA57-4EBD-849C-CB5E2E4351FA}" destId="{0D17E93D-EF40-46FA-B2A8-B3CD2AF0D2EE}" srcOrd="0" destOrd="0" presId="urn:microsoft.com/office/officeart/2005/8/layout/process1"/>
    <dgm:cxn modelId="{88DF5201-795F-4559-B9A5-95BF959F2282}" srcId="{5A1A0B32-A1FE-4B47-B583-ED9F0B446B9B}" destId="{5BF31819-26DD-4C24-B36E-B8525508CF2B}" srcOrd="4" destOrd="0" parTransId="{5F6B4DDF-86FE-4615-B04B-32F17832EF0F}" sibTransId="{71C9F134-FFC0-4535-B4F0-CA63B8D46242}"/>
    <dgm:cxn modelId="{7B4AE2B4-6516-43EA-8834-FD2B84E799DB}" type="presOf" srcId="{490FF192-11A0-4673-B1F4-69F916E4E01E}" destId="{0DD0C5B0-733F-4A32-A9EE-12F0DC9EB30F}" srcOrd="0" destOrd="0" presId="urn:microsoft.com/office/officeart/2005/8/layout/process1"/>
    <dgm:cxn modelId="{78FD2FF5-547F-44D8-A0C6-E0AF75811462}" type="presOf" srcId="{53AD0951-67FF-42DA-93F8-E4B7CF8E2135}" destId="{F1EABD75-F337-4CFD-B031-E55A395F5068}" srcOrd="1" destOrd="0" presId="urn:microsoft.com/office/officeart/2005/8/layout/process1"/>
    <dgm:cxn modelId="{0E030DC8-CB83-4D5F-8797-C7205AA97386}" type="presOf" srcId="{5BF31819-26DD-4C24-B36E-B8525508CF2B}" destId="{5BE25320-D535-4C4E-BE38-A499D7F24C1B}" srcOrd="0" destOrd="0" presId="urn:microsoft.com/office/officeart/2005/8/layout/process1"/>
    <dgm:cxn modelId="{C8A1C0FE-7CB5-47DA-AD76-EFD4DE815086}" type="presOf" srcId="{53AD0951-67FF-42DA-93F8-E4B7CF8E2135}" destId="{74A4736E-54F0-448B-B225-1A129F8A7269}" srcOrd="0" destOrd="0" presId="urn:microsoft.com/office/officeart/2005/8/layout/process1"/>
    <dgm:cxn modelId="{AFB10A10-CDEB-47AD-A607-F211F8D4EDC1}" type="presOf" srcId="{198F1170-301F-4ED9-A2B7-A54DBCCDDD87}" destId="{0D730B17-65E6-49AC-8C9C-4820FEF2944A}" srcOrd="1" destOrd="0" presId="urn:microsoft.com/office/officeart/2005/8/layout/process1"/>
    <dgm:cxn modelId="{7955AE43-350A-418B-A8E6-FA00BAB3A929}" type="presOf" srcId="{6E9D6AB6-35A9-4A58-95C5-94322B68BAF5}" destId="{BB90DEAC-FA67-46C0-BB86-A958EAC9D355}" srcOrd="1" destOrd="0" presId="urn:microsoft.com/office/officeart/2005/8/layout/process1"/>
    <dgm:cxn modelId="{44F68C88-9C0B-4832-9411-3123CEE2153F}" type="presOf" srcId="{4CF477A3-A26A-4F19-8C75-C29BE2FA0ADD}" destId="{80D7089F-9E91-4884-8EE5-E7288F351B79}" srcOrd="0" destOrd="0" presId="urn:microsoft.com/office/officeart/2005/8/layout/process1"/>
    <dgm:cxn modelId="{92300C09-A79C-4A0B-A727-7EC79AEC85ED}" type="presOf" srcId="{272DDB80-6C00-4B89-89BA-C48B8662AB65}" destId="{9E69637E-5BF8-401E-BC44-E37E4DFD64C5}" srcOrd="0" destOrd="0" presId="urn:microsoft.com/office/officeart/2005/8/layout/process1"/>
    <dgm:cxn modelId="{83C4D909-5424-4867-8AEB-56B5E102AB25}" type="presOf" srcId="{4CF477A3-A26A-4F19-8C75-C29BE2FA0ADD}" destId="{3AC9924A-0161-49D6-BC26-E41E486CA64C}" srcOrd="1" destOrd="0" presId="urn:microsoft.com/office/officeart/2005/8/layout/process1"/>
    <dgm:cxn modelId="{6FCBAC4C-6642-466A-8276-523F29D11B3B}" type="presParOf" srcId="{59D67678-D9D0-4A09-8A58-09D12F8F3D40}" destId="{9E69637E-5BF8-401E-BC44-E37E4DFD64C5}" srcOrd="0" destOrd="0" presId="urn:microsoft.com/office/officeart/2005/8/layout/process1"/>
    <dgm:cxn modelId="{C05C1566-8575-4261-A3C8-56B87F455D2D}" type="presParOf" srcId="{59D67678-D9D0-4A09-8A58-09D12F8F3D40}" destId="{20118CDC-EAE9-4728-8F96-3B13D5098ADD}" srcOrd="1" destOrd="0" presId="urn:microsoft.com/office/officeart/2005/8/layout/process1"/>
    <dgm:cxn modelId="{7540CDF8-CABC-4AE0-A450-55A817B2CD8C}" type="presParOf" srcId="{20118CDC-EAE9-4728-8F96-3B13D5098ADD}" destId="{0D730B17-65E6-49AC-8C9C-4820FEF2944A}" srcOrd="0" destOrd="0" presId="urn:microsoft.com/office/officeart/2005/8/layout/process1"/>
    <dgm:cxn modelId="{6BDFE592-09B8-4E12-ACE0-EF54641D2CB6}" type="presParOf" srcId="{59D67678-D9D0-4A09-8A58-09D12F8F3D40}" destId="{0DD0C5B0-733F-4A32-A9EE-12F0DC9EB30F}" srcOrd="2" destOrd="0" presId="urn:microsoft.com/office/officeart/2005/8/layout/process1"/>
    <dgm:cxn modelId="{9BF2117F-2DD3-4A11-BACE-8A1F82BDBEEC}" type="presParOf" srcId="{59D67678-D9D0-4A09-8A58-09D12F8F3D40}" destId="{7886F694-1465-4786-A25F-AA1471A5F62A}" srcOrd="3" destOrd="0" presId="urn:microsoft.com/office/officeart/2005/8/layout/process1"/>
    <dgm:cxn modelId="{2FDFB3D8-52D0-4C5D-9C8D-E3F289E355A2}" type="presParOf" srcId="{7886F694-1465-4786-A25F-AA1471A5F62A}" destId="{BB90DEAC-FA67-46C0-BB86-A958EAC9D355}" srcOrd="0" destOrd="0" presId="urn:microsoft.com/office/officeart/2005/8/layout/process1"/>
    <dgm:cxn modelId="{1709936B-620F-47DD-936A-D94B869975E7}" type="presParOf" srcId="{59D67678-D9D0-4A09-8A58-09D12F8F3D40}" destId="{6791F981-2C7F-465E-9AD9-304809F4F754}" srcOrd="4" destOrd="0" presId="urn:microsoft.com/office/officeart/2005/8/layout/process1"/>
    <dgm:cxn modelId="{3EEE1633-03D9-4544-9556-E03E8A0F62C4}" type="presParOf" srcId="{59D67678-D9D0-4A09-8A58-09D12F8F3D40}" destId="{74A4736E-54F0-448B-B225-1A129F8A7269}" srcOrd="5" destOrd="0" presId="urn:microsoft.com/office/officeart/2005/8/layout/process1"/>
    <dgm:cxn modelId="{6CA50ADF-DCC6-46A9-94F2-7B6E4D75B944}" type="presParOf" srcId="{74A4736E-54F0-448B-B225-1A129F8A7269}" destId="{F1EABD75-F337-4CFD-B031-E55A395F5068}" srcOrd="0" destOrd="0" presId="urn:microsoft.com/office/officeart/2005/8/layout/process1"/>
    <dgm:cxn modelId="{30FA31B4-1EF1-41C8-8D9A-37C4E585FBFB}" type="presParOf" srcId="{59D67678-D9D0-4A09-8A58-09D12F8F3D40}" destId="{0D17E93D-EF40-46FA-B2A8-B3CD2AF0D2EE}" srcOrd="6" destOrd="0" presId="urn:microsoft.com/office/officeart/2005/8/layout/process1"/>
    <dgm:cxn modelId="{EC4B7E3F-70E1-43EA-8FAF-212FF05F0933}" type="presParOf" srcId="{59D67678-D9D0-4A09-8A58-09D12F8F3D40}" destId="{80D7089F-9E91-4884-8EE5-E7288F351B79}" srcOrd="7" destOrd="0" presId="urn:microsoft.com/office/officeart/2005/8/layout/process1"/>
    <dgm:cxn modelId="{A02AADBD-3D51-4954-A17B-20589091CA7B}" type="presParOf" srcId="{80D7089F-9E91-4884-8EE5-E7288F351B79}" destId="{3AC9924A-0161-49D6-BC26-E41E486CA64C}" srcOrd="0" destOrd="0" presId="urn:microsoft.com/office/officeart/2005/8/layout/process1"/>
    <dgm:cxn modelId="{E97D7E14-034D-43AA-A17C-DA7B0C4298A7}" type="presParOf" srcId="{59D67678-D9D0-4A09-8A58-09D12F8F3D40}" destId="{5BE25320-D535-4C4E-BE38-A499D7F24C1B}" srcOrd="8" destOrd="0" presId="urn:microsoft.com/office/officeart/2005/8/layout/process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21804EE-162F-4C04-9EA9-0147F2B65180}" type="doc">
      <dgm:prSet loTypeId="urn:microsoft.com/office/officeart/2005/8/layout/cycle5" loCatId="cycle" qsTypeId="urn:microsoft.com/office/officeart/2005/8/quickstyle/simple1" qsCatId="simple" csTypeId="urn:microsoft.com/office/officeart/2005/8/colors/accent1_1" csCatId="accent1" phldr="1"/>
      <dgm:spPr/>
      <dgm:t>
        <a:bodyPr/>
        <a:lstStyle/>
        <a:p>
          <a:endParaRPr lang="en-US"/>
        </a:p>
      </dgm:t>
    </dgm:pt>
    <dgm:pt modelId="{E5F38D0D-E78E-4596-97DD-F58F2F217D30}">
      <dgm:prSet phldrT="[Texto]"/>
      <dgm:spPr/>
      <dgm:t>
        <a:bodyPr/>
        <a:lstStyle/>
        <a:p>
          <a:r>
            <a:rPr lang="es-CR" b="1" dirty="0">
              <a:solidFill>
                <a:schemeClr val="tx1"/>
              </a:solidFill>
              <a:latin typeface="IBM Plex Sans" panose="020B0503050203000203" pitchFamily="34" charset="0"/>
            </a:rPr>
            <a:t>Visual</a:t>
          </a:r>
          <a:endParaRPr lang="en-US" b="1" dirty="0">
            <a:solidFill>
              <a:schemeClr val="tx1"/>
            </a:solidFill>
            <a:latin typeface="IBM Plex Sans" panose="020B0503050203000203" pitchFamily="34" charset="0"/>
          </a:endParaRPr>
        </a:p>
      </dgm:t>
    </dgm:pt>
    <dgm:pt modelId="{984C0C53-65C4-4388-AB41-BDE4E8F4D9B4}" type="parTrans" cxnId="{57EA90BE-5468-43D2-9FF0-0CF568D52510}">
      <dgm:prSet/>
      <dgm:spPr/>
      <dgm:t>
        <a:bodyPr/>
        <a:lstStyle/>
        <a:p>
          <a:endParaRPr lang="en-US" b="1">
            <a:solidFill>
              <a:schemeClr val="tx1"/>
            </a:solidFill>
            <a:latin typeface="IBM Plex Sans" panose="020B0503050203000203" pitchFamily="34" charset="0"/>
          </a:endParaRPr>
        </a:p>
      </dgm:t>
    </dgm:pt>
    <dgm:pt modelId="{4BD13A2B-11AD-451B-B016-F42F7DECC4C4}" type="sibTrans" cxnId="{57EA90BE-5468-43D2-9FF0-0CF568D52510}">
      <dgm:prSet/>
      <dgm:spPr/>
      <dgm:t>
        <a:bodyPr/>
        <a:lstStyle/>
        <a:p>
          <a:endParaRPr lang="en-US" b="1">
            <a:solidFill>
              <a:schemeClr val="tx1"/>
            </a:solidFill>
            <a:latin typeface="IBM Plex Sans" panose="020B0503050203000203" pitchFamily="34" charset="0"/>
          </a:endParaRPr>
        </a:p>
      </dgm:t>
    </dgm:pt>
    <dgm:pt modelId="{55818A94-B8FC-42BC-9723-386E77A0AA44}">
      <dgm:prSet phldrT="[Texto]"/>
      <dgm:spPr/>
      <dgm:t>
        <a:bodyPr/>
        <a:lstStyle/>
        <a:p>
          <a:r>
            <a:rPr lang="es-CR" b="1" dirty="0">
              <a:solidFill>
                <a:schemeClr val="tx1"/>
              </a:solidFill>
              <a:latin typeface="IBM Plex Sans" panose="020B0503050203000203" pitchFamily="34" charset="0"/>
            </a:rPr>
            <a:t>Física</a:t>
          </a:r>
          <a:endParaRPr lang="en-US" b="1" dirty="0">
            <a:solidFill>
              <a:schemeClr val="tx1"/>
            </a:solidFill>
            <a:latin typeface="IBM Plex Sans" panose="020B0503050203000203" pitchFamily="34" charset="0"/>
          </a:endParaRPr>
        </a:p>
      </dgm:t>
    </dgm:pt>
    <dgm:pt modelId="{F3C9297D-5F3E-41A6-84B8-2014D08DCDFF}" type="parTrans" cxnId="{8F56AAB4-09BF-46B1-AE55-42C7AC5B72A1}">
      <dgm:prSet/>
      <dgm:spPr/>
      <dgm:t>
        <a:bodyPr/>
        <a:lstStyle/>
        <a:p>
          <a:endParaRPr lang="en-US" b="1">
            <a:solidFill>
              <a:schemeClr val="tx1"/>
            </a:solidFill>
            <a:latin typeface="IBM Plex Sans" panose="020B0503050203000203" pitchFamily="34" charset="0"/>
          </a:endParaRPr>
        </a:p>
      </dgm:t>
    </dgm:pt>
    <dgm:pt modelId="{9E637030-3A41-4B5C-8E12-9AFB840C646C}" type="sibTrans" cxnId="{8F56AAB4-09BF-46B1-AE55-42C7AC5B72A1}">
      <dgm:prSet/>
      <dgm:spPr/>
      <dgm:t>
        <a:bodyPr/>
        <a:lstStyle/>
        <a:p>
          <a:endParaRPr lang="en-US" b="1">
            <a:solidFill>
              <a:schemeClr val="tx1"/>
            </a:solidFill>
            <a:latin typeface="IBM Plex Sans" panose="020B0503050203000203" pitchFamily="34" charset="0"/>
          </a:endParaRPr>
        </a:p>
      </dgm:t>
    </dgm:pt>
    <dgm:pt modelId="{AA515647-FB3F-4C0E-AFBC-4655034AAACA}">
      <dgm:prSet phldrT="[Texto]"/>
      <dgm:spPr/>
      <dgm:t>
        <a:bodyPr/>
        <a:lstStyle/>
        <a:p>
          <a:r>
            <a:rPr lang="es-CR" b="1" dirty="0">
              <a:solidFill>
                <a:schemeClr val="tx1"/>
              </a:solidFill>
              <a:latin typeface="IBM Plex Sans" panose="020B0503050203000203" pitchFamily="34" charset="0"/>
            </a:rPr>
            <a:t>Cognitiva</a:t>
          </a:r>
          <a:endParaRPr lang="en-US" b="1" dirty="0">
            <a:solidFill>
              <a:schemeClr val="tx1"/>
            </a:solidFill>
            <a:latin typeface="IBM Plex Sans" panose="020B0503050203000203" pitchFamily="34" charset="0"/>
          </a:endParaRPr>
        </a:p>
      </dgm:t>
    </dgm:pt>
    <dgm:pt modelId="{6CD78D10-9D03-41A0-9592-AFAF25FD1DEB}" type="parTrans" cxnId="{134ADA56-7067-4907-91E3-867DC45D93E3}">
      <dgm:prSet/>
      <dgm:spPr/>
      <dgm:t>
        <a:bodyPr/>
        <a:lstStyle/>
        <a:p>
          <a:endParaRPr lang="en-US" b="1">
            <a:solidFill>
              <a:schemeClr val="tx1"/>
            </a:solidFill>
            <a:latin typeface="IBM Plex Sans" panose="020B0503050203000203" pitchFamily="34" charset="0"/>
          </a:endParaRPr>
        </a:p>
      </dgm:t>
    </dgm:pt>
    <dgm:pt modelId="{D38CA0DC-D720-4885-AD47-B1D8E2B7B951}" type="sibTrans" cxnId="{134ADA56-7067-4907-91E3-867DC45D93E3}">
      <dgm:prSet/>
      <dgm:spPr/>
      <dgm:t>
        <a:bodyPr/>
        <a:lstStyle/>
        <a:p>
          <a:endParaRPr lang="en-US" b="1">
            <a:solidFill>
              <a:schemeClr val="tx1"/>
            </a:solidFill>
            <a:latin typeface="IBM Plex Sans" panose="020B0503050203000203" pitchFamily="34" charset="0"/>
          </a:endParaRPr>
        </a:p>
      </dgm:t>
    </dgm:pt>
    <dgm:pt modelId="{DBE2B473-D351-488E-B034-31D9C6EEE196}">
      <dgm:prSet phldrT="[Texto]"/>
      <dgm:spPr/>
      <dgm:t>
        <a:bodyPr/>
        <a:lstStyle/>
        <a:p>
          <a:r>
            <a:rPr lang="es-CR" b="1" dirty="0">
              <a:solidFill>
                <a:schemeClr val="tx1"/>
              </a:solidFill>
              <a:latin typeface="IBM Plex Sans" panose="020B0503050203000203" pitchFamily="34" charset="0"/>
            </a:rPr>
            <a:t>Psicosocial</a:t>
          </a:r>
          <a:endParaRPr lang="en-US" b="1" dirty="0">
            <a:solidFill>
              <a:schemeClr val="tx1"/>
            </a:solidFill>
            <a:latin typeface="IBM Plex Sans" panose="020B0503050203000203" pitchFamily="34" charset="0"/>
          </a:endParaRPr>
        </a:p>
      </dgm:t>
    </dgm:pt>
    <dgm:pt modelId="{5C8D38D3-4E19-4D43-A5EB-F25AF39C624B}" type="parTrans" cxnId="{BEBBE410-D2DD-422D-AA42-6B07293FCD8E}">
      <dgm:prSet/>
      <dgm:spPr/>
      <dgm:t>
        <a:bodyPr/>
        <a:lstStyle/>
        <a:p>
          <a:endParaRPr lang="en-US" b="1">
            <a:solidFill>
              <a:schemeClr val="tx1"/>
            </a:solidFill>
            <a:latin typeface="IBM Plex Sans" panose="020B0503050203000203" pitchFamily="34" charset="0"/>
          </a:endParaRPr>
        </a:p>
      </dgm:t>
    </dgm:pt>
    <dgm:pt modelId="{5763B82F-8F48-4A81-BEAD-55A9CA0B5699}" type="sibTrans" cxnId="{BEBBE410-D2DD-422D-AA42-6B07293FCD8E}">
      <dgm:prSet/>
      <dgm:spPr/>
      <dgm:t>
        <a:bodyPr/>
        <a:lstStyle/>
        <a:p>
          <a:endParaRPr lang="en-US" b="1">
            <a:solidFill>
              <a:schemeClr val="tx1"/>
            </a:solidFill>
            <a:latin typeface="IBM Plex Sans" panose="020B0503050203000203" pitchFamily="34" charset="0"/>
          </a:endParaRPr>
        </a:p>
      </dgm:t>
    </dgm:pt>
    <dgm:pt modelId="{07466CE5-5BFB-4E1B-9817-FBCA528A0609}">
      <dgm:prSet phldrT="[Texto]"/>
      <dgm:spPr/>
      <dgm:t>
        <a:bodyPr/>
        <a:lstStyle/>
        <a:p>
          <a:r>
            <a:rPr lang="es-CR" b="1" dirty="0">
              <a:solidFill>
                <a:schemeClr val="tx1"/>
              </a:solidFill>
              <a:latin typeface="IBM Plex Sans" panose="020B0503050203000203" pitchFamily="34" charset="0"/>
            </a:rPr>
            <a:t>Auditiva</a:t>
          </a:r>
          <a:endParaRPr lang="en-US" b="1" dirty="0">
            <a:solidFill>
              <a:schemeClr val="tx1"/>
            </a:solidFill>
            <a:latin typeface="IBM Plex Sans" panose="020B0503050203000203" pitchFamily="34" charset="0"/>
          </a:endParaRPr>
        </a:p>
      </dgm:t>
    </dgm:pt>
    <dgm:pt modelId="{61E44F96-A4E3-443D-AEB9-CD171C7815E8}" type="parTrans" cxnId="{259DEF53-2D21-4057-83BB-80A3EC3FFE3F}">
      <dgm:prSet/>
      <dgm:spPr/>
      <dgm:t>
        <a:bodyPr/>
        <a:lstStyle/>
        <a:p>
          <a:endParaRPr lang="en-US" b="1">
            <a:solidFill>
              <a:schemeClr val="tx1"/>
            </a:solidFill>
            <a:latin typeface="IBM Plex Sans" panose="020B0503050203000203" pitchFamily="34" charset="0"/>
          </a:endParaRPr>
        </a:p>
      </dgm:t>
    </dgm:pt>
    <dgm:pt modelId="{1788D59D-6E4B-4E58-A23C-8EBD9D0616DF}" type="sibTrans" cxnId="{259DEF53-2D21-4057-83BB-80A3EC3FFE3F}">
      <dgm:prSet/>
      <dgm:spPr/>
      <dgm:t>
        <a:bodyPr/>
        <a:lstStyle/>
        <a:p>
          <a:endParaRPr lang="en-US" b="1">
            <a:solidFill>
              <a:schemeClr val="tx1"/>
            </a:solidFill>
            <a:latin typeface="IBM Plex Sans" panose="020B0503050203000203" pitchFamily="34" charset="0"/>
          </a:endParaRPr>
        </a:p>
      </dgm:t>
    </dgm:pt>
    <dgm:pt modelId="{4EB083FB-E283-4449-9468-5F175C6E3D9A}">
      <dgm:prSet phldrT="[Texto]"/>
      <dgm:spPr/>
      <dgm:t>
        <a:bodyPr/>
        <a:lstStyle/>
        <a:p>
          <a:r>
            <a:rPr lang="es-CR" b="1" dirty="0">
              <a:solidFill>
                <a:schemeClr val="tx1"/>
              </a:solidFill>
              <a:latin typeface="IBM Plex Sans" panose="020B0503050203000203" pitchFamily="34" charset="0"/>
            </a:rPr>
            <a:t>Dos o más</a:t>
          </a:r>
          <a:endParaRPr lang="en-US" b="1" dirty="0">
            <a:solidFill>
              <a:schemeClr val="tx1"/>
            </a:solidFill>
            <a:latin typeface="IBM Plex Sans" panose="020B0503050203000203" pitchFamily="34" charset="0"/>
          </a:endParaRPr>
        </a:p>
      </dgm:t>
    </dgm:pt>
    <dgm:pt modelId="{C6BB70D8-B9D6-4629-8944-8FB04C05FAC2}" type="parTrans" cxnId="{54648545-1B70-44E6-94CF-1D5A834D324C}">
      <dgm:prSet/>
      <dgm:spPr/>
      <dgm:t>
        <a:bodyPr/>
        <a:lstStyle/>
        <a:p>
          <a:endParaRPr lang="en-US" b="1">
            <a:solidFill>
              <a:schemeClr val="tx1"/>
            </a:solidFill>
            <a:latin typeface="IBM Plex Sans" panose="020B0503050203000203" pitchFamily="34" charset="0"/>
          </a:endParaRPr>
        </a:p>
      </dgm:t>
    </dgm:pt>
    <dgm:pt modelId="{E33A82A3-FF83-4204-A12A-BEEC0A959EE5}" type="sibTrans" cxnId="{54648545-1B70-44E6-94CF-1D5A834D324C}">
      <dgm:prSet/>
      <dgm:spPr/>
      <dgm:t>
        <a:bodyPr/>
        <a:lstStyle/>
        <a:p>
          <a:endParaRPr lang="en-US" b="1">
            <a:solidFill>
              <a:schemeClr val="tx1"/>
            </a:solidFill>
            <a:latin typeface="IBM Plex Sans" panose="020B0503050203000203" pitchFamily="34" charset="0"/>
          </a:endParaRPr>
        </a:p>
      </dgm:t>
    </dgm:pt>
    <dgm:pt modelId="{B00F50CB-2C44-49DE-8D9E-EB565CF7185B}" type="pres">
      <dgm:prSet presAssocID="{B21804EE-162F-4C04-9EA9-0147F2B65180}" presName="cycle" presStyleCnt="0">
        <dgm:presLayoutVars>
          <dgm:dir/>
          <dgm:resizeHandles val="exact"/>
        </dgm:presLayoutVars>
      </dgm:prSet>
      <dgm:spPr/>
      <dgm:t>
        <a:bodyPr/>
        <a:lstStyle/>
        <a:p>
          <a:endParaRPr lang="es-ES"/>
        </a:p>
      </dgm:t>
    </dgm:pt>
    <dgm:pt modelId="{653CEB2E-BD93-48A8-9964-1D11580A1711}" type="pres">
      <dgm:prSet presAssocID="{E5F38D0D-E78E-4596-97DD-F58F2F217D30}" presName="node" presStyleLbl="node1" presStyleIdx="0" presStyleCnt="6">
        <dgm:presLayoutVars>
          <dgm:bulletEnabled val="1"/>
        </dgm:presLayoutVars>
      </dgm:prSet>
      <dgm:spPr/>
      <dgm:t>
        <a:bodyPr/>
        <a:lstStyle/>
        <a:p>
          <a:endParaRPr lang="es-ES"/>
        </a:p>
      </dgm:t>
    </dgm:pt>
    <dgm:pt modelId="{FF33C07C-2F2D-4328-AB15-72233B72343A}" type="pres">
      <dgm:prSet presAssocID="{E5F38D0D-E78E-4596-97DD-F58F2F217D30}" presName="spNode" presStyleCnt="0"/>
      <dgm:spPr/>
    </dgm:pt>
    <dgm:pt modelId="{C5E6BA69-5D83-4EBF-A4FC-9C594F0D55B4}" type="pres">
      <dgm:prSet presAssocID="{4BD13A2B-11AD-451B-B016-F42F7DECC4C4}" presName="sibTrans" presStyleLbl="sibTrans1D1" presStyleIdx="0" presStyleCnt="6"/>
      <dgm:spPr/>
      <dgm:t>
        <a:bodyPr/>
        <a:lstStyle/>
        <a:p>
          <a:endParaRPr lang="es-ES"/>
        </a:p>
      </dgm:t>
    </dgm:pt>
    <dgm:pt modelId="{CA33974B-6538-4CE6-8B69-705BF525BDBF}" type="pres">
      <dgm:prSet presAssocID="{55818A94-B8FC-42BC-9723-386E77A0AA44}" presName="node" presStyleLbl="node1" presStyleIdx="1" presStyleCnt="6">
        <dgm:presLayoutVars>
          <dgm:bulletEnabled val="1"/>
        </dgm:presLayoutVars>
      </dgm:prSet>
      <dgm:spPr/>
      <dgm:t>
        <a:bodyPr/>
        <a:lstStyle/>
        <a:p>
          <a:endParaRPr lang="es-ES"/>
        </a:p>
      </dgm:t>
    </dgm:pt>
    <dgm:pt modelId="{DB87E769-B99C-4442-8BD4-4BFC4960D5A4}" type="pres">
      <dgm:prSet presAssocID="{55818A94-B8FC-42BC-9723-386E77A0AA44}" presName="spNode" presStyleCnt="0"/>
      <dgm:spPr/>
    </dgm:pt>
    <dgm:pt modelId="{CF5C5DE9-09DF-435E-9C39-4235A292E0D5}" type="pres">
      <dgm:prSet presAssocID="{9E637030-3A41-4B5C-8E12-9AFB840C646C}" presName="sibTrans" presStyleLbl="sibTrans1D1" presStyleIdx="1" presStyleCnt="6"/>
      <dgm:spPr/>
      <dgm:t>
        <a:bodyPr/>
        <a:lstStyle/>
        <a:p>
          <a:endParaRPr lang="es-ES"/>
        </a:p>
      </dgm:t>
    </dgm:pt>
    <dgm:pt modelId="{18A61ECF-F71E-44CE-8622-F4B4C9CF55FC}" type="pres">
      <dgm:prSet presAssocID="{AA515647-FB3F-4C0E-AFBC-4655034AAACA}" presName="node" presStyleLbl="node1" presStyleIdx="2" presStyleCnt="6">
        <dgm:presLayoutVars>
          <dgm:bulletEnabled val="1"/>
        </dgm:presLayoutVars>
      </dgm:prSet>
      <dgm:spPr/>
      <dgm:t>
        <a:bodyPr/>
        <a:lstStyle/>
        <a:p>
          <a:endParaRPr lang="es-ES"/>
        </a:p>
      </dgm:t>
    </dgm:pt>
    <dgm:pt modelId="{4BD7E9EF-1A34-4AAD-A5C5-F060D619833F}" type="pres">
      <dgm:prSet presAssocID="{AA515647-FB3F-4C0E-AFBC-4655034AAACA}" presName="spNode" presStyleCnt="0"/>
      <dgm:spPr/>
    </dgm:pt>
    <dgm:pt modelId="{771D4E0A-D76F-4F50-B22C-540CC5096F99}" type="pres">
      <dgm:prSet presAssocID="{D38CA0DC-D720-4885-AD47-B1D8E2B7B951}" presName="sibTrans" presStyleLbl="sibTrans1D1" presStyleIdx="2" presStyleCnt="6"/>
      <dgm:spPr/>
      <dgm:t>
        <a:bodyPr/>
        <a:lstStyle/>
        <a:p>
          <a:endParaRPr lang="es-ES"/>
        </a:p>
      </dgm:t>
    </dgm:pt>
    <dgm:pt modelId="{A4F261BE-CB94-4E05-B0E2-7DC1E6152812}" type="pres">
      <dgm:prSet presAssocID="{DBE2B473-D351-488E-B034-31D9C6EEE196}" presName="node" presStyleLbl="node1" presStyleIdx="3" presStyleCnt="6">
        <dgm:presLayoutVars>
          <dgm:bulletEnabled val="1"/>
        </dgm:presLayoutVars>
      </dgm:prSet>
      <dgm:spPr/>
      <dgm:t>
        <a:bodyPr/>
        <a:lstStyle/>
        <a:p>
          <a:endParaRPr lang="es-ES"/>
        </a:p>
      </dgm:t>
    </dgm:pt>
    <dgm:pt modelId="{C3715112-8BC5-4C04-BBB8-644E55A99B90}" type="pres">
      <dgm:prSet presAssocID="{DBE2B473-D351-488E-B034-31D9C6EEE196}" presName="spNode" presStyleCnt="0"/>
      <dgm:spPr/>
    </dgm:pt>
    <dgm:pt modelId="{91CDDF3F-3037-4F4F-B367-BE63EE87698D}" type="pres">
      <dgm:prSet presAssocID="{5763B82F-8F48-4A81-BEAD-55A9CA0B5699}" presName="sibTrans" presStyleLbl="sibTrans1D1" presStyleIdx="3" presStyleCnt="6"/>
      <dgm:spPr/>
      <dgm:t>
        <a:bodyPr/>
        <a:lstStyle/>
        <a:p>
          <a:endParaRPr lang="es-ES"/>
        </a:p>
      </dgm:t>
    </dgm:pt>
    <dgm:pt modelId="{1B70AAA0-9889-4612-B55D-D6B65172D134}" type="pres">
      <dgm:prSet presAssocID="{07466CE5-5BFB-4E1B-9817-FBCA528A0609}" presName="node" presStyleLbl="node1" presStyleIdx="4" presStyleCnt="6">
        <dgm:presLayoutVars>
          <dgm:bulletEnabled val="1"/>
        </dgm:presLayoutVars>
      </dgm:prSet>
      <dgm:spPr/>
      <dgm:t>
        <a:bodyPr/>
        <a:lstStyle/>
        <a:p>
          <a:endParaRPr lang="es-ES"/>
        </a:p>
      </dgm:t>
    </dgm:pt>
    <dgm:pt modelId="{3E3F980F-6B5B-42D8-B42E-1C354292A39E}" type="pres">
      <dgm:prSet presAssocID="{07466CE5-5BFB-4E1B-9817-FBCA528A0609}" presName="spNode" presStyleCnt="0"/>
      <dgm:spPr/>
    </dgm:pt>
    <dgm:pt modelId="{A31460E3-F81F-4789-800D-E3B4AF3F28F6}" type="pres">
      <dgm:prSet presAssocID="{1788D59D-6E4B-4E58-A23C-8EBD9D0616DF}" presName="sibTrans" presStyleLbl="sibTrans1D1" presStyleIdx="4" presStyleCnt="6"/>
      <dgm:spPr/>
      <dgm:t>
        <a:bodyPr/>
        <a:lstStyle/>
        <a:p>
          <a:endParaRPr lang="es-ES"/>
        </a:p>
      </dgm:t>
    </dgm:pt>
    <dgm:pt modelId="{79BA5E9E-8F5E-4578-A73D-13EFB2E97B6C}" type="pres">
      <dgm:prSet presAssocID="{4EB083FB-E283-4449-9468-5F175C6E3D9A}" presName="node" presStyleLbl="node1" presStyleIdx="5" presStyleCnt="6">
        <dgm:presLayoutVars>
          <dgm:bulletEnabled val="1"/>
        </dgm:presLayoutVars>
      </dgm:prSet>
      <dgm:spPr/>
      <dgm:t>
        <a:bodyPr/>
        <a:lstStyle/>
        <a:p>
          <a:endParaRPr lang="es-ES"/>
        </a:p>
      </dgm:t>
    </dgm:pt>
    <dgm:pt modelId="{0D1DAD09-23EE-478F-B27D-22DB2CCCFD13}" type="pres">
      <dgm:prSet presAssocID="{4EB083FB-E283-4449-9468-5F175C6E3D9A}" presName="spNode" presStyleCnt="0"/>
      <dgm:spPr/>
    </dgm:pt>
    <dgm:pt modelId="{0EF8B702-6B8B-403F-A986-43506986F536}" type="pres">
      <dgm:prSet presAssocID="{E33A82A3-FF83-4204-A12A-BEEC0A959EE5}" presName="sibTrans" presStyleLbl="sibTrans1D1" presStyleIdx="5" presStyleCnt="6"/>
      <dgm:spPr/>
      <dgm:t>
        <a:bodyPr/>
        <a:lstStyle/>
        <a:p>
          <a:endParaRPr lang="es-ES"/>
        </a:p>
      </dgm:t>
    </dgm:pt>
  </dgm:ptLst>
  <dgm:cxnLst>
    <dgm:cxn modelId="{7D33DD50-8C76-4F65-A1FE-F0ADB91E476E}" type="presOf" srcId="{07466CE5-5BFB-4E1B-9817-FBCA528A0609}" destId="{1B70AAA0-9889-4612-B55D-D6B65172D134}" srcOrd="0" destOrd="0" presId="urn:microsoft.com/office/officeart/2005/8/layout/cycle5"/>
    <dgm:cxn modelId="{54648545-1B70-44E6-94CF-1D5A834D324C}" srcId="{B21804EE-162F-4C04-9EA9-0147F2B65180}" destId="{4EB083FB-E283-4449-9468-5F175C6E3D9A}" srcOrd="5" destOrd="0" parTransId="{C6BB70D8-B9D6-4629-8944-8FB04C05FAC2}" sibTransId="{E33A82A3-FF83-4204-A12A-BEEC0A959EE5}"/>
    <dgm:cxn modelId="{134ADA56-7067-4907-91E3-867DC45D93E3}" srcId="{B21804EE-162F-4C04-9EA9-0147F2B65180}" destId="{AA515647-FB3F-4C0E-AFBC-4655034AAACA}" srcOrd="2" destOrd="0" parTransId="{6CD78D10-9D03-41A0-9592-AFAF25FD1DEB}" sibTransId="{D38CA0DC-D720-4885-AD47-B1D8E2B7B951}"/>
    <dgm:cxn modelId="{6219AEB9-E015-49CE-8F46-09273A3CF866}" type="presOf" srcId="{B21804EE-162F-4C04-9EA9-0147F2B65180}" destId="{B00F50CB-2C44-49DE-8D9E-EB565CF7185B}" srcOrd="0" destOrd="0" presId="urn:microsoft.com/office/officeart/2005/8/layout/cycle5"/>
    <dgm:cxn modelId="{57EA90BE-5468-43D2-9FF0-0CF568D52510}" srcId="{B21804EE-162F-4C04-9EA9-0147F2B65180}" destId="{E5F38D0D-E78E-4596-97DD-F58F2F217D30}" srcOrd="0" destOrd="0" parTransId="{984C0C53-65C4-4388-AB41-BDE4E8F4D9B4}" sibTransId="{4BD13A2B-11AD-451B-B016-F42F7DECC4C4}"/>
    <dgm:cxn modelId="{54C7938F-7556-4569-968B-B5B5EF3461A9}" type="presOf" srcId="{1788D59D-6E4B-4E58-A23C-8EBD9D0616DF}" destId="{A31460E3-F81F-4789-800D-E3B4AF3F28F6}" srcOrd="0" destOrd="0" presId="urn:microsoft.com/office/officeart/2005/8/layout/cycle5"/>
    <dgm:cxn modelId="{D6330242-2904-48F8-89EA-09F6B4CD28D4}" type="presOf" srcId="{D38CA0DC-D720-4885-AD47-B1D8E2B7B951}" destId="{771D4E0A-D76F-4F50-B22C-540CC5096F99}" srcOrd="0" destOrd="0" presId="urn:microsoft.com/office/officeart/2005/8/layout/cycle5"/>
    <dgm:cxn modelId="{43E82502-5DB9-4497-9D13-6C2EF3B04AF2}" type="presOf" srcId="{4EB083FB-E283-4449-9468-5F175C6E3D9A}" destId="{79BA5E9E-8F5E-4578-A73D-13EFB2E97B6C}" srcOrd="0" destOrd="0" presId="urn:microsoft.com/office/officeart/2005/8/layout/cycle5"/>
    <dgm:cxn modelId="{259DEF53-2D21-4057-83BB-80A3EC3FFE3F}" srcId="{B21804EE-162F-4C04-9EA9-0147F2B65180}" destId="{07466CE5-5BFB-4E1B-9817-FBCA528A0609}" srcOrd="4" destOrd="0" parTransId="{61E44F96-A4E3-443D-AEB9-CD171C7815E8}" sibTransId="{1788D59D-6E4B-4E58-A23C-8EBD9D0616DF}"/>
    <dgm:cxn modelId="{5A493E13-4052-4C65-A59C-1241F7D6084F}" type="presOf" srcId="{4BD13A2B-11AD-451B-B016-F42F7DECC4C4}" destId="{C5E6BA69-5D83-4EBF-A4FC-9C594F0D55B4}" srcOrd="0" destOrd="0" presId="urn:microsoft.com/office/officeart/2005/8/layout/cycle5"/>
    <dgm:cxn modelId="{EB6CC3BB-A9AA-4E3A-A43C-C034A21B7B86}" type="presOf" srcId="{5763B82F-8F48-4A81-BEAD-55A9CA0B5699}" destId="{91CDDF3F-3037-4F4F-B367-BE63EE87698D}" srcOrd="0" destOrd="0" presId="urn:microsoft.com/office/officeart/2005/8/layout/cycle5"/>
    <dgm:cxn modelId="{ADD9D5EF-8872-4917-8A4A-ED5F2B2AF89D}" type="presOf" srcId="{55818A94-B8FC-42BC-9723-386E77A0AA44}" destId="{CA33974B-6538-4CE6-8B69-705BF525BDBF}" srcOrd="0" destOrd="0" presId="urn:microsoft.com/office/officeart/2005/8/layout/cycle5"/>
    <dgm:cxn modelId="{B900DF95-2565-4740-AE17-B903FA3CF594}" type="presOf" srcId="{DBE2B473-D351-488E-B034-31D9C6EEE196}" destId="{A4F261BE-CB94-4E05-B0E2-7DC1E6152812}" srcOrd="0" destOrd="0" presId="urn:microsoft.com/office/officeart/2005/8/layout/cycle5"/>
    <dgm:cxn modelId="{8F56AAB4-09BF-46B1-AE55-42C7AC5B72A1}" srcId="{B21804EE-162F-4C04-9EA9-0147F2B65180}" destId="{55818A94-B8FC-42BC-9723-386E77A0AA44}" srcOrd="1" destOrd="0" parTransId="{F3C9297D-5F3E-41A6-84B8-2014D08DCDFF}" sibTransId="{9E637030-3A41-4B5C-8E12-9AFB840C646C}"/>
    <dgm:cxn modelId="{BEBBE410-D2DD-422D-AA42-6B07293FCD8E}" srcId="{B21804EE-162F-4C04-9EA9-0147F2B65180}" destId="{DBE2B473-D351-488E-B034-31D9C6EEE196}" srcOrd="3" destOrd="0" parTransId="{5C8D38D3-4E19-4D43-A5EB-F25AF39C624B}" sibTransId="{5763B82F-8F48-4A81-BEAD-55A9CA0B5699}"/>
    <dgm:cxn modelId="{E1DF7BCB-53F5-4CB5-8A58-C912BC4A0476}" type="presOf" srcId="{AA515647-FB3F-4C0E-AFBC-4655034AAACA}" destId="{18A61ECF-F71E-44CE-8622-F4B4C9CF55FC}" srcOrd="0" destOrd="0" presId="urn:microsoft.com/office/officeart/2005/8/layout/cycle5"/>
    <dgm:cxn modelId="{C2DE15BB-0E8B-4878-9952-89EEE9910BD7}" type="presOf" srcId="{E5F38D0D-E78E-4596-97DD-F58F2F217D30}" destId="{653CEB2E-BD93-48A8-9964-1D11580A1711}" srcOrd="0" destOrd="0" presId="urn:microsoft.com/office/officeart/2005/8/layout/cycle5"/>
    <dgm:cxn modelId="{B549B306-4912-4AA7-8C15-723BC305DD31}" type="presOf" srcId="{9E637030-3A41-4B5C-8E12-9AFB840C646C}" destId="{CF5C5DE9-09DF-435E-9C39-4235A292E0D5}" srcOrd="0" destOrd="0" presId="urn:microsoft.com/office/officeart/2005/8/layout/cycle5"/>
    <dgm:cxn modelId="{064771A0-61FA-4BD0-83E2-76254C90064E}" type="presOf" srcId="{E33A82A3-FF83-4204-A12A-BEEC0A959EE5}" destId="{0EF8B702-6B8B-403F-A986-43506986F536}" srcOrd="0" destOrd="0" presId="urn:microsoft.com/office/officeart/2005/8/layout/cycle5"/>
    <dgm:cxn modelId="{1B728594-8121-4A5E-A063-56DA6AC39AA1}" type="presParOf" srcId="{B00F50CB-2C44-49DE-8D9E-EB565CF7185B}" destId="{653CEB2E-BD93-48A8-9964-1D11580A1711}" srcOrd="0" destOrd="0" presId="urn:microsoft.com/office/officeart/2005/8/layout/cycle5"/>
    <dgm:cxn modelId="{9BBC09F3-5E56-4F38-9862-A1D1CF731D0D}" type="presParOf" srcId="{B00F50CB-2C44-49DE-8D9E-EB565CF7185B}" destId="{FF33C07C-2F2D-4328-AB15-72233B72343A}" srcOrd="1" destOrd="0" presId="urn:microsoft.com/office/officeart/2005/8/layout/cycle5"/>
    <dgm:cxn modelId="{ECED2E91-A90E-48D2-9470-C81D9D902D25}" type="presParOf" srcId="{B00F50CB-2C44-49DE-8D9E-EB565CF7185B}" destId="{C5E6BA69-5D83-4EBF-A4FC-9C594F0D55B4}" srcOrd="2" destOrd="0" presId="urn:microsoft.com/office/officeart/2005/8/layout/cycle5"/>
    <dgm:cxn modelId="{33723C65-D99C-4B33-B251-74F398E05D75}" type="presParOf" srcId="{B00F50CB-2C44-49DE-8D9E-EB565CF7185B}" destId="{CA33974B-6538-4CE6-8B69-705BF525BDBF}" srcOrd="3" destOrd="0" presId="urn:microsoft.com/office/officeart/2005/8/layout/cycle5"/>
    <dgm:cxn modelId="{B7EBD865-B1DA-4C3E-A685-876A907B08E5}" type="presParOf" srcId="{B00F50CB-2C44-49DE-8D9E-EB565CF7185B}" destId="{DB87E769-B99C-4442-8BD4-4BFC4960D5A4}" srcOrd="4" destOrd="0" presId="urn:microsoft.com/office/officeart/2005/8/layout/cycle5"/>
    <dgm:cxn modelId="{B214BA84-6A36-4B67-BAAA-F37E722068F6}" type="presParOf" srcId="{B00F50CB-2C44-49DE-8D9E-EB565CF7185B}" destId="{CF5C5DE9-09DF-435E-9C39-4235A292E0D5}" srcOrd="5" destOrd="0" presId="urn:microsoft.com/office/officeart/2005/8/layout/cycle5"/>
    <dgm:cxn modelId="{1E7CBBD7-9FBB-441E-951C-2302E32864D2}" type="presParOf" srcId="{B00F50CB-2C44-49DE-8D9E-EB565CF7185B}" destId="{18A61ECF-F71E-44CE-8622-F4B4C9CF55FC}" srcOrd="6" destOrd="0" presId="urn:microsoft.com/office/officeart/2005/8/layout/cycle5"/>
    <dgm:cxn modelId="{D9886E25-5B03-4F71-BE8A-9F8711CB3E10}" type="presParOf" srcId="{B00F50CB-2C44-49DE-8D9E-EB565CF7185B}" destId="{4BD7E9EF-1A34-4AAD-A5C5-F060D619833F}" srcOrd="7" destOrd="0" presId="urn:microsoft.com/office/officeart/2005/8/layout/cycle5"/>
    <dgm:cxn modelId="{48F18A6F-752D-4A25-B1DB-50B4798BDA25}" type="presParOf" srcId="{B00F50CB-2C44-49DE-8D9E-EB565CF7185B}" destId="{771D4E0A-D76F-4F50-B22C-540CC5096F99}" srcOrd="8" destOrd="0" presId="urn:microsoft.com/office/officeart/2005/8/layout/cycle5"/>
    <dgm:cxn modelId="{B48ABAD0-4315-46DE-A7C7-3F13F352C390}" type="presParOf" srcId="{B00F50CB-2C44-49DE-8D9E-EB565CF7185B}" destId="{A4F261BE-CB94-4E05-B0E2-7DC1E6152812}" srcOrd="9" destOrd="0" presId="urn:microsoft.com/office/officeart/2005/8/layout/cycle5"/>
    <dgm:cxn modelId="{7C2A14AD-04FE-454E-A9DB-14A1F395578C}" type="presParOf" srcId="{B00F50CB-2C44-49DE-8D9E-EB565CF7185B}" destId="{C3715112-8BC5-4C04-BBB8-644E55A99B90}" srcOrd="10" destOrd="0" presId="urn:microsoft.com/office/officeart/2005/8/layout/cycle5"/>
    <dgm:cxn modelId="{A6B151AF-972E-4F35-90D4-F338C659B4D1}" type="presParOf" srcId="{B00F50CB-2C44-49DE-8D9E-EB565CF7185B}" destId="{91CDDF3F-3037-4F4F-B367-BE63EE87698D}" srcOrd="11" destOrd="0" presId="urn:microsoft.com/office/officeart/2005/8/layout/cycle5"/>
    <dgm:cxn modelId="{9DBA57F5-1EC5-4073-80A4-EE82D80401C5}" type="presParOf" srcId="{B00F50CB-2C44-49DE-8D9E-EB565CF7185B}" destId="{1B70AAA0-9889-4612-B55D-D6B65172D134}" srcOrd="12" destOrd="0" presId="urn:microsoft.com/office/officeart/2005/8/layout/cycle5"/>
    <dgm:cxn modelId="{7EE73F5E-3EFE-44CE-ADE7-D34098452FC0}" type="presParOf" srcId="{B00F50CB-2C44-49DE-8D9E-EB565CF7185B}" destId="{3E3F980F-6B5B-42D8-B42E-1C354292A39E}" srcOrd="13" destOrd="0" presId="urn:microsoft.com/office/officeart/2005/8/layout/cycle5"/>
    <dgm:cxn modelId="{F3CEBCA9-06CD-4FC0-A307-419DBE7CCE17}" type="presParOf" srcId="{B00F50CB-2C44-49DE-8D9E-EB565CF7185B}" destId="{A31460E3-F81F-4789-800D-E3B4AF3F28F6}" srcOrd="14" destOrd="0" presId="urn:microsoft.com/office/officeart/2005/8/layout/cycle5"/>
    <dgm:cxn modelId="{85FB74BB-ACE4-4D16-9579-F469C97948A7}" type="presParOf" srcId="{B00F50CB-2C44-49DE-8D9E-EB565CF7185B}" destId="{79BA5E9E-8F5E-4578-A73D-13EFB2E97B6C}" srcOrd="15" destOrd="0" presId="urn:microsoft.com/office/officeart/2005/8/layout/cycle5"/>
    <dgm:cxn modelId="{36142616-4A00-4C80-9A58-5F0E5C13B7DB}" type="presParOf" srcId="{B00F50CB-2C44-49DE-8D9E-EB565CF7185B}" destId="{0D1DAD09-23EE-478F-B27D-22DB2CCCFD13}" srcOrd="16" destOrd="0" presId="urn:microsoft.com/office/officeart/2005/8/layout/cycle5"/>
    <dgm:cxn modelId="{DEF2543D-C265-4ECC-861C-0BF3B907B6FF}" type="presParOf" srcId="{B00F50CB-2C44-49DE-8D9E-EB565CF7185B}" destId="{0EF8B702-6B8B-403F-A986-43506986F536}" srcOrd="17" destOrd="0" presId="urn:microsoft.com/office/officeart/2005/8/layout/cycle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02574FF-E82E-4697-ABD8-F2D22D3B74E4}" type="doc">
      <dgm:prSet loTypeId="urn:microsoft.com/office/officeart/2005/8/layout/lProcess1" loCatId="process" qsTypeId="urn:microsoft.com/office/officeart/2005/8/quickstyle/simple1" qsCatId="simple" csTypeId="urn:microsoft.com/office/officeart/2005/8/colors/accent1_1" csCatId="accent1" phldr="1"/>
      <dgm:spPr/>
      <dgm:t>
        <a:bodyPr/>
        <a:lstStyle/>
        <a:p>
          <a:endParaRPr lang="en-US"/>
        </a:p>
      </dgm:t>
    </dgm:pt>
    <dgm:pt modelId="{54C15C39-F17D-4DD1-AE1B-6410021F944F}">
      <dgm:prSet phldrT="[Texto]"/>
      <dgm:spPr/>
      <dgm:t>
        <a:bodyPr/>
        <a:lstStyle/>
        <a:p>
          <a:pPr algn="ctr"/>
          <a:r>
            <a:rPr lang="en-US" b="1" dirty="0" err="1">
              <a:latin typeface="IBM Plex Sans" panose="020B0503050203000203" pitchFamily="34" charset="0"/>
            </a:rPr>
            <a:t>Componente</a:t>
          </a:r>
          <a:r>
            <a:rPr lang="en-US" b="1" dirty="0">
              <a:latin typeface="IBM Plex Sans" panose="020B0503050203000203" pitchFamily="34" charset="0"/>
            </a:rPr>
            <a:t>  </a:t>
          </a:r>
          <a:r>
            <a:rPr lang="en-US" b="1" dirty="0" err="1">
              <a:latin typeface="IBM Plex Sans" panose="020B0503050203000203" pitchFamily="34" charset="0"/>
            </a:rPr>
            <a:t>Alimentario</a:t>
          </a:r>
          <a:endParaRPr lang="en-US" b="1" dirty="0">
            <a:latin typeface="IBM Plex Sans" panose="020B0503050203000203" pitchFamily="34" charset="0"/>
          </a:endParaRPr>
        </a:p>
      </dgm:t>
    </dgm:pt>
    <dgm:pt modelId="{8298EB46-99F5-455C-AB9E-825D9A89CB48}" type="parTrans" cxnId="{C5B54AE7-8958-483E-926B-0951D45278FF}">
      <dgm:prSet/>
      <dgm:spPr/>
      <dgm:t>
        <a:bodyPr/>
        <a:lstStyle/>
        <a:p>
          <a:pPr algn="ctr"/>
          <a:endParaRPr lang="en-US">
            <a:latin typeface="IBM Plex Sans" panose="020B0503050203000203" pitchFamily="34" charset="0"/>
          </a:endParaRPr>
        </a:p>
      </dgm:t>
    </dgm:pt>
    <dgm:pt modelId="{BE79AD71-308B-4E22-9E6F-12166A1AE382}" type="sibTrans" cxnId="{C5B54AE7-8958-483E-926B-0951D45278FF}">
      <dgm:prSet/>
      <dgm:spPr/>
      <dgm:t>
        <a:bodyPr/>
        <a:lstStyle/>
        <a:p>
          <a:pPr algn="ctr"/>
          <a:endParaRPr lang="en-US">
            <a:latin typeface="IBM Plex Sans" panose="020B0503050203000203" pitchFamily="34" charset="0"/>
          </a:endParaRPr>
        </a:p>
      </dgm:t>
    </dgm:pt>
    <dgm:pt modelId="{0DF00E9B-02D4-406D-B9CF-3D2FC53D9793}">
      <dgm:prSet phldrT="[Texto]"/>
      <dgm:spPr/>
      <dgm:t>
        <a:bodyPr/>
        <a:lstStyle/>
        <a:p>
          <a:pPr algn="ctr"/>
          <a:r>
            <a:rPr lang="en-US">
              <a:latin typeface="IBM Plex Sans" panose="020B0503050203000203" pitchFamily="34" charset="0"/>
            </a:rPr>
            <a:t>Complementos nutricionales</a:t>
          </a:r>
        </a:p>
      </dgm:t>
    </dgm:pt>
    <dgm:pt modelId="{036268A6-966D-4F81-A1A0-9BB511F3BA9A}" type="parTrans" cxnId="{5B5D6B50-59F7-426C-97FD-D71E81CF1DF1}">
      <dgm:prSet/>
      <dgm:spPr/>
      <dgm:t>
        <a:bodyPr/>
        <a:lstStyle/>
        <a:p>
          <a:pPr algn="ctr"/>
          <a:endParaRPr lang="en-US">
            <a:latin typeface="IBM Plex Sans" panose="020B0503050203000203" pitchFamily="34" charset="0"/>
          </a:endParaRPr>
        </a:p>
      </dgm:t>
    </dgm:pt>
    <dgm:pt modelId="{0B42A609-674A-4DEC-9A0D-0C3D619F9826}" type="sibTrans" cxnId="{5B5D6B50-59F7-426C-97FD-D71E81CF1DF1}">
      <dgm:prSet/>
      <dgm:spPr/>
      <dgm:t>
        <a:bodyPr/>
        <a:lstStyle/>
        <a:p>
          <a:pPr algn="ctr"/>
          <a:endParaRPr lang="en-US">
            <a:latin typeface="IBM Plex Sans" panose="020B0503050203000203" pitchFamily="34" charset="0"/>
          </a:endParaRPr>
        </a:p>
      </dgm:t>
    </dgm:pt>
    <dgm:pt modelId="{20EB75AE-7AD5-4385-8643-E9907DA48A8C}">
      <dgm:prSet phldrT="[Texto]"/>
      <dgm:spPr/>
      <dgm:t>
        <a:bodyPr/>
        <a:lstStyle/>
        <a:p>
          <a:pPr algn="ctr"/>
          <a:r>
            <a:rPr lang="en-US" b="1" dirty="0" err="1">
              <a:latin typeface="IBM Plex Sans" panose="020B0503050203000203" pitchFamily="34" charset="0"/>
            </a:rPr>
            <a:t>Componente</a:t>
          </a:r>
          <a:r>
            <a:rPr lang="en-US" b="1" dirty="0">
              <a:latin typeface="IBM Plex Sans" panose="020B0503050203000203" pitchFamily="34" charset="0"/>
            </a:rPr>
            <a:t> no </a:t>
          </a:r>
          <a:r>
            <a:rPr lang="en-US" b="1" dirty="0" err="1">
              <a:latin typeface="IBM Plex Sans" panose="020B0503050203000203" pitchFamily="34" charset="0"/>
            </a:rPr>
            <a:t>Alimentario</a:t>
          </a:r>
          <a:endParaRPr lang="en-US" b="1" dirty="0">
            <a:latin typeface="IBM Plex Sans" panose="020B0503050203000203" pitchFamily="34" charset="0"/>
          </a:endParaRPr>
        </a:p>
      </dgm:t>
    </dgm:pt>
    <dgm:pt modelId="{69F786F7-0DF1-4C43-A807-8B33FAC098E8}" type="parTrans" cxnId="{B5EBD9D8-9EF0-4AE1-8368-8C74E9705CA2}">
      <dgm:prSet/>
      <dgm:spPr/>
      <dgm:t>
        <a:bodyPr/>
        <a:lstStyle/>
        <a:p>
          <a:pPr algn="ctr"/>
          <a:endParaRPr lang="en-US">
            <a:latin typeface="IBM Plex Sans" panose="020B0503050203000203" pitchFamily="34" charset="0"/>
          </a:endParaRPr>
        </a:p>
      </dgm:t>
    </dgm:pt>
    <dgm:pt modelId="{0167E867-B406-4355-B66B-27D1D0927D5D}" type="sibTrans" cxnId="{B5EBD9D8-9EF0-4AE1-8368-8C74E9705CA2}">
      <dgm:prSet/>
      <dgm:spPr/>
      <dgm:t>
        <a:bodyPr/>
        <a:lstStyle/>
        <a:p>
          <a:pPr algn="ctr"/>
          <a:endParaRPr lang="en-US">
            <a:latin typeface="IBM Plex Sans" panose="020B0503050203000203" pitchFamily="34" charset="0"/>
          </a:endParaRPr>
        </a:p>
      </dgm:t>
    </dgm:pt>
    <dgm:pt modelId="{BC0E124D-74C3-49C5-9456-B885E9CB5592}">
      <dgm:prSet phldrT="[Texto]"/>
      <dgm:spPr/>
      <dgm:t>
        <a:bodyPr/>
        <a:lstStyle/>
        <a:p>
          <a:pPr algn="ctr"/>
          <a:r>
            <a:rPr lang="en-US">
              <a:latin typeface="IBM Plex Sans" panose="020B0503050203000203" pitchFamily="34" charset="0"/>
            </a:rPr>
            <a:t>Asistencia personal</a:t>
          </a:r>
        </a:p>
      </dgm:t>
    </dgm:pt>
    <dgm:pt modelId="{B505922A-428F-4B0E-B111-F77929C5445E}" type="parTrans" cxnId="{8078EF52-F4D1-4B4E-93A6-ACDF9171170F}">
      <dgm:prSet/>
      <dgm:spPr/>
      <dgm:t>
        <a:bodyPr/>
        <a:lstStyle/>
        <a:p>
          <a:pPr algn="ctr"/>
          <a:endParaRPr lang="en-US">
            <a:latin typeface="IBM Plex Sans" panose="020B0503050203000203" pitchFamily="34" charset="0"/>
          </a:endParaRPr>
        </a:p>
      </dgm:t>
    </dgm:pt>
    <dgm:pt modelId="{FE204E49-C75E-4DEA-AB72-7660585C561D}" type="sibTrans" cxnId="{8078EF52-F4D1-4B4E-93A6-ACDF9171170F}">
      <dgm:prSet/>
      <dgm:spPr/>
      <dgm:t>
        <a:bodyPr/>
        <a:lstStyle/>
        <a:p>
          <a:pPr algn="ctr"/>
          <a:endParaRPr lang="en-US">
            <a:latin typeface="IBM Plex Sans" panose="020B0503050203000203" pitchFamily="34" charset="0"/>
          </a:endParaRPr>
        </a:p>
      </dgm:t>
    </dgm:pt>
    <dgm:pt modelId="{7999E208-AFA5-46B2-B342-E21EEB57A6B7}">
      <dgm:prSet phldrT="[Texto]"/>
      <dgm:spPr/>
      <dgm:t>
        <a:bodyPr/>
        <a:lstStyle/>
        <a:p>
          <a:pPr algn="ctr"/>
          <a:r>
            <a:rPr lang="en-US">
              <a:latin typeface="IBM Plex Sans" panose="020B0503050203000203" pitchFamily="34" charset="0"/>
            </a:rPr>
            <a:t>Pañales</a:t>
          </a:r>
        </a:p>
      </dgm:t>
    </dgm:pt>
    <dgm:pt modelId="{A2D6DBA1-5E88-4D8D-8F7D-F6CB358E0314}" type="parTrans" cxnId="{A99484C4-CAE6-4AB7-95E9-36AD0D39EC01}">
      <dgm:prSet/>
      <dgm:spPr/>
      <dgm:t>
        <a:bodyPr/>
        <a:lstStyle/>
        <a:p>
          <a:pPr algn="ctr"/>
          <a:endParaRPr lang="en-US">
            <a:latin typeface="IBM Plex Sans" panose="020B0503050203000203" pitchFamily="34" charset="0"/>
          </a:endParaRPr>
        </a:p>
      </dgm:t>
    </dgm:pt>
    <dgm:pt modelId="{29E4F8A5-1EC0-4541-946F-4056C61502D7}" type="sibTrans" cxnId="{A99484C4-CAE6-4AB7-95E9-36AD0D39EC01}">
      <dgm:prSet/>
      <dgm:spPr/>
      <dgm:t>
        <a:bodyPr/>
        <a:lstStyle/>
        <a:p>
          <a:pPr algn="ctr"/>
          <a:endParaRPr lang="en-US">
            <a:latin typeface="IBM Plex Sans" panose="020B0503050203000203" pitchFamily="34" charset="0"/>
          </a:endParaRPr>
        </a:p>
      </dgm:t>
    </dgm:pt>
    <dgm:pt modelId="{D7A32173-2EA4-45DC-AE14-8642E37AF552}">
      <dgm:prSet/>
      <dgm:spPr/>
      <dgm:t>
        <a:bodyPr/>
        <a:lstStyle/>
        <a:p>
          <a:r>
            <a:rPr lang="en-US">
              <a:latin typeface="IBM Plex Sans" panose="020B0503050203000203" pitchFamily="34" charset="0"/>
            </a:rPr>
            <a:t>Medicamentos especializados</a:t>
          </a:r>
        </a:p>
      </dgm:t>
    </dgm:pt>
    <dgm:pt modelId="{446DB1FD-4855-4184-A4DE-BAFA1BFED6E5}" type="parTrans" cxnId="{C3EEBB51-AC7B-47B0-A162-7E2E727C49E5}">
      <dgm:prSet/>
      <dgm:spPr/>
      <dgm:t>
        <a:bodyPr/>
        <a:lstStyle/>
        <a:p>
          <a:endParaRPr lang="en-US">
            <a:latin typeface="IBM Plex Sans" panose="020B0503050203000203" pitchFamily="34" charset="0"/>
          </a:endParaRPr>
        </a:p>
      </dgm:t>
    </dgm:pt>
    <dgm:pt modelId="{D37A2B08-046F-413D-AAC8-DD4C5E3572F5}" type="sibTrans" cxnId="{C3EEBB51-AC7B-47B0-A162-7E2E727C49E5}">
      <dgm:prSet/>
      <dgm:spPr/>
      <dgm:t>
        <a:bodyPr/>
        <a:lstStyle/>
        <a:p>
          <a:endParaRPr lang="en-US">
            <a:latin typeface="IBM Plex Sans" panose="020B0503050203000203" pitchFamily="34" charset="0"/>
          </a:endParaRPr>
        </a:p>
      </dgm:t>
    </dgm:pt>
    <dgm:pt modelId="{F6BC309C-D4D0-4EEF-ACA0-6D65EA2A456B}">
      <dgm:prSet/>
      <dgm:spPr/>
      <dgm:t>
        <a:bodyPr/>
        <a:lstStyle/>
        <a:p>
          <a:r>
            <a:rPr lang="en-US">
              <a:latin typeface="IBM Plex Sans" panose="020B0503050203000203" pitchFamily="34" charset="0"/>
            </a:rPr>
            <a:t>Transporte</a:t>
          </a:r>
        </a:p>
      </dgm:t>
    </dgm:pt>
    <dgm:pt modelId="{F529D516-047A-4123-89F0-F114A4234DE4}" type="parTrans" cxnId="{D358E0D5-4240-40C7-BE1B-A399D4AF6DB7}">
      <dgm:prSet/>
      <dgm:spPr/>
      <dgm:t>
        <a:bodyPr/>
        <a:lstStyle/>
        <a:p>
          <a:endParaRPr lang="en-US">
            <a:latin typeface="IBM Plex Sans" panose="020B0503050203000203" pitchFamily="34" charset="0"/>
          </a:endParaRPr>
        </a:p>
      </dgm:t>
    </dgm:pt>
    <dgm:pt modelId="{AACF1D62-C89C-48F2-A542-FC1D3640DB92}" type="sibTrans" cxnId="{D358E0D5-4240-40C7-BE1B-A399D4AF6DB7}">
      <dgm:prSet/>
      <dgm:spPr/>
      <dgm:t>
        <a:bodyPr/>
        <a:lstStyle/>
        <a:p>
          <a:endParaRPr lang="en-US">
            <a:latin typeface="IBM Plex Sans" panose="020B0503050203000203" pitchFamily="34" charset="0"/>
          </a:endParaRPr>
        </a:p>
      </dgm:t>
    </dgm:pt>
    <dgm:pt modelId="{B3889D47-3CC0-463A-8BF1-98D9DBDB58AE}" type="pres">
      <dgm:prSet presAssocID="{A02574FF-E82E-4697-ABD8-F2D22D3B74E4}" presName="Name0" presStyleCnt="0">
        <dgm:presLayoutVars>
          <dgm:dir/>
          <dgm:animLvl val="lvl"/>
          <dgm:resizeHandles val="exact"/>
        </dgm:presLayoutVars>
      </dgm:prSet>
      <dgm:spPr/>
      <dgm:t>
        <a:bodyPr/>
        <a:lstStyle/>
        <a:p>
          <a:endParaRPr lang="es-ES"/>
        </a:p>
      </dgm:t>
    </dgm:pt>
    <dgm:pt modelId="{8338EE0E-B364-44CC-8F8B-1989C2CDB35B}" type="pres">
      <dgm:prSet presAssocID="{54C15C39-F17D-4DD1-AE1B-6410021F944F}" presName="vertFlow" presStyleCnt="0"/>
      <dgm:spPr/>
    </dgm:pt>
    <dgm:pt modelId="{65962B2F-093A-4CC8-8E1D-6D3B9DADB120}" type="pres">
      <dgm:prSet presAssocID="{54C15C39-F17D-4DD1-AE1B-6410021F944F}" presName="header" presStyleLbl="node1" presStyleIdx="0" presStyleCnt="2"/>
      <dgm:spPr/>
      <dgm:t>
        <a:bodyPr/>
        <a:lstStyle/>
        <a:p>
          <a:endParaRPr lang="es-ES"/>
        </a:p>
      </dgm:t>
    </dgm:pt>
    <dgm:pt modelId="{936EF2A3-3F94-4FA9-8327-D48F208E7019}" type="pres">
      <dgm:prSet presAssocID="{036268A6-966D-4F81-A1A0-9BB511F3BA9A}" presName="parTrans" presStyleLbl="sibTrans2D1" presStyleIdx="0" presStyleCnt="5"/>
      <dgm:spPr/>
      <dgm:t>
        <a:bodyPr/>
        <a:lstStyle/>
        <a:p>
          <a:endParaRPr lang="es-ES"/>
        </a:p>
      </dgm:t>
    </dgm:pt>
    <dgm:pt modelId="{0E58DAAC-3B28-4F38-A5B5-D904E7972101}" type="pres">
      <dgm:prSet presAssocID="{0DF00E9B-02D4-406D-B9CF-3D2FC53D9793}" presName="child" presStyleLbl="alignAccFollowNode1" presStyleIdx="0" presStyleCnt="5">
        <dgm:presLayoutVars>
          <dgm:chMax val="0"/>
          <dgm:bulletEnabled val="1"/>
        </dgm:presLayoutVars>
      </dgm:prSet>
      <dgm:spPr/>
      <dgm:t>
        <a:bodyPr/>
        <a:lstStyle/>
        <a:p>
          <a:endParaRPr lang="es-ES"/>
        </a:p>
      </dgm:t>
    </dgm:pt>
    <dgm:pt modelId="{866CE7F6-3255-4ECF-A4F2-009D1CBBB069}" type="pres">
      <dgm:prSet presAssocID="{54C15C39-F17D-4DD1-AE1B-6410021F944F}" presName="hSp" presStyleCnt="0"/>
      <dgm:spPr/>
    </dgm:pt>
    <dgm:pt modelId="{8835E98E-1EC0-488B-931D-1BE7BC426086}" type="pres">
      <dgm:prSet presAssocID="{20EB75AE-7AD5-4385-8643-E9907DA48A8C}" presName="vertFlow" presStyleCnt="0"/>
      <dgm:spPr/>
    </dgm:pt>
    <dgm:pt modelId="{96D09949-7CA5-40C5-85B4-C7749BBEF9D9}" type="pres">
      <dgm:prSet presAssocID="{20EB75AE-7AD5-4385-8643-E9907DA48A8C}" presName="header" presStyleLbl="node1" presStyleIdx="1" presStyleCnt="2"/>
      <dgm:spPr/>
      <dgm:t>
        <a:bodyPr/>
        <a:lstStyle/>
        <a:p>
          <a:endParaRPr lang="es-ES"/>
        </a:p>
      </dgm:t>
    </dgm:pt>
    <dgm:pt modelId="{C166D7E3-2EA5-4DA6-B5E1-FAB5A60B74F7}" type="pres">
      <dgm:prSet presAssocID="{B505922A-428F-4B0E-B111-F77929C5445E}" presName="parTrans" presStyleLbl="sibTrans2D1" presStyleIdx="1" presStyleCnt="5"/>
      <dgm:spPr/>
      <dgm:t>
        <a:bodyPr/>
        <a:lstStyle/>
        <a:p>
          <a:endParaRPr lang="es-ES"/>
        </a:p>
      </dgm:t>
    </dgm:pt>
    <dgm:pt modelId="{E84902C0-284C-4EBE-BBAE-0F8DE6E4114B}" type="pres">
      <dgm:prSet presAssocID="{BC0E124D-74C3-49C5-9456-B885E9CB5592}" presName="child" presStyleLbl="alignAccFollowNode1" presStyleIdx="1" presStyleCnt="5">
        <dgm:presLayoutVars>
          <dgm:chMax val="0"/>
          <dgm:bulletEnabled val="1"/>
        </dgm:presLayoutVars>
      </dgm:prSet>
      <dgm:spPr/>
      <dgm:t>
        <a:bodyPr/>
        <a:lstStyle/>
        <a:p>
          <a:endParaRPr lang="es-ES"/>
        </a:p>
      </dgm:t>
    </dgm:pt>
    <dgm:pt modelId="{43FCE96F-4986-4AFB-820C-70261FCDBE99}" type="pres">
      <dgm:prSet presAssocID="{FE204E49-C75E-4DEA-AB72-7660585C561D}" presName="sibTrans" presStyleLbl="sibTrans2D1" presStyleIdx="2" presStyleCnt="5"/>
      <dgm:spPr/>
      <dgm:t>
        <a:bodyPr/>
        <a:lstStyle/>
        <a:p>
          <a:endParaRPr lang="es-ES"/>
        </a:p>
      </dgm:t>
    </dgm:pt>
    <dgm:pt modelId="{0D497875-D86E-448D-9575-7A4DFCC919AB}" type="pres">
      <dgm:prSet presAssocID="{7999E208-AFA5-46B2-B342-E21EEB57A6B7}" presName="child" presStyleLbl="alignAccFollowNode1" presStyleIdx="2" presStyleCnt="5">
        <dgm:presLayoutVars>
          <dgm:chMax val="0"/>
          <dgm:bulletEnabled val="1"/>
        </dgm:presLayoutVars>
      </dgm:prSet>
      <dgm:spPr/>
      <dgm:t>
        <a:bodyPr/>
        <a:lstStyle/>
        <a:p>
          <a:endParaRPr lang="es-ES"/>
        </a:p>
      </dgm:t>
    </dgm:pt>
    <dgm:pt modelId="{CB1678A1-2924-485E-AEA2-5700CB62E1C2}" type="pres">
      <dgm:prSet presAssocID="{29E4F8A5-1EC0-4541-946F-4056C61502D7}" presName="sibTrans" presStyleLbl="sibTrans2D1" presStyleIdx="3" presStyleCnt="5"/>
      <dgm:spPr/>
      <dgm:t>
        <a:bodyPr/>
        <a:lstStyle/>
        <a:p>
          <a:endParaRPr lang="es-ES"/>
        </a:p>
      </dgm:t>
    </dgm:pt>
    <dgm:pt modelId="{C1DD75C0-BA18-4E18-911A-E284EFDDC95D}" type="pres">
      <dgm:prSet presAssocID="{D7A32173-2EA4-45DC-AE14-8642E37AF552}" presName="child" presStyleLbl="alignAccFollowNode1" presStyleIdx="3" presStyleCnt="5">
        <dgm:presLayoutVars>
          <dgm:chMax val="0"/>
          <dgm:bulletEnabled val="1"/>
        </dgm:presLayoutVars>
      </dgm:prSet>
      <dgm:spPr/>
      <dgm:t>
        <a:bodyPr/>
        <a:lstStyle/>
        <a:p>
          <a:endParaRPr lang="es-ES"/>
        </a:p>
      </dgm:t>
    </dgm:pt>
    <dgm:pt modelId="{AB16704A-8ABF-494D-9162-A79C1E86ADCB}" type="pres">
      <dgm:prSet presAssocID="{D37A2B08-046F-413D-AAC8-DD4C5E3572F5}" presName="sibTrans" presStyleLbl="sibTrans2D1" presStyleIdx="4" presStyleCnt="5"/>
      <dgm:spPr/>
      <dgm:t>
        <a:bodyPr/>
        <a:lstStyle/>
        <a:p>
          <a:endParaRPr lang="es-ES"/>
        </a:p>
      </dgm:t>
    </dgm:pt>
    <dgm:pt modelId="{BEA4BB02-A964-4259-8093-B489AB410EE4}" type="pres">
      <dgm:prSet presAssocID="{F6BC309C-D4D0-4EEF-ACA0-6D65EA2A456B}" presName="child" presStyleLbl="alignAccFollowNode1" presStyleIdx="4" presStyleCnt="5">
        <dgm:presLayoutVars>
          <dgm:chMax val="0"/>
          <dgm:bulletEnabled val="1"/>
        </dgm:presLayoutVars>
      </dgm:prSet>
      <dgm:spPr/>
      <dgm:t>
        <a:bodyPr/>
        <a:lstStyle/>
        <a:p>
          <a:endParaRPr lang="es-ES"/>
        </a:p>
      </dgm:t>
    </dgm:pt>
  </dgm:ptLst>
  <dgm:cxnLst>
    <dgm:cxn modelId="{C3EEBB51-AC7B-47B0-A162-7E2E727C49E5}" srcId="{20EB75AE-7AD5-4385-8643-E9907DA48A8C}" destId="{D7A32173-2EA4-45DC-AE14-8642E37AF552}" srcOrd="2" destOrd="0" parTransId="{446DB1FD-4855-4184-A4DE-BAFA1BFED6E5}" sibTransId="{D37A2B08-046F-413D-AAC8-DD4C5E3572F5}"/>
    <dgm:cxn modelId="{AAD9D30D-D3F3-4677-9B90-71495ADB2456}" type="presOf" srcId="{54C15C39-F17D-4DD1-AE1B-6410021F944F}" destId="{65962B2F-093A-4CC8-8E1D-6D3B9DADB120}" srcOrd="0" destOrd="0" presId="urn:microsoft.com/office/officeart/2005/8/layout/lProcess1"/>
    <dgm:cxn modelId="{3E87E574-54E9-4737-A4A0-5FABDE70A315}" type="presOf" srcId="{FE204E49-C75E-4DEA-AB72-7660585C561D}" destId="{43FCE96F-4986-4AFB-820C-70261FCDBE99}" srcOrd="0" destOrd="0" presId="urn:microsoft.com/office/officeart/2005/8/layout/lProcess1"/>
    <dgm:cxn modelId="{C5B54AE7-8958-483E-926B-0951D45278FF}" srcId="{A02574FF-E82E-4697-ABD8-F2D22D3B74E4}" destId="{54C15C39-F17D-4DD1-AE1B-6410021F944F}" srcOrd="0" destOrd="0" parTransId="{8298EB46-99F5-455C-AB9E-825D9A89CB48}" sibTransId="{BE79AD71-308B-4E22-9E6F-12166A1AE382}"/>
    <dgm:cxn modelId="{B5EBD9D8-9EF0-4AE1-8368-8C74E9705CA2}" srcId="{A02574FF-E82E-4697-ABD8-F2D22D3B74E4}" destId="{20EB75AE-7AD5-4385-8643-E9907DA48A8C}" srcOrd="1" destOrd="0" parTransId="{69F786F7-0DF1-4C43-A807-8B33FAC098E8}" sibTransId="{0167E867-B406-4355-B66B-27D1D0927D5D}"/>
    <dgm:cxn modelId="{8078EF52-F4D1-4B4E-93A6-ACDF9171170F}" srcId="{20EB75AE-7AD5-4385-8643-E9907DA48A8C}" destId="{BC0E124D-74C3-49C5-9456-B885E9CB5592}" srcOrd="0" destOrd="0" parTransId="{B505922A-428F-4B0E-B111-F77929C5445E}" sibTransId="{FE204E49-C75E-4DEA-AB72-7660585C561D}"/>
    <dgm:cxn modelId="{308ACBF4-07A3-4826-9A2A-659E141A883D}" type="presOf" srcId="{036268A6-966D-4F81-A1A0-9BB511F3BA9A}" destId="{936EF2A3-3F94-4FA9-8327-D48F208E7019}" srcOrd="0" destOrd="0" presId="urn:microsoft.com/office/officeart/2005/8/layout/lProcess1"/>
    <dgm:cxn modelId="{CE18B040-BC70-4615-87CE-E9BE72031117}" type="presOf" srcId="{20EB75AE-7AD5-4385-8643-E9907DA48A8C}" destId="{96D09949-7CA5-40C5-85B4-C7749BBEF9D9}" srcOrd="0" destOrd="0" presId="urn:microsoft.com/office/officeart/2005/8/layout/lProcess1"/>
    <dgm:cxn modelId="{1A9A7DC5-F987-465E-9E0A-745EA60BF200}" type="presOf" srcId="{BC0E124D-74C3-49C5-9456-B885E9CB5592}" destId="{E84902C0-284C-4EBE-BBAE-0F8DE6E4114B}" srcOrd="0" destOrd="0" presId="urn:microsoft.com/office/officeart/2005/8/layout/lProcess1"/>
    <dgm:cxn modelId="{50530829-EC74-4878-8EB5-9744F44F0E65}" type="presOf" srcId="{0DF00E9B-02D4-406D-B9CF-3D2FC53D9793}" destId="{0E58DAAC-3B28-4F38-A5B5-D904E7972101}" srcOrd="0" destOrd="0" presId="urn:microsoft.com/office/officeart/2005/8/layout/lProcess1"/>
    <dgm:cxn modelId="{D358E0D5-4240-40C7-BE1B-A399D4AF6DB7}" srcId="{20EB75AE-7AD5-4385-8643-E9907DA48A8C}" destId="{F6BC309C-D4D0-4EEF-ACA0-6D65EA2A456B}" srcOrd="3" destOrd="0" parTransId="{F529D516-047A-4123-89F0-F114A4234DE4}" sibTransId="{AACF1D62-C89C-48F2-A542-FC1D3640DB92}"/>
    <dgm:cxn modelId="{48372B23-A173-4867-97C0-1C2EDD10551E}" type="presOf" srcId="{29E4F8A5-1EC0-4541-946F-4056C61502D7}" destId="{CB1678A1-2924-485E-AEA2-5700CB62E1C2}" srcOrd="0" destOrd="0" presId="urn:microsoft.com/office/officeart/2005/8/layout/lProcess1"/>
    <dgm:cxn modelId="{380CBD9E-BBEF-4D5F-8CDF-4AED1D15881E}" type="presOf" srcId="{7999E208-AFA5-46B2-B342-E21EEB57A6B7}" destId="{0D497875-D86E-448D-9575-7A4DFCC919AB}" srcOrd="0" destOrd="0" presId="urn:microsoft.com/office/officeart/2005/8/layout/lProcess1"/>
    <dgm:cxn modelId="{5B5D6B50-59F7-426C-97FD-D71E81CF1DF1}" srcId="{54C15C39-F17D-4DD1-AE1B-6410021F944F}" destId="{0DF00E9B-02D4-406D-B9CF-3D2FC53D9793}" srcOrd="0" destOrd="0" parTransId="{036268A6-966D-4F81-A1A0-9BB511F3BA9A}" sibTransId="{0B42A609-674A-4DEC-9A0D-0C3D619F9826}"/>
    <dgm:cxn modelId="{0E9CF80C-9FB6-495E-8D07-D0C8F61BA344}" type="presOf" srcId="{F6BC309C-D4D0-4EEF-ACA0-6D65EA2A456B}" destId="{BEA4BB02-A964-4259-8093-B489AB410EE4}" srcOrd="0" destOrd="0" presId="urn:microsoft.com/office/officeart/2005/8/layout/lProcess1"/>
    <dgm:cxn modelId="{46E29067-F09B-4CD5-AE71-CF72D1551F0E}" type="presOf" srcId="{D37A2B08-046F-413D-AAC8-DD4C5E3572F5}" destId="{AB16704A-8ABF-494D-9162-A79C1E86ADCB}" srcOrd="0" destOrd="0" presId="urn:microsoft.com/office/officeart/2005/8/layout/lProcess1"/>
    <dgm:cxn modelId="{A99484C4-CAE6-4AB7-95E9-36AD0D39EC01}" srcId="{20EB75AE-7AD5-4385-8643-E9907DA48A8C}" destId="{7999E208-AFA5-46B2-B342-E21EEB57A6B7}" srcOrd="1" destOrd="0" parTransId="{A2D6DBA1-5E88-4D8D-8F7D-F6CB358E0314}" sibTransId="{29E4F8A5-1EC0-4541-946F-4056C61502D7}"/>
    <dgm:cxn modelId="{F286DE9E-2696-427E-9ED0-BDBA25FFB6C1}" type="presOf" srcId="{B505922A-428F-4B0E-B111-F77929C5445E}" destId="{C166D7E3-2EA5-4DA6-B5E1-FAB5A60B74F7}" srcOrd="0" destOrd="0" presId="urn:microsoft.com/office/officeart/2005/8/layout/lProcess1"/>
    <dgm:cxn modelId="{47934E5B-6963-4895-BA8A-B3312398D016}" type="presOf" srcId="{A02574FF-E82E-4697-ABD8-F2D22D3B74E4}" destId="{B3889D47-3CC0-463A-8BF1-98D9DBDB58AE}" srcOrd="0" destOrd="0" presId="urn:microsoft.com/office/officeart/2005/8/layout/lProcess1"/>
    <dgm:cxn modelId="{426A1D20-ABA3-4E12-AFBA-CEB308B79D93}" type="presOf" srcId="{D7A32173-2EA4-45DC-AE14-8642E37AF552}" destId="{C1DD75C0-BA18-4E18-911A-E284EFDDC95D}" srcOrd="0" destOrd="0" presId="urn:microsoft.com/office/officeart/2005/8/layout/lProcess1"/>
    <dgm:cxn modelId="{EBBC5E29-6983-4314-9846-29C81000126D}" type="presParOf" srcId="{B3889D47-3CC0-463A-8BF1-98D9DBDB58AE}" destId="{8338EE0E-B364-44CC-8F8B-1989C2CDB35B}" srcOrd="0" destOrd="0" presId="urn:microsoft.com/office/officeart/2005/8/layout/lProcess1"/>
    <dgm:cxn modelId="{27FB9EA9-F164-4151-B628-5F581EFD7D78}" type="presParOf" srcId="{8338EE0E-B364-44CC-8F8B-1989C2CDB35B}" destId="{65962B2F-093A-4CC8-8E1D-6D3B9DADB120}" srcOrd="0" destOrd="0" presId="urn:microsoft.com/office/officeart/2005/8/layout/lProcess1"/>
    <dgm:cxn modelId="{DF541013-6012-4BFC-829D-AE80088B5E9F}" type="presParOf" srcId="{8338EE0E-B364-44CC-8F8B-1989C2CDB35B}" destId="{936EF2A3-3F94-4FA9-8327-D48F208E7019}" srcOrd="1" destOrd="0" presId="urn:microsoft.com/office/officeart/2005/8/layout/lProcess1"/>
    <dgm:cxn modelId="{64E9B3FE-8E73-4CE5-B880-AE7E723124B3}" type="presParOf" srcId="{8338EE0E-B364-44CC-8F8B-1989C2CDB35B}" destId="{0E58DAAC-3B28-4F38-A5B5-D904E7972101}" srcOrd="2" destOrd="0" presId="urn:microsoft.com/office/officeart/2005/8/layout/lProcess1"/>
    <dgm:cxn modelId="{83F52015-F2E0-4050-88FA-EB76B249E465}" type="presParOf" srcId="{B3889D47-3CC0-463A-8BF1-98D9DBDB58AE}" destId="{866CE7F6-3255-4ECF-A4F2-009D1CBBB069}" srcOrd="1" destOrd="0" presId="urn:microsoft.com/office/officeart/2005/8/layout/lProcess1"/>
    <dgm:cxn modelId="{8289F05B-5F42-4EA3-847E-EE5D0DA4350C}" type="presParOf" srcId="{B3889D47-3CC0-463A-8BF1-98D9DBDB58AE}" destId="{8835E98E-1EC0-488B-931D-1BE7BC426086}" srcOrd="2" destOrd="0" presId="urn:microsoft.com/office/officeart/2005/8/layout/lProcess1"/>
    <dgm:cxn modelId="{B9036931-90F4-468B-A99F-F6FB00C63BD8}" type="presParOf" srcId="{8835E98E-1EC0-488B-931D-1BE7BC426086}" destId="{96D09949-7CA5-40C5-85B4-C7749BBEF9D9}" srcOrd="0" destOrd="0" presId="urn:microsoft.com/office/officeart/2005/8/layout/lProcess1"/>
    <dgm:cxn modelId="{5A178689-59CC-4902-9801-A824232636A5}" type="presParOf" srcId="{8835E98E-1EC0-488B-931D-1BE7BC426086}" destId="{C166D7E3-2EA5-4DA6-B5E1-FAB5A60B74F7}" srcOrd="1" destOrd="0" presId="urn:microsoft.com/office/officeart/2005/8/layout/lProcess1"/>
    <dgm:cxn modelId="{7DD317FA-5602-4432-951F-5C8E243C224D}" type="presParOf" srcId="{8835E98E-1EC0-488B-931D-1BE7BC426086}" destId="{E84902C0-284C-4EBE-BBAE-0F8DE6E4114B}" srcOrd="2" destOrd="0" presId="urn:microsoft.com/office/officeart/2005/8/layout/lProcess1"/>
    <dgm:cxn modelId="{2881569E-3AD4-4A52-8D77-974269D6F159}" type="presParOf" srcId="{8835E98E-1EC0-488B-931D-1BE7BC426086}" destId="{43FCE96F-4986-4AFB-820C-70261FCDBE99}" srcOrd="3" destOrd="0" presId="urn:microsoft.com/office/officeart/2005/8/layout/lProcess1"/>
    <dgm:cxn modelId="{0D4DA4D0-80B8-4E9E-AA31-978B9AF3AC3D}" type="presParOf" srcId="{8835E98E-1EC0-488B-931D-1BE7BC426086}" destId="{0D497875-D86E-448D-9575-7A4DFCC919AB}" srcOrd="4" destOrd="0" presId="urn:microsoft.com/office/officeart/2005/8/layout/lProcess1"/>
    <dgm:cxn modelId="{D8980F49-6AFD-43A3-B560-10832925987C}" type="presParOf" srcId="{8835E98E-1EC0-488B-931D-1BE7BC426086}" destId="{CB1678A1-2924-485E-AEA2-5700CB62E1C2}" srcOrd="5" destOrd="0" presId="urn:microsoft.com/office/officeart/2005/8/layout/lProcess1"/>
    <dgm:cxn modelId="{1203921B-7C50-49A7-8939-BC7D34571EFC}" type="presParOf" srcId="{8835E98E-1EC0-488B-931D-1BE7BC426086}" destId="{C1DD75C0-BA18-4E18-911A-E284EFDDC95D}" srcOrd="6" destOrd="0" presId="urn:microsoft.com/office/officeart/2005/8/layout/lProcess1"/>
    <dgm:cxn modelId="{CDFF3334-B1FC-4712-B7E3-9D8A2FFE88DA}" type="presParOf" srcId="{8835E98E-1EC0-488B-931D-1BE7BC426086}" destId="{AB16704A-8ABF-494D-9162-A79C1E86ADCB}" srcOrd="7" destOrd="0" presId="urn:microsoft.com/office/officeart/2005/8/layout/lProcess1"/>
    <dgm:cxn modelId="{DDB7AAAA-5F6D-4E75-B68E-536D2A9874B8}" type="presParOf" srcId="{8835E98E-1EC0-488B-931D-1BE7BC426086}" destId="{BEA4BB02-A964-4259-8093-B489AB410EE4}" srcOrd="8" destOrd="0" presId="urn:microsoft.com/office/officeart/2005/8/layout/l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32C234-5D92-4B72-B502-1CC9300E79CD}">
      <dsp:nvSpPr>
        <dsp:cNvPr id="0" name=""/>
        <dsp:cNvSpPr/>
      </dsp:nvSpPr>
      <dsp:spPr>
        <a:xfrm>
          <a:off x="1531" y="948954"/>
          <a:ext cx="2030324" cy="203032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CR" sz="2000" kern="1200" dirty="0">
              <a:solidFill>
                <a:schemeClr val="tx1"/>
              </a:solidFill>
              <a:latin typeface="IBM Plex Sans" panose="020B0503050203000203" pitchFamily="34" charset="0"/>
            </a:rPr>
            <a:t>Canasta básica alimentaria (CBA)</a:t>
          </a:r>
          <a:endParaRPr lang="en-US" sz="2000" kern="1200" dirty="0">
            <a:solidFill>
              <a:schemeClr val="tx1"/>
            </a:solidFill>
            <a:latin typeface="IBM Plex Sans" panose="020B0503050203000203" pitchFamily="34" charset="0"/>
          </a:endParaRPr>
        </a:p>
      </dsp:txBody>
      <dsp:txXfrm>
        <a:off x="298865" y="1246288"/>
        <a:ext cx="1435656" cy="1435656"/>
      </dsp:txXfrm>
    </dsp:sp>
    <dsp:sp modelId="{AC8635CE-3F12-4FA3-A8EB-4BCFD5B32667}">
      <dsp:nvSpPr>
        <dsp:cNvPr id="0" name=""/>
        <dsp:cNvSpPr/>
      </dsp:nvSpPr>
      <dsp:spPr>
        <a:xfrm>
          <a:off x="2196718" y="1375322"/>
          <a:ext cx="1177588" cy="1177588"/>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solidFill>
              <a:schemeClr val="tx1"/>
            </a:solidFill>
            <a:latin typeface="IBM Plex Sans" panose="020B0503050203000203" pitchFamily="34" charset="0"/>
          </a:endParaRPr>
        </a:p>
      </dsp:txBody>
      <dsp:txXfrm>
        <a:off x="2352807" y="1825632"/>
        <a:ext cx="865410" cy="276968"/>
      </dsp:txXfrm>
    </dsp:sp>
    <dsp:sp modelId="{71787572-67DB-432C-AD43-BCDFC65C155B}">
      <dsp:nvSpPr>
        <dsp:cNvPr id="0" name=""/>
        <dsp:cNvSpPr/>
      </dsp:nvSpPr>
      <dsp:spPr>
        <a:xfrm>
          <a:off x="3539168" y="948954"/>
          <a:ext cx="2030324" cy="203032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CR" sz="2000" kern="1200" dirty="0">
              <a:solidFill>
                <a:schemeClr val="tx1"/>
              </a:solidFill>
              <a:latin typeface="IBM Plex Sans" panose="020B0503050203000203" pitchFamily="34" charset="0"/>
            </a:rPr>
            <a:t>Canasta Básica No Alimentaria</a:t>
          </a:r>
          <a:endParaRPr lang="en-US" sz="2000" kern="1200" dirty="0">
            <a:solidFill>
              <a:schemeClr val="tx1"/>
            </a:solidFill>
            <a:latin typeface="IBM Plex Sans" panose="020B0503050203000203" pitchFamily="34" charset="0"/>
          </a:endParaRPr>
        </a:p>
      </dsp:txBody>
      <dsp:txXfrm>
        <a:off x="3836502" y="1246288"/>
        <a:ext cx="1435656" cy="1435656"/>
      </dsp:txXfrm>
    </dsp:sp>
    <dsp:sp modelId="{B03245CD-6520-459A-B8E8-A76AE61DFEE0}">
      <dsp:nvSpPr>
        <dsp:cNvPr id="0" name=""/>
        <dsp:cNvSpPr/>
      </dsp:nvSpPr>
      <dsp:spPr>
        <a:xfrm>
          <a:off x="5734355" y="1375322"/>
          <a:ext cx="1177588" cy="1177588"/>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solidFill>
              <a:schemeClr val="tx1"/>
            </a:solidFill>
            <a:latin typeface="IBM Plex Sans" panose="020B0503050203000203" pitchFamily="34" charset="0"/>
          </a:endParaRPr>
        </a:p>
      </dsp:txBody>
      <dsp:txXfrm>
        <a:off x="5890444" y="1617905"/>
        <a:ext cx="865410" cy="692422"/>
      </dsp:txXfrm>
    </dsp:sp>
    <dsp:sp modelId="{1B484329-6544-4B6A-9A2D-6E0B64639A48}">
      <dsp:nvSpPr>
        <dsp:cNvPr id="0" name=""/>
        <dsp:cNvSpPr/>
      </dsp:nvSpPr>
      <dsp:spPr>
        <a:xfrm>
          <a:off x="7076805" y="948954"/>
          <a:ext cx="2030324" cy="203032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CR" sz="2000" b="1" kern="1200" dirty="0">
              <a:solidFill>
                <a:schemeClr val="tx1"/>
              </a:solidFill>
              <a:latin typeface="IBM Plex Sans" panose="020B0503050203000203" pitchFamily="34" charset="0"/>
            </a:rPr>
            <a:t>Hogares Pobres</a:t>
          </a:r>
          <a:endParaRPr lang="en-US" sz="2000" b="1" kern="1200" dirty="0">
            <a:solidFill>
              <a:schemeClr val="tx1"/>
            </a:solidFill>
            <a:latin typeface="IBM Plex Sans" panose="020B0503050203000203" pitchFamily="34" charset="0"/>
          </a:endParaRPr>
        </a:p>
      </dsp:txBody>
      <dsp:txXfrm>
        <a:off x="7374139" y="1246288"/>
        <a:ext cx="1435656" cy="14356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B100CA-A602-4352-A1A2-2737B40478B4}">
      <dsp:nvSpPr>
        <dsp:cNvPr id="0" name=""/>
        <dsp:cNvSpPr/>
      </dsp:nvSpPr>
      <dsp:spPr>
        <a:xfrm>
          <a:off x="0" y="159288"/>
          <a:ext cx="8256105" cy="3302442"/>
        </a:xfrm>
        <a:prstGeom prst="leftRightRibbon">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D00980-264B-4222-AE38-AEB6D940F6C1}">
      <dsp:nvSpPr>
        <dsp:cNvPr id="0" name=""/>
        <dsp:cNvSpPr/>
      </dsp:nvSpPr>
      <dsp:spPr>
        <a:xfrm>
          <a:off x="990732" y="737215"/>
          <a:ext cx="2724514" cy="161819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792" rIns="0" bIns="121920" numCol="1" spcCol="1270" anchor="ctr" anchorCtr="0">
          <a:noAutofit/>
        </a:bodyPr>
        <a:lstStyle/>
        <a:p>
          <a:pPr lvl="0" algn="ctr" defTabSz="1422400">
            <a:lnSpc>
              <a:spcPct val="90000"/>
            </a:lnSpc>
            <a:spcBef>
              <a:spcPct val="0"/>
            </a:spcBef>
            <a:spcAft>
              <a:spcPct val="35000"/>
            </a:spcAft>
          </a:pPr>
          <a:r>
            <a:rPr lang="es-CR" sz="3200" b="1" kern="1200" dirty="0">
              <a:latin typeface="IBM Plex Sans" panose="020B0503050203000203" pitchFamily="34" charset="0"/>
            </a:rPr>
            <a:t>Discapacidad</a:t>
          </a:r>
          <a:endParaRPr lang="en-US" sz="3200" b="1" kern="1200" dirty="0">
            <a:latin typeface="IBM Plex Sans" panose="020B0503050203000203" pitchFamily="34" charset="0"/>
          </a:endParaRPr>
        </a:p>
      </dsp:txBody>
      <dsp:txXfrm>
        <a:off x="990732" y="737215"/>
        <a:ext cx="2724514" cy="1618196"/>
      </dsp:txXfrm>
    </dsp:sp>
    <dsp:sp modelId="{3D12F3A8-D797-4A68-B899-A3F02CB7A68A}">
      <dsp:nvSpPr>
        <dsp:cNvPr id="0" name=""/>
        <dsp:cNvSpPr/>
      </dsp:nvSpPr>
      <dsp:spPr>
        <a:xfrm>
          <a:off x="4128052" y="1265606"/>
          <a:ext cx="3219880" cy="161819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8016" rIns="0" bIns="137160" numCol="1" spcCol="1270" anchor="ctr" anchorCtr="0">
          <a:noAutofit/>
        </a:bodyPr>
        <a:lstStyle/>
        <a:p>
          <a:pPr lvl="0" algn="ctr" defTabSz="1600200">
            <a:lnSpc>
              <a:spcPct val="90000"/>
            </a:lnSpc>
            <a:spcBef>
              <a:spcPct val="0"/>
            </a:spcBef>
            <a:spcAft>
              <a:spcPct val="35000"/>
            </a:spcAft>
          </a:pPr>
          <a:r>
            <a:rPr lang="es-CR" sz="3600" b="1" kern="1200" dirty="0">
              <a:latin typeface="IBM Plex Sans" panose="020B0503050203000203" pitchFamily="34" charset="0"/>
            </a:rPr>
            <a:t>Pobreza</a:t>
          </a:r>
          <a:endParaRPr lang="en-US" sz="3600" b="1" kern="1200" dirty="0">
            <a:latin typeface="IBM Plex Sans" panose="020B0503050203000203" pitchFamily="34" charset="0"/>
          </a:endParaRPr>
        </a:p>
      </dsp:txBody>
      <dsp:txXfrm>
        <a:off x="4128052" y="1265606"/>
        <a:ext cx="3219880" cy="16181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B94434-9BF1-4043-919A-DDAAA661D97B}">
      <dsp:nvSpPr>
        <dsp:cNvPr id="0" name=""/>
        <dsp:cNvSpPr/>
      </dsp:nvSpPr>
      <dsp:spPr>
        <a:xfrm>
          <a:off x="9103" y="378292"/>
          <a:ext cx="2720887" cy="163253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CR" sz="2800" kern="1200" dirty="0">
              <a:latin typeface="IBM Plex Sans" panose="020B0503050203000203" pitchFamily="34" charset="0"/>
            </a:rPr>
            <a:t>Revisión Internacional</a:t>
          </a:r>
          <a:endParaRPr lang="en-US" sz="2800" kern="1200" dirty="0">
            <a:latin typeface="IBM Plex Sans" panose="020B0503050203000203" pitchFamily="34" charset="0"/>
          </a:endParaRPr>
        </a:p>
      </dsp:txBody>
      <dsp:txXfrm>
        <a:off x="56918" y="426107"/>
        <a:ext cx="2625257" cy="1536902"/>
      </dsp:txXfrm>
    </dsp:sp>
    <dsp:sp modelId="{FCC7A983-05D5-4004-B93E-888FEFEBFDA7}">
      <dsp:nvSpPr>
        <dsp:cNvPr id="0" name=""/>
        <dsp:cNvSpPr/>
      </dsp:nvSpPr>
      <dsp:spPr>
        <a:xfrm>
          <a:off x="2969429" y="857168"/>
          <a:ext cx="576828" cy="6747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latin typeface="IBM Plex Sans" panose="020B0503050203000203" pitchFamily="34" charset="0"/>
          </a:endParaRPr>
        </a:p>
      </dsp:txBody>
      <dsp:txXfrm>
        <a:off x="2969429" y="992124"/>
        <a:ext cx="403780" cy="404868"/>
      </dsp:txXfrm>
    </dsp:sp>
    <dsp:sp modelId="{EA1B3BCA-0513-4C76-BE8B-B0F9EDC678AB}">
      <dsp:nvSpPr>
        <dsp:cNvPr id="0" name=""/>
        <dsp:cNvSpPr/>
      </dsp:nvSpPr>
      <dsp:spPr>
        <a:xfrm>
          <a:off x="3818346" y="378292"/>
          <a:ext cx="2720887" cy="163253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CR" sz="2800" kern="1200" dirty="0">
              <a:latin typeface="IBM Plex Sans" panose="020B0503050203000203" pitchFamily="34" charset="0"/>
            </a:rPr>
            <a:t>Diseño metodología: CBA y CBN</a:t>
          </a:r>
          <a:endParaRPr lang="en-US" sz="2800" kern="1200" dirty="0">
            <a:latin typeface="IBM Plex Sans" panose="020B0503050203000203" pitchFamily="34" charset="0"/>
          </a:endParaRPr>
        </a:p>
      </dsp:txBody>
      <dsp:txXfrm>
        <a:off x="3866161" y="426107"/>
        <a:ext cx="2625257" cy="1536902"/>
      </dsp:txXfrm>
    </dsp:sp>
    <dsp:sp modelId="{9DEB3AE0-DDA4-4F51-9BC6-379419509E53}">
      <dsp:nvSpPr>
        <dsp:cNvPr id="0" name=""/>
        <dsp:cNvSpPr/>
      </dsp:nvSpPr>
      <dsp:spPr>
        <a:xfrm>
          <a:off x="6778671" y="857168"/>
          <a:ext cx="576828" cy="6747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latin typeface="IBM Plex Sans" panose="020B0503050203000203" pitchFamily="34" charset="0"/>
          </a:endParaRPr>
        </a:p>
      </dsp:txBody>
      <dsp:txXfrm>
        <a:off x="6778671" y="992124"/>
        <a:ext cx="403780" cy="404868"/>
      </dsp:txXfrm>
    </dsp:sp>
    <dsp:sp modelId="{700F73E7-59D8-4E31-B33D-274C847B2CAD}">
      <dsp:nvSpPr>
        <dsp:cNvPr id="0" name=""/>
        <dsp:cNvSpPr/>
      </dsp:nvSpPr>
      <dsp:spPr>
        <a:xfrm>
          <a:off x="7627588" y="378292"/>
          <a:ext cx="2720887" cy="163253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CR" sz="2800" kern="1200" dirty="0">
              <a:latin typeface="IBM Plex Sans" panose="020B0503050203000203" pitchFamily="34" charset="0"/>
            </a:rPr>
            <a:t>Validación estadística</a:t>
          </a:r>
          <a:endParaRPr lang="en-US" sz="2800" kern="1200" dirty="0">
            <a:latin typeface="IBM Plex Sans" panose="020B0503050203000203" pitchFamily="34" charset="0"/>
          </a:endParaRPr>
        </a:p>
      </dsp:txBody>
      <dsp:txXfrm>
        <a:off x="7675403" y="426107"/>
        <a:ext cx="2625257" cy="1536902"/>
      </dsp:txXfrm>
    </dsp:sp>
    <dsp:sp modelId="{3F889D87-C3D1-4BAE-B666-B2AC6DA7BA64}">
      <dsp:nvSpPr>
        <dsp:cNvPr id="0" name=""/>
        <dsp:cNvSpPr/>
      </dsp:nvSpPr>
      <dsp:spPr>
        <a:xfrm rot="5466067">
          <a:off x="8664042" y="2218413"/>
          <a:ext cx="595653" cy="6747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latin typeface="IBM Plex Sans" panose="020B0503050203000203" pitchFamily="34" charset="0"/>
          </a:endParaRPr>
        </a:p>
      </dsp:txBody>
      <dsp:txXfrm rot="-5400000">
        <a:off x="8761151" y="2257993"/>
        <a:ext cx="404868" cy="416957"/>
      </dsp:txXfrm>
    </dsp:sp>
    <dsp:sp modelId="{A268AFA6-8E0F-437C-9B22-0AF37E62C240}">
      <dsp:nvSpPr>
        <dsp:cNvPr id="0" name=""/>
        <dsp:cNvSpPr/>
      </dsp:nvSpPr>
      <dsp:spPr>
        <a:xfrm>
          <a:off x="7574613" y="3134491"/>
          <a:ext cx="2720887" cy="163253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CR" sz="2800" kern="1200" dirty="0">
              <a:latin typeface="IBM Plex Sans" panose="020B0503050203000203" pitchFamily="34" charset="0"/>
            </a:rPr>
            <a:t>Comparación con la medición nacional</a:t>
          </a:r>
          <a:endParaRPr lang="en-US" sz="2800" kern="1200" dirty="0">
            <a:latin typeface="IBM Plex Sans" panose="020B0503050203000203" pitchFamily="34" charset="0"/>
          </a:endParaRPr>
        </a:p>
      </dsp:txBody>
      <dsp:txXfrm>
        <a:off x="7622428" y="3182306"/>
        <a:ext cx="2625257" cy="1536902"/>
      </dsp:txXfrm>
    </dsp:sp>
    <dsp:sp modelId="{AA069596-6BA9-4EF3-942A-7283F24F313F}">
      <dsp:nvSpPr>
        <dsp:cNvPr id="0" name=""/>
        <dsp:cNvSpPr/>
      </dsp:nvSpPr>
      <dsp:spPr>
        <a:xfrm rot="10832316">
          <a:off x="6798066" y="3595858"/>
          <a:ext cx="548775" cy="6747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latin typeface="IBM Plex Sans" panose="020B0503050203000203" pitchFamily="34" charset="0"/>
          </a:endParaRPr>
        </a:p>
      </dsp:txBody>
      <dsp:txXfrm rot="10800000">
        <a:off x="6962694" y="3731588"/>
        <a:ext cx="384143" cy="404868"/>
      </dsp:txXfrm>
    </dsp:sp>
    <dsp:sp modelId="{E90CAC35-FB75-4C0F-8880-7A902E5625C7}">
      <dsp:nvSpPr>
        <dsp:cNvPr id="0" name=""/>
        <dsp:cNvSpPr/>
      </dsp:nvSpPr>
      <dsp:spPr>
        <a:xfrm>
          <a:off x="3818346" y="3099180"/>
          <a:ext cx="2720887" cy="163253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CR" sz="2800" kern="1200" dirty="0">
              <a:latin typeface="IBM Plex Sans" panose="020B0503050203000203" pitchFamily="34" charset="0"/>
            </a:rPr>
            <a:t>Identificación cambios en encuestas nacionales</a:t>
          </a:r>
          <a:endParaRPr lang="en-US" sz="2800" kern="1200" dirty="0">
            <a:latin typeface="IBM Plex Sans" panose="020B0503050203000203" pitchFamily="34" charset="0"/>
          </a:endParaRPr>
        </a:p>
      </dsp:txBody>
      <dsp:txXfrm>
        <a:off x="3866161" y="3146995"/>
        <a:ext cx="2625257" cy="15369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ECC0F8-E5A2-46F3-95E6-FA21E9758429}">
      <dsp:nvSpPr>
        <dsp:cNvPr id="0" name=""/>
        <dsp:cNvSpPr/>
      </dsp:nvSpPr>
      <dsp:spPr>
        <a:xfrm rot="3370030">
          <a:off x="2496219" y="3965210"/>
          <a:ext cx="1619473" cy="32695"/>
        </a:xfrm>
        <a:custGeom>
          <a:avLst/>
          <a:gdLst/>
          <a:ahLst/>
          <a:cxnLst/>
          <a:rect l="0" t="0" r="0" b="0"/>
          <a:pathLst>
            <a:path>
              <a:moveTo>
                <a:pt x="0" y="16347"/>
              </a:moveTo>
              <a:lnTo>
                <a:pt x="1619473" y="16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C2EF21-A3DA-4F99-A274-3E0768967239}">
      <dsp:nvSpPr>
        <dsp:cNvPr id="0" name=""/>
        <dsp:cNvSpPr/>
      </dsp:nvSpPr>
      <dsp:spPr>
        <a:xfrm rot="1749964">
          <a:off x="2949157" y="3384891"/>
          <a:ext cx="1375651" cy="32695"/>
        </a:xfrm>
        <a:custGeom>
          <a:avLst/>
          <a:gdLst/>
          <a:ahLst/>
          <a:cxnLst/>
          <a:rect l="0" t="0" r="0" b="0"/>
          <a:pathLst>
            <a:path>
              <a:moveTo>
                <a:pt x="0" y="16347"/>
              </a:moveTo>
              <a:lnTo>
                <a:pt x="1375651" y="16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E2E71E-9753-41D5-BAC4-129EDC2F7ECD}">
      <dsp:nvSpPr>
        <dsp:cNvPr id="0" name=""/>
        <dsp:cNvSpPr/>
      </dsp:nvSpPr>
      <dsp:spPr>
        <a:xfrm>
          <a:off x="3036366" y="2742899"/>
          <a:ext cx="1458615" cy="32695"/>
        </a:xfrm>
        <a:custGeom>
          <a:avLst/>
          <a:gdLst/>
          <a:ahLst/>
          <a:cxnLst/>
          <a:rect l="0" t="0" r="0" b="0"/>
          <a:pathLst>
            <a:path>
              <a:moveTo>
                <a:pt x="0" y="16347"/>
              </a:moveTo>
              <a:lnTo>
                <a:pt x="1458615" y="16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495BC1-C083-47D9-9520-11FC892AE350}">
      <dsp:nvSpPr>
        <dsp:cNvPr id="0" name=""/>
        <dsp:cNvSpPr/>
      </dsp:nvSpPr>
      <dsp:spPr>
        <a:xfrm rot="19852242">
          <a:off x="2946335" y="2090067"/>
          <a:ext cx="1423676" cy="32695"/>
        </a:xfrm>
        <a:custGeom>
          <a:avLst/>
          <a:gdLst/>
          <a:ahLst/>
          <a:cxnLst/>
          <a:rect l="0" t="0" r="0" b="0"/>
          <a:pathLst>
            <a:path>
              <a:moveTo>
                <a:pt x="0" y="16347"/>
              </a:moveTo>
              <a:lnTo>
                <a:pt x="1423676" y="16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D12294-9EE9-4264-9E9B-D145CC8D2122}">
      <dsp:nvSpPr>
        <dsp:cNvPr id="0" name=""/>
        <dsp:cNvSpPr/>
      </dsp:nvSpPr>
      <dsp:spPr>
        <a:xfrm rot="18229970">
          <a:off x="2496219" y="1520589"/>
          <a:ext cx="1619473" cy="32695"/>
        </a:xfrm>
        <a:custGeom>
          <a:avLst/>
          <a:gdLst/>
          <a:ahLst/>
          <a:cxnLst/>
          <a:rect l="0" t="0" r="0" b="0"/>
          <a:pathLst>
            <a:path>
              <a:moveTo>
                <a:pt x="0" y="16347"/>
              </a:moveTo>
              <a:lnTo>
                <a:pt x="1619473" y="1634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DE50BE-9EA3-46C7-9755-BEAD1FC3FA89}">
      <dsp:nvSpPr>
        <dsp:cNvPr id="0" name=""/>
        <dsp:cNvSpPr/>
      </dsp:nvSpPr>
      <dsp:spPr>
        <a:xfrm>
          <a:off x="1701403" y="1973975"/>
          <a:ext cx="1570543" cy="1570543"/>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868043-C2D6-431D-8124-AFCE03AB0831}">
      <dsp:nvSpPr>
        <dsp:cNvPr id="0" name=""/>
        <dsp:cNvSpPr/>
      </dsp:nvSpPr>
      <dsp:spPr>
        <a:xfrm>
          <a:off x="3547961" y="1774"/>
          <a:ext cx="942326" cy="94232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CR" sz="1300" kern="1200" dirty="0">
              <a:latin typeface="IBM Plex Sans" panose="020B0503050203000203" pitchFamily="34" charset="0"/>
            </a:rPr>
            <a:t>Chile</a:t>
          </a:r>
          <a:endParaRPr lang="en-US" sz="1300" kern="1200" dirty="0">
            <a:latin typeface="IBM Plex Sans" panose="020B0503050203000203" pitchFamily="34" charset="0"/>
          </a:endParaRPr>
        </a:p>
      </dsp:txBody>
      <dsp:txXfrm>
        <a:off x="3685961" y="139774"/>
        <a:ext cx="666326" cy="666326"/>
      </dsp:txXfrm>
    </dsp:sp>
    <dsp:sp modelId="{5F940864-CAED-441D-9E3B-BCA3E761AD66}">
      <dsp:nvSpPr>
        <dsp:cNvPr id="0" name=""/>
        <dsp:cNvSpPr/>
      </dsp:nvSpPr>
      <dsp:spPr>
        <a:xfrm>
          <a:off x="4584520" y="1774"/>
          <a:ext cx="1413489" cy="9423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s-CR" sz="1300" kern="1200" dirty="0">
              <a:latin typeface="IBM Plex Sans" panose="020B0503050203000203" pitchFamily="34" charset="0"/>
            </a:rPr>
            <a:t>SENADIS</a:t>
          </a:r>
          <a:endParaRPr lang="en-US" sz="1300" kern="1200" dirty="0">
            <a:latin typeface="IBM Plex Sans" panose="020B0503050203000203" pitchFamily="34" charset="0"/>
          </a:endParaRPr>
        </a:p>
      </dsp:txBody>
      <dsp:txXfrm>
        <a:off x="4584520" y="1774"/>
        <a:ext cx="1413489" cy="942326"/>
      </dsp:txXfrm>
    </dsp:sp>
    <dsp:sp modelId="{49345149-23DB-478E-9719-33955AADFCC1}">
      <dsp:nvSpPr>
        <dsp:cNvPr id="0" name=""/>
        <dsp:cNvSpPr/>
      </dsp:nvSpPr>
      <dsp:spPr>
        <a:xfrm>
          <a:off x="4184086" y="1109534"/>
          <a:ext cx="1045963" cy="82474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CR" sz="1300" kern="1200" dirty="0">
              <a:latin typeface="IBM Plex Sans" panose="020B0503050203000203" pitchFamily="34" charset="0"/>
            </a:rPr>
            <a:t>Argentina</a:t>
          </a:r>
          <a:endParaRPr lang="en-US" sz="1300" kern="1200" dirty="0">
            <a:latin typeface="IBM Plex Sans" panose="020B0503050203000203" pitchFamily="34" charset="0"/>
          </a:endParaRPr>
        </a:p>
      </dsp:txBody>
      <dsp:txXfrm>
        <a:off x="4337264" y="1230315"/>
        <a:ext cx="739607" cy="583180"/>
      </dsp:txXfrm>
    </dsp:sp>
    <dsp:sp modelId="{00CBA198-143C-4F60-BF36-3E4C50C2E72E}">
      <dsp:nvSpPr>
        <dsp:cNvPr id="0" name=""/>
        <dsp:cNvSpPr/>
      </dsp:nvSpPr>
      <dsp:spPr>
        <a:xfrm>
          <a:off x="5194735" y="1109534"/>
          <a:ext cx="1568944" cy="8247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s-CR" sz="1300" kern="1200" dirty="0">
              <a:latin typeface="IBM Plex Sans" panose="020B0503050203000203" pitchFamily="34" charset="0"/>
            </a:rPr>
            <a:t>CONADIS</a:t>
          </a:r>
          <a:endParaRPr lang="en-US" sz="1300" kern="1200" dirty="0">
            <a:latin typeface="IBM Plex Sans" panose="020B0503050203000203" pitchFamily="34" charset="0"/>
          </a:endParaRPr>
        </a:p>
      </dsp:txBody>
      <dsp:txXfrm>
        <a:off x="5194735" y="1109534"/>
        <a:ext cx="1568944" cy="824742"/>
      </dsp:txXfrm>
    </dsp:sp>
    <dsp:sp modelId="{0CA43C9D-14C0-4EFB-B3DA-3F6511B723B0}">
      <dsp:nvSpPr>
        <dsp:cNvPr id="0" name=""/>
        <dsp:cNvSpPr/>
      </dsp:nvSpPr>
      <dsp:spPr>
        <a:xfrm>
          <a:off x="4494981" y="2288084"/>
          <a:ext cx="942326" cy="94232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CR" sz="1300" kern="1200" dirty="0">
              <a:latin typeface="IBM Plex Sans" panose="020B0503050203000203" pitchFamily="34" charset="0"/>
            </a:rPr>
            <a:t>México</a:t>
          </a:r>
          <a:endParaRPr lang="en-US" sz="1300" kern="1200" dirty="0">
            <a:latin typeface="IBM Plex Sans" panose="020B0503050203000203" pitchFamily="34" charset="0"/>
          </a:endParaRPr>
        </a:p>
      </dsp:txBody>
      <dsp:txXfrm>
        <a:off x="4632981" y="2426084"/>
        <a:ext cx="666326" cy="666326"/>
      </dsp:txXfrm>
    </dsp:sp>
    <dsp:sp modelId="{46317B17-76E8-40B8-A649-762D60503362}">
      <dsp:nvSpPr>
        <dsp:cNvPr id="0" name=""/>
        <dsp:cNvSpPr/>
      </dsp:nvSpPr>
      <dsp:spPr>
        <a:xfrm>
          <a:off x="5531540" y="2288084"/>
          <a:ext cx="1413489" cy="9423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s-CR" sz="1300" kern="1200" dirty="0" err="1">
              <a:latin typeface="IBM Plex Sans" panose="020B0503050203000203" pitchFamily="34" charset="0"/>
            </a:rPr>
            <a:t>ENPDis</a:t>
          </a:r>
          <a:endParaRPr lang="en-US" sz="1300" kern="1200" dirty="0">
            <a:latin typeface="IBM Plex Sans" panose="020B0503050203000203" pitchFamily="34" charset="0"/>
          </a:endParaRPr>
        </a:p>
      </dsp:txBody>
      <dsp:txXfrm>
        <a:off x="5531540" y="2288084"/>
        <a:ext cx="1413489" cy="942326"/>
      </dsp:txXfrm>
    </dsp:sp>
    <dsp:sp modelId="{1C1803F6-7A69-476C-93C6-DAC256848273}">
      <dsp:nvSpPr>
        <dsp:cNvPr id="0" name=""/>
        <dsp:cNvSpPr/>
      </dsp:nvSpPr>
      <dsp:spPr>
        <a:xfrm>
          <a:off x="4167348" y="3470799"/>
          <a:ext cx="1072744" cy="105157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CR" sz="1300" kern="1200" dirty="0">
              <a:latin typeface="IBM Plex Sans" panose="020B0503050203000203" pitchFamily="34" charset="0"/>
            </a:rPr>
            <a:t>Uruguay</a:t>
          </a:r>
          <a:endParaRPr lang="en-US" sz="1300" kern="1200" dirty="0">
            <a:latin typeface="IBM Plex Sans" panose="020B0503050203000203" pitchFamily="34" charset="0"/>
          </a:endParaRPr>
        </a:p>
      </dsp:txBody>
      <dsp:txXfrm>
        <a:off x="4324448" y="3624799"/>
        <a:ext cx="758544" cy="743579"/>
      </dsp:txXfrm>
    </dsp:sp>
    <dsp:sp modelId="{F62AEC40-757B-4F5F-BA40-3B3DD35361C8}">
      <dsp:nvSpPr>
        <dsp:cNvPr id="0" name=""/>
        <dsp:cNvSpPr/>
      </dsp:nvSpPr>
      <dsp:spPr>
        <a:xfrm>
          <a:off x="5171302" y="3470799"/>
          <a:ext cx="1609116" cy="10515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s-CR" sz="1300" kern="1200" dirty="0">
              <a:latin typeface="IBM Plex Sans" panose="020B0503050203000203" pitchFamily="34" charset="0"/>
            </a:rPr>
            <a:t>CNHD</a:t>
          </a:r>
          <a:endParaRPr lang="en-US" sz="1300" kern="1200" dirty="0">
            <a:latin typeface="IBM Plex Sans" panose="020B0503050203000203" pitchFamily="34" charset="0"/>
          </a:endParaRPr>
        </a:p>
      </dsp:txBody>
      <dsp:txXfrm>
        <a:off x="5171302" y="3470799"/>
        <a:ext cx="1609116" cy="1051579"/>
      </dsp:txXfrm>
    </dsp:sp>
    <dsp:sp modelId="{7F11DC9E-0E27-4A4E-A412-E65C4AFDE2F6}">
      <dsp:nvSpPr>
        <dsp:cNvPr id="0" name=""/>
        <dsp:cNvSpPr/>
      </dsp:nvSpPr>
      <dsp:spPr>
        <a:xfrm>
          <a:off x="3547961" y="4574394"/>
          <a:ext cx="942326" cy="942326"/>
        </a:xfrm>
        <a:prstGeom prst="ellipse">
          <a:avLst/>
        </a:prstGeom>
        <a:solidFill>
          <a:schemeClr val="tx1">
            <a:lumMod val="95000"/>
            <a:lumOff val="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CR" sz="1300" kern="1200" dirty="0">
              <a:latin typeface="IBM Plex Sans" panose="020B0503050203000203" pitchFamily="34" charset="0"/>
            </a:rPr>
            <a:t>Costa Rica</a:t>
          </a:r>
          <a:endParaRPr lang="en-US" sz="1300" kern="1200" dirty="0">
            <a:latin typeface="IBM Plex Sans" panose="020B0503050203000203" pitchFamily="34" charset="0"/>
          </a:endParaRPr>
        </a:p>
      </dsp:txBody>
      <dsp:txXfrm>
        <a:off x="3685961" y="4712394"/>
        <a:ext cx="666326" cy="666326"/>
      </dsp:txXfrm>
    </dsp:sp>
    <dsp:sp modelId="{3F1D506B-F1BD-4DC9-B17C-CEC7770FD947}">
      <dsp:nvSpPr>
        <dsp:cNvPr id="0" name=""/>
        <dsp:cNvSpPr/>
      </dsp:nvSpPr>
      <dsp:spPr>
        <a:xfrm>
          <a:off x="4584520" y="4574394"/>
          <a:ext cx="1413489" cy="9423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s-CR" sz="1300" kern="1200" dirty="0">
              <a:latin typeface="IBM Plex Sans" panose="020B0503050203000203" pitchFamily="34" charset="0"/>
            </a:rPr>
            <a:t>CONAPDIS (ENADIS)</a:t>
          </a:r>
          <a:endParaRPr lang="en-US" sz="1300" kern="1200" dirty="0">
            <a:latin typeface="IBM Plex Sans" panose="020B0503050203000203" pitchFamily="34" charset="0"/>
          </a:endParaRPr>
        </a:p>
      </dsp:txBody>
      <dsp:txXfrm>
        <a:off x="4584520" y="4574394"/>
        <a:ext cx="1413489" cy="9423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68478E-BACF-4452-86C3-FEDF4B7C89E8}">
      <dsp:nvSpPr>
        <dsp:cNvPr id="0" name=""/>
        <dsp:cNvSpPr/>
      </dsp:nvSpPr>
      <dsp:spPr>
        <a:xfrm>
          <a:off x="2822754" y="47416"/>
          <a:ext cx="2275978" cy="227597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s-CR" sz="2000" kern="1200" dirty="0"/>
            <a:t>Condiciones permanentes: larga duración</a:t>
          </a:r>
          <a:endParaRPr lang="en-US" sz="2000" kern="1200" dirty="0"/>
        </a:p>
      </dsp:txBody>
      <dsp:txXfrm>
        <a:off x="3126218" y="445712"/>
        <a:ext cx="1669050" cy="1024190"/>
      </dsp:txXfrm>
    </dsp:sp>
    <dsp:sp modelId="{0405666E-D3A3-4C7C-9BEA-B421A4BF74A9}">
      <dsp:nvSpPr>
        <dsp:cNvPr id="0" name=""/>
        <dsp:cNvSpPr/>
      </dsp:nvSpPr>
      <dsp:spPr>
        <a:xfrm>
          <a:off x="3644003" y="1469902"/>
          <a:ext cx="2275978" cy="227597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s-CR" sz="2000" kern="1200" dirty="0"/>
            <a:t>Dependencia funcional</a:t>
          </a:r>
          <a:endParaRPr lang="en-US" sz="2000" kern="1200" dirty="0"/>
        </a:p>
      </dsp:txBody>
      <dsp:txXfrm>
        <a:off x="4340073" y="2057863"/>
        <a:ext cx="1365586" cy="1251788"/>
      </dsp:txXfrm>
    </dsp:sp>
    <dsp:sp modelId="{F81FAE33-E2CE-476D-9151-CFE89A578E99}">
      <dsp:nvSpPr>
        <dsp:cNvPr id="0" name=""/>
        <dsp:cNvSpPr/>
      </dsp:nvSpPr>
      <dsp:spPr>
        <a:xfrm>
          <a:off x="2001505" y="1469902"/>
          <a:ext cx="2275978" cy="227597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s-CR" sz="2000" kern="1200" dirty="0"/>
            <a:t>Dificultades debido al estado de salud</a:t>
          </a:r>
          <a:endParaRPr lang="en-US" sz="2000" kern="1200" dirty="0"/>
        </a:p>
      </dsp:txBody>
      <dsp:txXfrm>
        <a:off x="2215826" y="2057863"/>
        <a:ext cx="1365586" cy="12517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22380-3786-4241-83B7-2EC1D4D3ABDC}">
      <dsp:nvSpPr>
        <dsp:cNvPr id="0" name=""/>
        <dsp:cNvSpPr/>
      </dsp:nvSpPr>
      <dsp:spPr>
        <a:xfrm>
          <a:off x="943904" y="1121457"/>
          <a:ext cx="2612731" cy="2154957"/>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171450" lvl="1" indent="-171450" algn="l" defTabSz="844550">
            <a:lnSpc>
              <a:spcPct val="90000"/>
            </a:lnSpc>
            <a:spcBef>
              <a:spcPct val="0"/>
            </a:spcBef>
            <a:spcAft>
              <a:spcPct val="15000"/>
            </a:spcAft>
            <a:buChar char="••"/>
          </a:pPr>
          <a:r>
            <a:rPr lang="es-CR" sz="1900" kern="1200" dirty="0">
              <a:latin typeface="IBM Plex Sans" panose="020B0503050203000203" pitchFamily="34" charset="0"/>
            </a:rPr>
            <a:t>CONAPDIS-IMAS</a:t>
          </a:r>
          <a:endParaRPr lang="en-US" sz="1900" kern="1200" dirty="0">
            <a:latin typeface="IBM Plex Sans" panose="020B0503050203000203" pitchFamily="34" charset="0"/>
          </a:endParaRPr>
        </a:p>
        <a:p>
          <a:pPr marL="171450" lvl="1" indent="-171450" algn="l" defTabSz="844550">
            <a:lnSpc>
              <a:spcPct val="90000"/>
            </a:lnSpc>
            <a:spcBef>
              <a:spcPct val="0"/>
            </a:spcBef>
            <a:spcAft>
              <a:spcPct val="15000"/>
            </a:spcAft>
            <a:buChar char="••"/>
          </a:pPr>
          <a:r>
            <a:rPr lang="es-CR" sz="1900" kern="1200" dirty="0">
              <a:latin typeface="IBM Plex Sans" panose="020B0503050203000203" pitchFamily="34" charset="0"/>
            </a:rPr>
            <a:t>Clasificación discapacidades</a:t>
          </a:r>
          <a:endParaRPr lang="en-US" sz="1900" kern="1200" dirty="0">
            <a:latin typeface="IBM Plex Sans" panose="020B0503050203000203" pitchFamily="34" charset="0"/>
          </a:endParaRPr>
        </a:p>
        <a:p>
          <a:pPr marL="171450" lvl="1" indent="-171450" algn="l" defTabSz="844550">
            <a:lnSpc>
              <a:spcPct val="90000"/>
            </a:lnSpc>
            <a:spcBef>
              <a:spcPct val="0"/>
            </a:spcBef>
            <a:spcAft>
              <a:spcPct val="15000"/>
            </a:spcAft>
            <a:buChar char="••"/>
          </a:pPr>
          <a:r>
            <a:rPr lang="es-CR" sz="1900" kern="1200" dirty="0">
              <a:latin typeface="IBM Plex Sans" panose="020B0503050203000203" pitchFamily="34" charset="0"/>
            </a:rPr>
            <a:t>Composición de la canasta</a:t>
          </a:r>
          <a:endParaRPr lang="en-US" sz="1900" kern="1200" dirty="0">
            <a:latin typeface="IBM Plex Sans" panose="020B0503050203000203" pitchFamily="34" charset="0"/>
          </a:endParaRPr>
        </a:p>
      </dsp:txBody>
      <dsp:txXfrm>
        <a:off x="993496" y="1171049"/>
        <a:ext cx="2513547" cy="1593996"/>
      </dsp:txXfrm>
    </dsp:sp>
    <dsp:sp modelId="{6565882D-8EF2-4E71-90A1-5C5D3856BF59}">
      <dsp:nvSpPr>
        <dsp:cNvPr id="0" name=""/>
        <dsp:cNvSpPr/>
      </dsp:nvSpPr>
      <dsp:spPr>
        <a:xfrm>
          <a:off x="2365027" y="1465307"/>
          <a:ext cx="3131602" cy="3131602"/>
        </a:xfrm>
        <a:prstGeom prst="leftCircularArrow">
          <a:avLst>
            <a:gd name="adj1" fmla="val 3948"/>
            <a:gd name="adj2" fmla="val 495132"/>
            <a:gd name="adj3" fmla="val 2270643"/>
            <a:gd name="adj4" fmla="val 9024489"/>
            <a:gd name="adj5" fmla="val 4606"/>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82426FC5-8A88-43A9-9F5B-1C3C1BB55142}">
      <dsp:nvSpPr>
        <dsp:cNvPr id="0" name=""/>
        <dsp:cNvSpPr/>
      </dsp:nvSpPr>
      <dsp:spPr>
        <a:xfrm>
          <a:off x="1524511" y="2814638"/>
          <a:ext cx="2322428" cy="92355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s-CR" sz="3000" kern="1200" dirty="0">
              <a:latin typeface="IBM Plex Sans" panose="020B0503050203000203" pitchFamily="34" charset="0"/>
            </a:rPr>
            <a:t>Criterio Expertos</a:t>
          </a:r>
          <a:endParaRPr lang="en-US" sz="3000" kern="1200" dirty="0">
            <a:latin typeface="IBM Plex Sans" panose="020B0503050203000203" pitchFamily="34" charset="0"/>
          </a:endParaRPr>
        </a:p>
      </dsp:txBody>
      <dsp:txXfrm>
        <a:off x="1551561" y="2841688"/>
        <a:ext cx="2268328" cy="869453"/>
      </dsp:txXfrm>
    </dsp:sp>
    <dsp:sp modelId="{4F8FDE2A-674A-4E00-BCD3-555640384AD2}">
      <dsp:nvSpPr>
        <dsp:cNvPr id="0" name=""/>
        <dsp:cNvSpPr/>
      </dsp:nvSpPr>
      <dsp:spPr>
        <a:xfrm>
          <a:off x="4435657" y="1121457"/>
          <a:ext cx="2612731" cy="2154957"/>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171450" lvl="1" indent="-171450" algn="l" defTabSz="844550">
            <a:lnSpc>
              <a:spcPct val="90000"/>
            </a:lnSpc>
            <a:spcBef>
              <a:spcPct val="0"/>
            </a:spcBef>
            <a:spcAft>
              <a:spcPct val="15000"/>
            </a:spcAft>
            <a:buChar char="••"/>
          </a:pPr>
          <a:r>
            <a:rPr lang="es-CR" sz="1900" kern="1200" dirty="0"/>
            <a:t>Metodología cálculo de pobreza: línea de ingreso</a:t>
          </a:r>
          <a:endParaRPr lang="en-US" sz="1900" kern="1200" dirty="0"/>
        </a:p>
        <a:p>
          <a:pPr marL="342900" lvl="2" indent="-171450" algn="l" defTabSz="844550">
            <a:lnSpc>
              <a:spcPct val="90000"/>
            </a:lnSpc>
            <a:spcBef>
              <a:spcPct val="0"/>
            </a:spcBef>
            <a:spcAft>
              <a:spcPct val="15000"/>
            </a:spcAft>
            <a:buChar char="••"/>
          </a:pPr>
          <a:r>
            <a:rPr lang="es-CR" sz="1900" kern="1200" dirty="0"/>
            <a:t>Pobreza extrema</a:t>
          </a:r>
          <a:endParaRPr lang="en-US" sz="1900" kern="1200" dirty="0"/>
        </a:p>
        <a:p>
          <a:pPr marL="342900" lvl="2" indent="-171450" algn="l" defTabSz="844550">
            <a:lnSpc>
              <a:spcPct val="90000"/>
            </a:lnSpc>
            <a:spcBef>
              <a:spcPct val="0"/>
            </a:spcBef>
            <a:spcAft>
              <a:spcPct val="15000"/>
            </a:spcAft>
            <a:buChar char="••"/>
          </a:pPr>
          <a:r>
            <a:rPr lang="es-CR" sz="1900" kern="1200" dirty="0"/>
            <a:t>Pobreza</a:t>
          </a:r>
          <a:endParaRPr lang="en-US" sz="1900" kern="1200" dirty="0"/>
        </a:p>
      </dsp:txBody>
      <dsp:txXfrm>
        <a:off x="4485249" y="1632825"/>
        <a:ext cx="2513547" cy="1593996"/>
      </dsp:txXfrm>
    </dsp:sp>
    <dsp:sp modelId="{E165C2B4-B8B5-40F7-AD9A-B360572E00EB}">
      <dsp:nvSpPr>
        <dsp:cNvPr id="0" name=""/>
        <dsp:cNvSpPr/>
      </dsp:nvSpPr>
      <dsp:spPr>
        <a:xfrm>
          <a:off x="5835007" y="-283532"/>
          <a:ext cx="3465451" cy="3465451"/>
        </a:xfrm>
        <a:prstGeom prst="circularArrow">
          <a:avLst>
            <a:gd name="adj1" fmla="val 3568"/>
            <a:gd name="adj2" fmla="val 443361"/>
            <a:gd name="adj3" fmla="val 19381128"/>
            <a:gd name="adj4" fmla="val 12575511"/>
            <a:gd name="adj5" fmla="val 4162"/>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sp>
    <dsp:sp modelId="{CD86614D-CC0F-42D2-87D5-CDFCD51F2D70}">
      <dsp:nvSpPr>
        <dsp:cNvPr id="0" name=""/>
        <dsp:cNvSpPr/>
      </dsp:nvSpPr>
      <dsp:spPr>
        <a:xfrm>
          <a:off x="5016264" y="659680"/>
          <a:ext cx="2322428" cy="92355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66040" rIns="99060" bIns="66040" numCol="1" spcCol="1270" anchor="ctr" anchorCtr="0">
          <a:noAutofit/>
        </a:bodyPr>
        <a:lstStyle/>
        <a:p>
          <a:pPr lvl="0" algn="ctr" defTabSz="2311400">
            <a:lnSpc>
              <a:spcPct val="90000"/>
            </a:lnSpc>
            <a:spcBef>
              <a:spcPct val="0"/>
            </a:spcBef>
            <a:spcAft>
              <a:spcPct val="35000"/>
            </a:spcAft>
          </a:pPr>
          <a:r>
            <a:rPr lang="es-CR" sz="5200" kern="1200" dirty="0"/>
            <a:t>INEC</a:t>
          </a:r>
          <a:endParaRPr lang="en-US" sz="5200" kern="1200" dirty="0"/>
        </a:p>
      </dsp:txBody>
      <dsp:txXfrm>
        <a:off x="5043314" y="686730"/>
        <a:ext cx="2268328" cy="869453"/>
      </dsp:txXfrm>
    </dsp:sp>
    <dsp:sp modelId="{A67AC50E-1745-485D-9090-B9D56C18F3BE}">
      <dsp:nvSpPr>
        <dsp:cNvPr id="0" name=""/>
        <dsp:cNvSpPr/>
      </dsp:nvSpPr>
      <dsp:spPr>
        <a:xfrm>
          <a:off x="7927410" y="1121457"/>
          <a:ext cx="2612731" cy="2154957"/>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6195" tIns="36195" rIns="36195" bIns="36195" numCol="1" spcCol="1270" anchor="t" anchorCtr="0">
          <a:noAutofit/>
        </a:bodyPr>
        <a:lstStyle/>
        <a:p>
          <a:pPr marL="171450" lvl="1" indent="-171450" algn="l" defTabSz="844550">
            <a:lnSpc>
              <a:spcPct val="90000"/>
            </a:lnSpc>
            <a:spcBef>
              <a:spcPct val="0"/>
            </a:spcBef>
            <a:spcAft>
              <a:spcPct val="15000"/>
            </a:spcAft>
            <a:buChar char="••"/>
          </a:pPr>
          <a:r>
            <a:rPr lang="es-CR" sz="1900" kern="1200" dirty="0">
              <a:latin typeface="IBM Plex Sans" panose="020B0503050203000203" pitchFamily="34" charset="0"/>
            </a:rPr>
            <a:t>Base de subsidios</a:t>
          </a:r>
          <a:endParaRPr lang="en-US" sz="1900" kern="1200" dirty="0">
            <a:latin typeface="IBM Plex Sans" panose="020B0503050203000203" pitchFamily="34" charset="0"/>
          </a:endParaRPr>
        </a:p>
        <a:p>
          <a:pPr marL="171450" lvl="1" indent="-171450" algn="l" defTabSz="844550">
            <a:lnSpc>
              <a:spcPct val="90000"/>
            </a:lnSpc>
            <a:spcBef>
              <a:spcPct val="0"/>
            </a:spcBef>
            <a:spcAft>
              <a:spcPct val="15000"/>
            </a:spcAft>
            <a:buChar char="••"/>
          </a:pPr>
          <a:r>
            <a:rPr lang="es-CR" sz="1900" kern="1200" dirty="0">
              <a:latin typeface="IBM Plex Sans" panose="020B0503050203000203" pitchFamily="34" charset="0"/>
            </a:rPr>
            <a:t>Estudio de precios</a:t>
          </a:r>
          <a:endParaRPr lang="en-US" sz="1900" kern="1200" dirty="0">
            <a:latin typeface="IBM Plex Sans" panose="020B0503050203000203" pitchFamily="34" charset="0"/>
          </a:endParaRPr>
        </a:p>
        <a:p>
          <a:pPr marL="171450" lvl="1" indent="-171450" algn="l" defTabSz="844550">
            <a:lnSpc>
              <a:spcPct val="90000"/>
            </a:lnSpc>
            <a:spcBef>
              <a:spcPct val="0"/>
            </a:spcBef>
            <a:spcAft>
              <a:spcPct val="15000"/>
            </a:spcAft>
            <a:buChar char="••"/>
          </a:pPr>
          <a:r>
            <a:rPr lang="es-CR" sz="1900" kern="1200" dirty="0">
              <a:latin typeface="IBM Plex Sans" panose="020B0503050203000203" pitchFamily="34" charset="0"/>
            </a:rPr>
            <a:t>ENAHO 2017</a:t>
          </a:r>
          <a:endParaRPr lang="en-US" sz="1900" kern="1200" dirty="0">
            <a:latin typeface="IBM Plex Sans" panose="020B0503050203000203" pitchFamily="34" charset="0"/>
          </a:endParaRPr>
        </a:p>
        <a:p>
          <a:pPr marL="171450" lvl="1" indent="-171450" algn="l" defTabSz="844550">
            <a:lnSpc>
              <a:spcPct val="90000"/>
            </a:lnSpc>
            <a:spcBef>
              <a:spcPct val="0"/>
            </a:spcBef>
            <a:spcAft>
              <a:spcPct val="15000"/>
            </a:spcAft>
            <a:buChar char="••"/>
          </a:pPr>
          <a:r>
            <a:rPr lang="es-CR" sz="1900" kern="1200" dirty="0">
              <a:latin typeface="IBM Plex Sans" panose="020B0503050203000203" pitchFamily="34" charset="0"/>
            </a:rPr>
            <a:t>ENIGH 2013</a:t>
          </a:r>
          <a:endParaRPr lang="en-US" sz="1900" kern="1200" dirty="0">
            <a:latin typeface="IBM Plex Sans" panose="020B0503050203000203" pitchFamily="34" charset="0"/>
          </a:endParaRPr>
        </a:p>
      </dsp:txBody>
      <dsp:txXfrm>
        <a:off x="7977002" y="1171049"/>
        <a:ext cx="2513547" cy="1593996"/>
      </dsp:txXfrm>
    </dsp:sp>
    <dsp:sp modelId="{2C3C6E79-2A8C-4347-9ABB-40BE5CB13243}">
      <dsp:nvSpPr>
        <dsp:cNvPr id="0" name=""/>
        <dsp:cNvSpPr/>
      </dsp:nvSpPr>
      <dsp:spPr>
        <a:xfrm>
          <a:off x="8508017" y="2814638"/>
          <a:ext cx="2322428" cy="923553"/>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38100" rIns="57150" bIns="38100" numCol="1" spcCol="1270" anchor="ctr" anchorCtr="0">
          <a:noAutofit/>
        </a:bodyPr>
        <a:lstStyle/>
        <a:p>
          <a:pPr lvl="0" algn="ctr" defTabSz="1333500">
            <a:lnSpc>
              <a:spcPct val="90000"/>
            </a:lnSpc>
            <a:spcBef>
              <a:spcPct val="0"/>
            </a:spcBef>
            <a:spcAft>
              <a:spcPct val="35000"/>
            </a:spcAft>
          </a:pPr>
          <a:r>
            <a:rPr lang="es-CR" sz="3000" kern="1200" dirty="0">
              <a:latin typeface="IBM Plex Sans" panose="020B0503050203000203" pitchFamily="34" charset="0"/>
            </a:rPr>
            <a:t>Análisis empírico</a:t>
          </a:r>
          <a:endParaRPr lang="en-US" sz="3000" kern="1200" dirty="0">
            <a:latin typeface="IBM Plex Sans" panose="020B0503050203000203" pitchFamily="34" charset="0"/>
          </a:endParaRPr>
        </a:p>
      </dsp:txBody>
      <dsp:txXfrm>
        <a:off x="8535067" y="2841688"/>
        <a:ext cx="2268328" cy="86945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69637E-5BF8-401E-BC44-E37E4DFD64C5}">
      <dsp:nvSpPr>
        <dsp:cNvPr id="0" name=""/>
        <dsp:cNvSpPr/>
      </dsp:nvSpPr>
      <dsp:spPr>
        <a:xfrm>
          <a:off x="5698" y="1776170"/>
          <a:ext cx="1766651" cy="115936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R" sz="1600" kern="1200" dirty="0">
              <a:latin typeface="IBM Plex Sans" panose="020B0503050203000203" pitchFamily="34" charset="0"/>
            </a:rPr>
            <a:t>Definición de discapacidades</a:t>
          </a:r>
          <a:endParaRPr lang="en-US" sz="1600" kern="1200" dirty="0">
            <a:latin typeface="IBM Plex Sans" panose="020B0503050203000203" pitchFamily="34" charset="0"/>
          </a:endParaRPr>
        </a:p>
      </dsp:txBody>
      <dsp:txXfrm>
        <a:off x="39655" y="1810127"/>
        <a:ext cx="1698737" cy="1091451"/>
      </dsp:txXfrm>
    </dsp:sp>
    <dsp:sp modelId="{20118CDC-EAE9-4728-8F96-3B13D5098ADD}">
      <dsp:nvSpPr>
        <dsp:cNvPr id="0" name=""/>
        <dsp:cNvSpPr/>
      </dsp:nvSpPr>
      <dsp:spPr>
        <a:xfrm>
          <a:off x="1949015" y="2136788"/>
          <a:ext cx="374530" cy="4381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latin typeface="IBM Plex Sans" panose="020B0503050203000203" pitchFamily="34" charset="0"/>
          </a:endParaRPr>
        </a:p>
      </dsp:txBody>
      <dsp:txXfrm>
        <a:off x="1949015" y="2224414"/>
        <a:ext cx="262171" cy="262877"/>
      </dsp:txXfrm>
    </dsp:sp>
    <dsp:sp modelId="{0DD0C5B0-733F-4A32-A9EE-12F0DC9EB30F}">
      <dsp:nvSpPr>
        <dsp:cNvPr id="0" name=""/>
        <dsp:cNvSpPr/>
      </dsp:nvSpPr>
      <dsp:spPr>
        <a:xfrm>
          <a:off x="2479011" y="1776170"/>
          <a:ext cx="1766651" cy="115936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R" sz="1600" kern="1200" dirty="0">
              <a:latin typeface="IBM Plex Sans" panose="020B0503050203000203" pitchFamily="34" charset="0"/>
            </a:rPr>
            <a:t>Composición de canastas diferenciada: CBA y CBN</a:t>
          </a:r>
          <a:endParaRPr lang="en-US" sz="1600" kern="1200" dirty="0">
            <a:latin typeface="IBM Plex Sans" panose="020B0503050203000203" pitchFamily="34" charset="0"/>
          </a:endParaRPr>
        </a:p>
      </dsp:txBody>
      <dsp:txXfrm>
        <a:off x="2512968" y="1810127"/>
        <a:ext cx="1698737" cy="1091451"/>
      </dsp:txXfrm>
    </dsp:sp>
    <dsp:sp modelId="{7886F694-1465-4786-A25F-AA1471A5F62A}">
      <dsp:nvSpPr>
        <dsp:cNvPr id="0" name=""/>
        <dsp:cNvSpPr/>
      </dsp:nvSpPr>
      <dsp:spPr>
        <a:xfrm>
          <a:off x="4422328" y="2136788"/>
          <a:ext cx="374530" cy="4381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latin typeface="IBM Plex Sans" panose="020B0503050203000203" pitchFamily="34" charset="0"/>
          </a:endParaRPr>
        </a:p>
      </dsp:txBody>
      <dsp:txXfrm>
        <a:off x="4422328" y="2224414"/>
        <a:ext cx="262171" cy="262877"/>
      </dsp:txXfrm>
    </dsp:sp>
    <dsp:sp modelId="{6791F981-2C7F-465E-9AD9-304809F4F754}">
      <dsp:nvSpPr>
        <dsp:cNvPr id="0" name=""/>
        <dsp:cNvSpPr/>
      </dsp:nvSpPr>
      <dsp:spPr>
        <a:xfrm>
          <a:off x="4952324" y="1776170"/>
          <a:ext cx="1766651" cy="115936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R" sz="1600" kern="1200" dirty="0">
              <a:latin typeface="IBM Plex Sans" panose="020B0503050203000203" pitchFamily="34" charset="0"/>
            </a:rPr>
            <a:t>Estimación de los costos de los artículos</a:t>
          </a:r>
          <a:endParaRPr lang="en-US" sz="1600" kern="1200" dirty="0">
            <a:latin typeface="IBM Plex Sans" panose="020B0503050203000203" pitchFamily="34" charset="0"/>
          </a:endParaRPr>
        </a:p>
      </dsp:txBody>
      <dsp:txXfrm>
        <a:off x="4986281" y="1810127"/>
        <a:ext cx="1698737" cy="1091451"/>
      </dsp:txXfrm>
    </dsp:sp>
    <dsp:sp modelId="{74A4736E-54F0-448B-B225-1A129F8A7269}">
      <dsp:nvSpPr>
        <dsp:cNvPr id="0" name=""/>
        <dsp:cNvSpPr/>
      </dsp:nvSpPr>
      <dsp:spPr>
        <a:xfrm>
          <a:off x="6895641" y="2136788"/>
          <a:ext cx="374530" cy="4381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latin typeface="IBM Plex Sans" panose="020B0503050203000203" pitchFamily="34" charset="0"/>
          </a:endParaRPr>
        </a:p>
      </dsp:txBody>
      <dsp:txXfrm>
        <a:off x="6895641" y="2224414"/>
        <a:ext cx="262171" cy="262877"/>
      </dsp:txXfrm>
    </dsp:sp>
    <dsp:sp modelId="{0D17E93D-EF40-46FA-B2A8-B3CD2AF0D2EE}">
      <dsp:nvSpPr>
        <dsp:cNvPr id="0" name=""/>
        <dsp:cNvSpPr/>
      </dsp:nvSpPr>
      <dsp:spPr>
        <a:xfrm>
          <a:off x="7425636" y="1776170"/>
          <a:ext cx="1766651" cy="115936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R" sz="1600" kern="1200" dirty="0">
              <a:latin typeface="IBM Plex Sans" panose="020B0503050203000203" pitchFamily="34" charset="0"/>
            </a:rPr>
            <a:t>Ajuste a la Canasta básica actual</a:t>
          </a:r>
          <a:endParaRPr lang="en-US" sz="1600" kern="1200" dirty="0">
            <a:latin typeface="IBM Plex Sans" panose="020B0503050203000203" pitchFamily="34" charset="0"/>
          </a:endParaRPr>
        </a:p>
      </dsp:txBody>
      <dsp:txXfrm>
        <a:off x="7459593" y="1810127"/>
        <a:ext cx="1698737" cy="1091451"/>
      </dsp:txXfrm>
    </dsp:sp>
    <dsp:sp modelId="{80D7089F-9E91-4884-8EE5-E7288F351B79}">
      <dsp:nvSpPr>
        <dsp:cNvPr id="0" name=""/>
        <dsp:cNvSpPr/>
      </dsp:nvSpPr>
      <dsp:spPr>
        <a:xfrm>
          <a:off x="9368953" y="2136788"/>
          <a:ext cx="374530" cy="4381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latin typeface="IBM Plex Sans" panose="020B0503050203000203" pitchFamily="34" charset="0"/>
          </a:endParaRPr>
        </a:p>
      </dsp:txBody>
      <dsp:txXfrm>
        <a:off x="9368953" y="2224414"/>
        <a:ext cx="262171" cy="262877"/>
      </dsp:txXfrm>
    </dsp:sp>
    <dsp:sp modelId="{5BE25320-D535-4C4E-BE38-A499D7F24C1B}">
      <dsp:nvSpPr>
        <dsp:cNvPr id="0" name=""/>
        <dsp:cNvSpPr/>
      </dsp:nvSpPr>
      <dsp:spPr>
        <a:xfrm>
          <a:off x="9898949" y="1776170"/>
          <a:ext cx="1766651" cy="1159365"/>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R" sz="1600" kern="1200" dirty="0">
              <a:latin typeface="IBM Plex Sans" panose="020B0503050203000203" pitchFamily="34" charset="0"/>
            </a:rPr>
            <a:t>Estimación de hogares en pobreza </a:t>
          </a:r>
          <a:endParaRPr lang="en-US" sz="1600" kern="1200" dirty="0">
            <a:latin typeface="IBM Plex Sans" panose="020B0503050203000203" pitchFamily="34" charset="0"/>
          </a:endParaRPr>
        </a:p>
      </dsp:txBody>
      <dsp:txXfrm>
        <a:off x="9932906" y="1810127"/>
        <a:ext cx="1698737" cy="109145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3CEB2E-BD93-48A8-9964-1D11580A1711}">
      <dsp:nvSpPr>
        <dsp:cNvPr id="0" name=""/>
        <dsp:cNvSpPr/>
      </dsp:nvSpPr>
      <dsp:spPr>
        <a:xfrm>
          <a:off x="2144636" y="2399"/>
          <a:ext cx="1108226" cy="720347"/>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CR" sz="1300" b="1" kern="1200" dirty="0">
              <a:solidFill>
                <a:schemeClr val="tx1"/>
              </a:solidFill>
              <a:latin typeface="IBM Plex Sans" panose="020B0503050203000203" pitchFamily="34" charset="0"/>
            </a:rPr>
            <a:t>Visual</a:t>
          </a:r>
          <a:endParaRPr lang="en-US" sz="1300" b="1" kern="1200" dirty="0">
            <a:solidFill>
              <a:schemeClr val="tx1"/>
            </a:solidFill>
            <a:latin typeface="IBM Plex Sans" panose="020B0503050203000203" pitchFamily="34" charset="0"/>
          </a:endParaRPr>
        </a:p>
      </dsp:txBody>
      <dsp:txXfrm>
        <a:off x="2179800" y="37563"/>
        <a:ext cx="1037898" cy="650019"/>
      </dsp:txXfrm>
    </dsp:sp>
    <dsp:sp modelId="{C5E6BA69-5D83-4EBF-A4FC-9C594F0D55B4}">
      <dsp:nvSpPr>
        <dsp:cNvPr id="0" name=""/>
        <dsp:cNvSpPr/>
      </dsp:nvSpPr>
      <dsp:spPr>
        <a:xfrm>
          <a:off x="1002745" y="362572"/>
          <a:ext cx="3392008" cy="3392008"/>
        </a:xfrm>
        <a:custGeom>
          <a:avLst/>
          <a:gdLst/>
          <a:ahLst/>
          <a:cxnLst/>
          <a:rect l="0" t="0" r="0" b="0"/>
          <a:pathLst>
            <a:path>
              <a:moveTo>
                <a:pt x="2389294" y="148174"/>
              </a:moveTo>
              <a:arcTo wR="1696004" hR="1696004" stAng="17647689" swAng="923134"/>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CA33974B-6538-4CE6-8B69-705BF525BDBF}">
      <dsp:nvSpPr>
        <dsp:cNvPr id="0" name=""/>
        <dsp:cNvSpPr/>
      </dsp:nvSpPr>
      <dsp:spPr>
        <a:xfrm>
          <a:off x="3613419" y="850401"/>
          <a:ext cx="1108226" cy="720347"/>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CR" sz="1300" b="1" kern="1200" dirty="0">
              <a:solidFill>
                <a:schemeClr val="tx1"/>
              </a:solidFill>
              <a:latin typeface="IBM Plex Sans" panose="020B0503050203000203" pitchFamily="34" charset="0"/>
            </a:rPr>
            <a:t>Física</a:t>
          </a:r>
          <a:endParaRPr lang="en-US" sz="1300" b="1" kern="1200" dirty="0">
            <a:solidFill>
              <a:schemeClr val="tx1"/>
            </a:solidFill>
            <a:latin typeface="IBM Plex Sans" panose="020B0503050203000203" pitchFamily="34" charset="0"/>
          </a:endParaRPr>
        </a:p>
      </dsp:txBody>
      <dsp:txXfrm>
        <a:off x="3648583" y="885565"/>
        <a:ext cx="1037898" cy="650019"/>
      </dsp:txXfrm>
    </dsp:sp>
    <dsp:sp modelId="{CF5C5DE9-09DF-435E-9C39-4235A292E0D5}">
      <dsp:nvSpPr>
        <dsp:cNvPr id="0" name=""/>
        <dsp:cNvSpPr/>
      </dsp:nvSpPr>
      <dsp:spPr>
        <a:xfrm>
          <a:off x="1002745" y="362572"/>
          <a:ext cx="3392008" cy="3392008"/>
        </a:xfrm>
        <a:custGeom>
          <a:avLst/>
          <a:gdLst/>
          <a:ahLst/>
          <a:cxnLst/>
          <a:rect l="0" t="0" r="0" b="0"/>
          <a:pathLst>
            <a:path>
              <a:moveTo>
                <a:pt x="3365599" y="1397874"/>
              </a:moveTo>
              <a:arcTo wR="1696004" hR="1696004" stAng="20992544" swAng="1214912"/>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8A61ECF-F71E-44CE-8622-F4B4C9CF55FC}">
      <dsp:nvSpPr>
        <dsp:cNvPr id="0" name=""/>
        <dsp:cNvSpPr/>
      </dsp:nvSpPr>
      <dsp:spPr>
        <a:xfrm>
          <a:off x="3613419" y="2546405"/>
          <a:ext cx="1108226" cy="720347"/>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CR" sz="1300" b="1" kern="1200" dirty="0">
              <a:solidFill>
                <a:schemeClr val="tx1"/>
              </a:solidFill>
              <a:latin typeface="IBM Plex Sans" panose="020B0503050203000203" pitchFamily="34" charset="0"/>
            </a:rPr>
            <a:t>Cognitiva</a:t>
          </a:r>
          <a:endParaRPr lang="en-US" sz="1300" b="1" kern="1200" dirty="0">
            <a:solidFill>
              <a:schemeClr val="tx1"/>
            </a:solidFill>
            <a:latin typeface="IBM Plex Sans" panose="020B0503050203000203" pitchFamily="34" charset="0"/>
          </a:endParaRPr>
        </a:p>
      </dsp:txBody>
      <dsp:txXfrm>
        <a:off x="3648583" y="2581569"/>
        <a:ext cx="1037898" cy="650019"/>
      </dsp:txXfrm>
    </dsp:sp>
    <dsp:sp modelId="{771D4E0A-D76F-4F50-B22C-540CC5096F99}">
      <dsp:nvSpPr>
        <dsp:cNvPr id="0" name=""/>
        <dsp:cNvSpPr/>
      </dsp:nvSpPr>
      <dsp:spPr>
        <a:xfrm>
          <a:off x="1002745" y="362572"/>
          <a:ext cx="3392008" cy="3392008"/>
        </a:xfrm>
        <a:custGeom>
          <a:avLst/>
          <a:gdLst/>
          <a:ahLst/>
          <a:cxnLst/>
          <a:rect l="0" t="0" r="0" b="0"/>
          <a:pathLst>
            <a:path>
              <a:moveTo>
                <a:pt x="2775108" y="3004423"/>
              </a:moveTo>
              <a:arcTo wR="1696004" hR="1696004" stAng="3029177" swAng="923134"/>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A4F261BE-CB94-4E05-B0E2-7DC1E6152812}">
      <dsp:nvSpPr>
        <dsp:cNvPr id="0" name=""/>
        <dsp:cNvSpPr/>
      </dsp:nvSpPr>
      <dsp:spPr>
        <a:xfrm>
          <a:off x="2144636" y="3394407"/>
          <a:ext cx="1108226" cy="720347"/>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CR" sz="1300" b="1" kern="1200" dirty="0">
              <a:solidFill>
                <a:schemeClr val="tx1"/>
              </a:solidFill>
              <a:latin typeface="IBM Plex Sans" panose="020B0503050203000203" pitchFamily="34" charset="0"/>
            </a:rPr>
            <a:t>Psicosocial</a:t>
          </a:r>
          <a:endParaRPr lang="en-US" sz="1300" b="1" kern="1200" dirty="0">
            <a:solidFill>
              <a:schemeClr val="tx1"/>
            </a:solidFill>
            <a:latin typeface="IBM Plex Sans" panose="020B0503050203000203" pitchFamily="34" charset="0"/>
          </a:endParaRPr>
        </a:p>
      </dsp:txBody>
      <dsp:txXfrm>
        <a:off x="2179800" y="3429571"/>
        <a:ext cx="1037898" cy="650019"/>
      </dsp:txXfrm>
    </dsp:sp>
    <dsp:sp modelId="{91CDDF3F-3037-4F4F-B367-BE63EE87698D}">
      <dsp:nvSpPr>
        <dsp:cNvPr id="0" name=""/>
        <dsp:cNvSpPr/>
      </dsp:nvSpPr>
      <dsp:spPr>
        <a:xfrm>
          <a:off x="1002745" y="362572"/>
          <a:ext cx="3392008" cy="3392008"/>
        </a:xfrm>
        <a:custGeom>
          <a:avLst/>
          <a:gdLst/>
          <a:ahLst/>
          <a:cxnLst/>
          <a:rect l="0" t="0" r="0" b="0"/>
          <a:pathLst>
            <a:path>
              <a:moveTo>
                <a:pt x="1002713" y="3243833"/>
              </a:moveTo>
              <a:arcTo wR="1696004" hR="1696004" stAng="6847689" swAng="923134"/>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B70AAA0-9889-4612-B55D-D6B65172D134}">
      <dsp:nvSpPr>
        <dsp:cNvPr id="0" name=""/>
        <dsp:cNvSpPr/>
      </dsp:nvSpPr>
      <dsp:spPr>
        <a:xfrm>
          <a:off x="675853" y="2546405"/>
          <a:ext cx="1108226" cy="720347"/>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CR" sz="1300" b="1" kern="1200" dirty="0">
              <a:solidFill>
                <a:schemeClr val="tx1"/>
              </a:solidFill>
              <a:latin typeface="IBM Plex Sans" panose="020B0503050203000203" pitchFamily="34" charset="0"/>
            </a:rPr>
            <a:t>Auditiva</a:t>
          </a:r>
          <a:endParaRPr lang="en-US" sz="1300" b="1" kern="1200" dirty="0">
            <a:solidFill>
              <a:schemeClr val="tx1"/>
            </a:solidFill>
            <a:latin typeface="IBM Plex Sans" panose="020B0503050203000203" pitchFamily="34" charset="0"/>
          </a:endParaRPr>
        </a:p>
      </dsp:txBody>
      <dsp:txXfrm>
        <a:off x="711017" y="2581569"/>
        <a:ext cx="1037898" cy="650019"/>
      </dsp:txXfrm>
    </dsp:sp>
    <dsp:sp modelId="{A31460E3-F81F-4789-800D-E3B4AF3F28F6}">
      <dsp:nvSpPr>
        <dsp:cNvPr id="0" name=""/>
        <dsp:cNvSpPr/>
      </dsp:nvSpPr>
      <dsp:spPr>
        <a:xfrm>
          <a:off x="1002745" y="362572"/>
          <a:ext cx="3392008" cy="3392008"/>
        </a:xfrm>
        <a:custGeom>
          <a:avLst/>
          <a:gdLst/>
          <a:ahLst/>
          <a:cxnLst/>
          <a:rect l="0" t="0" r="0" b="0"/>
          <a:pathLst>
            <a:path>
              <a:moveTo>
                <a:pt x="26408" y="1994133"/>
              </a:moveTo>
              <a:arcTo wR="1696004" hR="1696004" stAng="10192544" swAng="1214912"/>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79BA5E9E-8F5E-4578-A73D-13EFB2E97B6C}">
      <dsp:nvSpPr>
        <dsp:cNvPr id="0" name=""/>
        <dsp:cNvSpPr/>
      </dsp:nvSpPr>
      <dsp:spPr>
        <a:xfrm>
          <a:off x="675853" y="850401"/>
          <a:ext cx="1108226" cy="720347"/>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CR" sz="1300" b="1" kern="1200" dirty="0">
              <a:solidFill>
                <a:schemeClr val="tx1"/>
              </a:solidFill>
              <a:latin typeface="IBM Plex Sans" panose="020B0503050203000203" pitchFamily="34" charset="0"/>
            </a:rPr>
            <a:t>Dos o más</a:t>
          </a:r>
          <a:endParaRPr lang="en-US" sz="1300" b="1" kern="1200" dirty="0">
            <a:solidFill>
              <a:schemeClr val="tx1"/>
            </a:solidFill>
            <a:latin typeface="IBM Plex Sans" panose="020B0503050203000203" pitchFamily="34" charset="0"/>
          </a:endParaRPr>
        </a:p>
      </dsp:txBody>
      <dsp:txXfrm>
        <a:off x="711017" y="885565"/>
        <a:ext cx="1037898" cy="650019"/>
      </dsp:txXfrm>
    </dsp:sp>
    <dsp:sp modelId="{0EF8B702-6B8B-403F-A986-43506986F536}">
      <dsp:nvSpPr>
        <dsp:cNvPr id="0" name=""/>
        <dsp:cNvSpPr/>
      </dsp:nvSpPr>
      <dsp:spPr>
        <a:xfrm>
          <a:off x="1002745" y="362572"/>
          <a:ext cx="3392008" cy="3392008"/>
        </a:xfrm>
        <a:custGeom>
          <a:avLst/>
          <a:gdLst/>
          <a:ahLst/>
          <a:cxnLst/>
          <a:rect l="0" t="0" r="0" b="0"/>
          <a:pathLst>
            <a:path>
              <a:moveTo>
                <a:pt x="616899" y="387584"/>
              </a:moveTo>
              <a:arcTo wR="1696004" hR="1696004" stAng="13829177" swAng="923134"/>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962B2F-093A-4CC8-8E1D-6D3B9DADB120}">
      <dsp:nvSpPr>
        <dsp:cNvPr id="0" name=""/>
        <dsp:cNvSpPr/>
      </dsp:nvSpPr>
      <dsp:spPr>
        <a:xfrm>
          <a:off x="2204805" y="0"/>
          <a:ext cx="2469001" cy="617250"/>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err="1">
              <a:latin typeface="IBM Plex Sans" panose="020B0503050203000203" pitchFamily="34" charset="0"/>
            </a:rPr>
            <a:t>Componente</a:t>
          </a:r>
          <a:r>
            <a:rPr lang="en-US" sz="1800" b="1" kern="1200" dirty="0">
              <a:latin typeface="IBM Plex Sans" panose="020B0503050203000203" pitchFamily="34" charset="0"/>
            </a:rPr>
            <a:t>  </a:t>
          </a:r>
          <a:r>
            <a:rPr lang="en-US" sz="1800" b="1" kern="1200" dirty="0" err="1">
              <a:latin typeface="IBM Plex Sans" panose="020B0503050203000203" pitchFamily="34" charset="0"/>
            </a:rPr>
            <a:t>Alimentario</a:t>
          </a:r>
          <a:endParaRPr lang="en-US" sz="1800" b="1" kern="1200" dirty="0">
            <a:latin typeface="IBM Plex Sans" panose="020B0503050203000203" pitchFamily="34" charset="0"/>
          </a:endParaRPr>
        </a:p>
      </dsp:txBody>
      <dsp:txXfrm>
        <a:off x="2222884" y="18079"/>
        <a:ext cx="2432843" cy="581092"/>
      </dsp:txXfrm>
    </dsp:sp>
    <dsp:sp modelId="{936EF2A3-3F94-4FA9-8327-D48F208E7019}">
      <dsp:nvSpPr>
        <dsp:cNvPr id="0" name=""/>
        <dsp:cNvSpPr/>
      </dsp:nvSpPr>
      <dsp:spPr>
        <a:xfrm rot="5400000">
          <a:off x="3385297" y="671259"/>
          <a:ext cx="108018" cy="108018"/>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58DAAC-3B28-4F38-A5B5-D904E7972101}">
      <dsp:nvSpPr>
        <dsp:cNvPr id="0" name=""/>
        <dsp:cNvSpPr/>
      </dsp:nvSpPr>
      <dsp:spPr>
        <a:xfrm>
          <a:off x="2204805" y="833288"/>
          <a:ext cx="2469001" cy="617250"/>
        </a:xfrm>
        <a:prstGeom prst="roundRect">
          <a:avLst>
            <a:gd name="adj" fmla="val 1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a:latin typeface="IBM Plex Sans" panose="020B0503050203000203" pitchFamily="34" charset="0"/>
            </a:rPr>
            <a:t>Complementos nutricionales</a:t>
          </a:r>
        </a:p>
      </dsp:txBody>
      <dsp:txXfrm>
        <a:off x="2222884" y="851367"/>
        <a:ext cx="2432843" cy="581092"/>
      </dsp:txXfrm>
    </dsp:sp>
    <dsp:sp modelId="{96D09949-7CA5-40C5-85B4-C7749BBEF9D9}">
      <dsp:nvSpPr>
        <dsp:cNvPr id="0" name=""/>
        <dsp:cNvSpPr/>
      </dsp:nvSpPr>
      <dsp:spPr>
        <a:xfrm>
          <a:off x="5019468" y="0"/>
          <a:ext cx="2469001" cy="617250"/>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err="1">
              <a:latin typeface="IBM Plex Sans" panose="020B0503050203000203" pitchFamily="34" charset="0"/>
            </a:rPr>
            <a:t>Componente</a:t>
          </a:r>
          <a:r>
            <a:rPr lang="en-US" sz="1800" b="1" kern="1200" dirty="0">
              <a:latin typeface="IBM Plex Sans" panose="020B0503050203000203" pitchFamily="34" charset="0"/>
            </a:rPr>
            <a:t> no </a:t>
          </a:r>
          <a:r>
            <a:rPr lang="en-US" sz="1800" b="1" kern="1200" dirty="0" err="1">
              <a:latin typeface="IBM Plex Sans" panose="020B0503050203000203" pitchFamily="34" charset="0"/>
            </a:rPr>
            <a:t>Alimentario</a:t>
          </a:r>
          <a:endParaRPr lang="en-US" sz="1800" b="1" kern="1200" dirty="0">
            <a:latin typeface="IBM Plex Sans" panose="020B0503050203000203" pitchFamily="34" charset="0"/>
          </a:endParaRPr>
        </a:p>
      </dsp:txBody>
      <dsp:txXfrm>
        <a:off x="5037547" y="18079"/>
        <a:ext cx="2432843" cy="581092"/>
      </dsp:txXfrm>
    </dsp:sp>
    <dsp:sp modelId="{C166D7E3-2EA5-4DA6-B5E1-FAB5A60B74F7}">
      <dsp:nvSpPr>
        <dsp:cNvPr id="0" name=""/>
        <dsp:cNvSpPr/>
      </dsp:nvSpPr>
      <dsp:spPr>
        <a:xfrm rot="5400000">
          <a:off x="6199959" y="671259"/>
          <a:ext cx="108018" cy="108018"/>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4902C0-284C-4EBE-BBAE-0F8DE6E4114B}">
      <dsp:nvSpPr>
        <dsp:cNvPr id="0" name=""/>
        <dsp:cNvSpPr/>
      </dsp:nvSpPr>
      <dsp:spPr>
        <a:xfrm>
          <a:off x="5019468" y="833288"/>
          <a:ext cx="2469001" cy="617250"/>
        </a:xfrm>
        <a:prstGeom prst="roundRect">
          <a:avLst>
            <a:gd name="adj" fmla="val 1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a:latin typeface="IBM Plex Sans" panose="020B0503050203000203" pitchFamily="34" charset="0"/>
            </a:rPr>
            <a:t>Asistencia personal</a:t>
          </a:r>
        </a:p>
      </dsp:txBody>
      <dsp:txXfrm>
        <a:off x="5037547" y="851367"/>
        <a:ext cx="2432843" cy="581092"/>
      </dsp:txXfrm>
    </dsp:sp>
    <dsp:sp modelId="{43FCE96F-4986-4AFB-820C-70261FCDBE99}">
      <dsp:nvSpPr>
        <dsp:cNvPr id="0" name=""/>
        <dsp:cNvSpPr/>
      </dsp:nvSpPr>
      <dsp:spPr>
        <a:xfrm rot="5400000">
          <a:off x="6199959" y="1504548"/>
          <a:ext cx="108018" cy="108018"/>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497875-D86E-448D-9575-7A4DFCC919AB}">
      <dsp:nvSpPr>
        <dsp:cNvPr id="0" name=""/>
        <dsp:cNvSpPr/>
      </dsp:nvSpPr>
      <dsp:spPr>
        <a:xfrm>
          <a:off x="5019468" y="1666576"/>
          <a:ext cx="2469001" cy="617250"/>
        </a:xfrm>
        <a:prstGeom prst="roundRect">
          <a:avLst>
            <a:gd name="adj" fmla="val 1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a:latin typeface="IBM Plex Sans" panose="020B0503050203000203" pitchFamily="34" charset="0"/>
            </a:rPr>
            <a:t>Pañales</a:t>
          </a:r>
        </a:p>
      </dsp:txBody>
      <dsp:txXfrm>
        <a:off x="5037547" y="1684655"/>
        <a:ext cx="2432843" cy="581092"/>
      </dsp:txXfrm>
    </dsp:sp>
    <dsp:sp modelId="{CB1678A1-2924-485E-AEA2-5700CB62E1C2}">
      <dsp:nvSpPr>
        <dsp:cNvPr id="0" name=""/>
        <dsp:cNvSpPr/>
      </dsp:nvSpPr>
      <dsp:spPr>
        <a:xfrm rot="5400000">
          <a:off x="6199959" y="2337836"/>
          <a:ext cx="108018" cy="108018"/>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1DD75C0-BA18-4E18-911A-E284EFDDC95D}">
      <dsp:nvSpPr>
        <dsp:cNvPr id="0" name=""/>
        <dsp:cNvSpPr/>
      </dsp:nvSpPr>
      <dsp:spPr>
        <a:xfrm>
          <a:off x="5019468" y="2499864"/>
          <a:ext cx="2469001" cy="617250"/>
        </a:xfrm>
        <a:prstGeom prst="roundRect">
          <a:avLst>
            <a:gd name="adj" fmla="val 1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a:latin typeface="IBM Plex Sans" panose="020B0503050203000203" pitchFamily="34" charset="0"/>
            </a:rPr>
            <a:t>Medicamentos especializados</a:t>
          </a:r>
        </a:p>
      </dsp:txBody>
      <dsp:txXfrm>
        <a:off x="5037547" y="2517943"/>
        <a:ext cx="2432843" cy="581092"/>
      </dsp:txXfrm>
    </dsp:sp>
    <dsp:sp modelId="{AB16704A-8ABF-494D-9162-A79C1E86ADCB}">
      <dsp:nvSpPr>
        <dsp:cNvPr id="0" name=""/>
        <dsp:cNvSpPr/>
      </dsp:nvSpPr>
      <dsp:spPr>
        <a:xfrm rot="5400000">
          <a:off x="6199959" y="3171124"/>
          <a:ext cx="108018" cy="108018"/>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A4BB02-A964-4259-8093-B489AB410EE4}">
      <dsp:nvSpPr>
        <dsp:cNvPr id="0" name=""/>
        <dsp:cNvSpPr/>
      </dsp:nvSpPr>
      <dsp:spPr>
        <a:xfrm>
          <a:off x="5019468" y="3333152"/>
          <a:ext cx="2469001" cy="617250"/>
        </a:xfrm>
        <a:prstGeom prst="roundRect">
          <a:avLst>
            <a:gd name="adj" fmla="val 10000"/>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a:latin typeface="IBM Plex Sans" panose="020B0503050203000203" pitchFamily="34" charset="0"/>
            </a:rPr>
            <a:t>Transporte</a:t>
          </a:r>
        </a:p>
      </dsp:txBody>
      <dsp:txXfrm>
        <a:off x="5037547" y="3351231"/>
        <a:ext cx="2432843" cy="581092"/>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C9E1E5-C90A-49CA-828A-62A1FE6C69FA}" type="datetimeFigureOut">
              <a:rPr lang="en-US" smtClean="0"/>
              <a:t>10/29/2019</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C49C9E-719C-4E08-A1C1-45480071B058}" type="slidenum">
              <a:rPr lang="en-US" smtClean="0"/>
              <a:t>‹Nº›</a:t>
            </a:fld>
            <a:endParaRPr lang="en-US"/>
          </a:p>
        </p:txBody>
      </p:sp>
    </p:spTree>
    <p:extLst>
      <p:ext uri="{BB962C8B-B14F-4D97-AF65-F5344CB8AC3E}">
        <p14:creationId xmlns:p14="http://schemas.microsoft.com/office/powerpoint/2010/main" val="4148694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sz="1200" kern="1200" dirty="0">
                <a:solidFill>
                  <a:schemeClr val="tx1"/>
                </a:solidFill>
                <a:effectLst/>
                <a:latin typeface="+mn-lt"/>
                <a:ea typeface="+mn-ea"/>
                <a:cs typeface="+mn-cs"/>
              </a:rPr>
              <a:t>Solamente se incluyen los subsidios establecidos en la Propuesta de Incorporación de la Canasta Derivada de la Discapacidad en el Sistema de Información Población Objetivo (SIPO). </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14</a:t>
            </a:fld>
            <a:endParaRPr lang="en-US" dirty="0"/>
          </a:p>
        </p:txBody>
      </p:sp>
    </p:spTree>
    <p:extLst>
      <p:ext uri="{BB962C8B-B14F-4D97-AF65-F5344CB8AC3E}">
        <p14:creationId xmlns:p14="http://schemas.microsoft.com/office/powerpoint/2010/main" val="3094308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25</a:t>
            </a:fld>
            <a:endParaRPr lang="en-US"/>
          </a:p>
        </p:txBody>
      </p:sp>
    </p:spTree>
    <p:extLst>
      <p:ext uri="{BB962C8B-B14F-4D97-AF65-F5344CB8AC3E}">
        <p14:creationId xmlns:p14="http://schemas.microsoft.com/office/powerpoint/2010/main" val="1996641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26</a:t>
            </a:fld>
            <a:endParaRPr lang="en-US"/>
          </a:p>
        </p:txBody>
      </p:sp>
    </p:spTree>
    <p:extLst>
      <p:ext uri="{BB962C8B-B14F-4D97-AF65-F5344CB8AC3E}">
        <p14:creationId xmlns:p14="http://schemas.microsoft.com/office/powerpoint/2010/main" val="1676613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27</a:t>
            </a:fld>
            <a:endParaRPr lang="en-US"/>
          </a:p>
        </p:txBody>
      </p:sp>
    </p:spTree>
    <p:extLst>
      <p:ext uri="{BB962C8B-B14F-4D97-AF65-F5344CB8AC3E}">
        <p14:creationId xmlns:p14="http://schemas.microsoft.com/office/powerpoint/2010/main" val="22437202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28</a:t>
            </a:fld>
            <a:endParaRPr lang="en-US"/>
          </a:p>
        </p:txBody>
      </p:sp>
    </p:spTree>
    <p:extLst>
      <p:ext uri="{BB962C8B-B14F-4D97-AF65-F5344CB8AC3E}">
        <p14:creationId xmlns:p14="http://schemas.microsoft.com/office/powerpoint/2010/main" val="11353328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29</a:t>
            </a:fld>
            <a:endParaRPr lang="en-US"/>
          </a:p>
        </p:txBody>
      </p:sp>
    </p:spTree>
    <p:extLst>
      <p:ext uri="{BB962C8B-B14F-4D97-AF65-F5344CB8AC3E}">
        <p14:creationId xmlns:p14="http://schemas.microsoft.com/office/powerpoint/2010/main" val="11894877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31</a:t>
            </a:fld>
            <a:endParaRPr lang="en-US"/>
          </a:p>
        </p:txBody>
      </p:sp>
    </p:spTree>
    <p:extLst>
      <p:ext uri="{BB962C8B-B14F-4D97-AF65-F5344CB8AC3E}">
        <p14:creationId xmlns:p14="http://schemas.microsoft.com/office/powerpoint/2010/main" val="18818388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32</a:t>
            </a:fld>
            <a:endParaRPr lang="en-US"/>
          </a:p>
        </p:txBody>
      </p:sp>
    </p:spTree>
    <p:extLst>
      <p:ext uri="{BB962C8B-B14F-4D97-AF65-F5344CB8AC3E}">
        <p14:creationId xmlns:p14="http://schemas.microsoft.com/office/powerpoint/2010/main" val="41080249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33</a:t>
            </a:fld>
            <a:endParaRPr lang="en-US"/>
          </a:p>
        </p:txBody>
      </p:sp>
    </p:spTree>
    <p:extLst>
      <p:ext uri="{BB962C8B-B14F-4D97-AF65-F5344CB8AC3E}">
        <p14:creationId xmlns:p14="http://schemas.microsoft.com/office/powerpoint/2010/main" val="38405658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34</a:t>
            </a:fld>
            <a:endParaRPr lang="en-US"/>
          </a:p>
        </p:txBody>
      </p:sp>
    </p:spTree>
    <p:extLst>
      <p:ext uri="{BB962C8B-B14F-4D97-AF65-F5344CB8AC3E}">
        <p14:creationId xmlns:p14="http://schemas.microsoft.com/office/powerpoint/2010/main" val="35168642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35</a:t>
            </a:fld>
            <a:endParaRPr lang="en-US"/>
          </a:p>
        </p:txBody>
      </p:sp>
    </p:spTree>
    <p:extLst>
      <p:ext uri="{BB962C8B-B14F-4D97-AF65-F5344CB8AC3E}">
        <p14:creationId xmlns:p14="http://schemas.microsoft.com/office/powerpoint/2010/main" val="1251519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sz="1200" kern="1200" dirty="0">
                <a:solidFill>
                  <a:schemeClr val="tx1"/>
                </a:solidFill>
                <a:effectLst/>
                <a:latin typeface="+mn-lt"/>
                <a:ea typeface="+mn-ea"/>
                <a:cs typeface="+mn-cs"/>
              </a:rPr>
              <a:t>Solamente se incluyen los subsidios establecidos en la Propuesta de Incorporación de la Canasta Derivada de la Discapacidad en el Sistema de Información Población Objetivo (SIPO). </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15</a:t>
            </a:fld>
            <a:endParaRPr lang="en-US" dirty="0"/>
          </a:p>
        </p:txBody>
      </p:sp>
    </p:spTree>
    <p:extLst>
      <p:ext uri="{BB962C8B-B14F-4D97-AF65-F5344CB8AC3E}">
        <p14:creationId xmlns:p14="http://schemas.microsoft.com/office/powerpoint/2010/main" val="3659400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16</a:t>
            </a:fld>
            <a:endParaRPr lang="en-US" dirty="0"/>
          </a:p>
        </p:txBody>
      </p:sp>
    </p:spTree>
    <p:extLst>
      <p:ext uri="{BB962C8B-B14F-4D97-AF65-F5344CB8AC3E}">
        <p14:creationId xmlns:p14="http://schemas.microsoft.com/office/powerpoint/2010/main" val="1978398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p>
        </p:txBody>
      </p:sp>
      <p:sp>
        <p:nvSpPr>
          <p:cNvPr id="4" name="Marcador de número de diapositiva 3"/>
          <p:cNvSpPr>
            <a:spLocks noGrp="1"/>
          </p:cNvSpPr>
          <p:nvPr>
            <p:ph type="sldNum" sz="quarter" idx="5"/>
          </p:nvPr>
        </p:nvSpPr>
        <p:spPr/>
        <p:txBody>
          <a:bodyPr/>
          <a:lstStyle/>
          <a:p>
            <a:fld id="{F9C49C9E-719C-4E08-A1C1-45480071B058}" type="slidenum">
              <a:rPr lang="en-US" smtClean="0"/>
              <a:t>18</a:t>
            </a:fld>
            <a:endParaRPr lang="en-US"/>
          </a:p>
        </p:txBody>
      </p:sp>
    </p:spTree>
    <p:extLst>
      <p:ext uri="{BB962C8B-B14F-4D97-AF65-F5344CB8AC3E}">
        <p14:creationId xmlns:p14="http://schemas.microsoft.com/office/powerpoint/2010/main" val="3332005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19</a:t>
            </a:fld>
            <a:endParaRPr lang="en-US"/>
          </a:p>
        </p:txBody>
      </p:sp>
    </p:spTree>
    <p:extLst>
      <p:ext uri="{BB962C8B-B14F-4D97-AF65-F5344CB8AC3E}">
        <p14:creationId xmlns:p14="http://schemas.microsoft.com/office/powerpoint/2010/main" val="4159585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21</a:t>
            </a:fld>
            <a:endParaRPr lang="en-US"/>
          </a:p>
        </p:txBody>
      </p:sp>
    </p:spTree>
    <p:extLst>
      <p:ext uri="{BB962C8B-B14F-4D97-AF65-F5344CB8AC3E}">
        <p14:creationId xmlns:p14="http://schemas.microsoft.com/office/powerpoint/2010/main" val="2197569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22</a:t>
            </a:fld>
            <a:endParaRPr lang="en-US"/>
          </a:p>
        </p:txBody>
      </p:sp>
    </p:spTree>
    <p:extLst>
      <p:ext uri="{BB962C8B-B14F-4D97-AF65-F5344CB8AC3E}">
        <p14:creationId xmlns:p14="http://schemas.microsoft.com/office/powerpoint/2010/main" val="2330067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23</a:t>
            </a:fld>
            <a:endParaRPr lang="en-US"/>
          </a:p>
        </p:txBody>
      </p:sp>
    </p:spTree>
    <p:extLst>
      <p:ext uri="{BB962C8B-B14F-4D97-AF65-F5344CB8AC3E}">
        <p14:creationId xmlns:p14="http://schemas.microsoft.com/office/powerpoint/2010/main" val="19530073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a:t>Importante no aparece la discapacidad visual</a:t>
            </a:r>
            <a:endParaRPr lang="en-US" dirty="0"/>
          </a:p>
        </p:txBody>
      </p:sp>
      <p:sp>
        <p:nvSpPr>
          <p:cNvPr id="4" name="Marcador de número de diapositiva 3"/>
          <p:cNvSpPr>
            <a:spLocks noGrp="1"/>
          </p:cNvSpPr>
          <p:nvPr>
            <p:ph type="sldNum" sz="quarter" idx="5"/>
          </p:nvPr>
        </p:nvSpPr>
        <p:spPr/>
        <p:txBody>
          <a:bodyPr/>
          <a:lstStyle/>
          <a:p>
            <a:fld id="{F9C49C9E-719C-4E08-A1C1-45480071B058}" type="slidenum">
              <a:rPr lang="en-US" smtClean="0"/>
              <a:t>24</a:t>
            </a:fld>
            <a:endParaRPr lang="en-US"/>
          </a:p>
        </p:txBody>
      </p:sp>
    </p:spTree>
    <p:extLst>
      <p:ext uri="{BB962C8B-B14F-4D97-AF65-F5344CB8AC3E}">
        <p14:creationId xmlns:p14="http://schemas.microsoft.com/office/powerpoint/2010/main" val="3773566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6BA5B5-143D-428C-8B0B-7DF75FB1FF7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A3CA9304-E173-4D33-AE6A-818BE4E217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75684C0C-23CE-41B4-8E6F-7D83381AA74C}"/>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5" name="Marcador de pie de página 4">
            <a:extLst>
              <a:ext uri="{FF2B5EF4-FFF2-40B4-BE49-F238E27FC236}">
                <a16:creationId xmlns:a16="http://schemas.microsoft.com/office/drawing/2014/main" id="{D04B6B37-DF1C-4BF1-9A8B-FBE4EE0F5D31}"/>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6352F72D-EF4F-4ADD-A8BC-1A7F4EA0D6EE}"/>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2924845764"/>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9926E1-55B5-4157-A812-82FCAB26D300}"/>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B0058ACB-5DF6-44F8-B607-BCAE4325616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74F38F3B-0B49-4761-8759-F5B1E595807D}"/>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5" name="Marcador de pie de página 4">
            <a:extLst>
              <a:ext uri="{FF2B5EF4-FFF2-40B4-BE49-F238E27FC236}">
                <a16:creationId xmlns:a16="http://schemas.microsoft.com/office/drawing/2014/main" id="{B8A29146-630B-4CA7-9E69-AC738D55677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5EF8CE11-E8A0-40B6-A8A5-8B10D44D8110}"/>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3536018385"/>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A3CCFF8-2F06-42F1-9758-0C3BDAF8BDB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B86DA82C-5F3D-4978-8658-7E04F7296649}"/>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71DD3C5D-1B4D-40B6-9EC5-4B828C1B29A4}"/>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5" name="Marcador de pie de página 4">
            <a:extLst>
              <a:ext uri="{FF2B5EF4-FFF2-40B4-BE49-F238E27FC236}">
                <a16:creationId xmlns:a16="http://schemas.microsoft.com/office/drawing/2014/main" id="{80DFC122-B088-4B96-86C8-2AE51B90F9EC}"/>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892EA180-606C-4B33-9C28-544974626C9C}"/>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3819163555"/>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BB5278-1F21-4C23-9CF2-FF092C443AAC}"/>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87463178-23DB-4DC1-BE16-9A5959B45A8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E01F9432-805E-401F-A162-48FD166CAD94}"/>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5" name="Marcador de pie de página 4">
            <a:extLst>
              <a:ext uri="{FF2B5EF4-FFF2-40B4-BE49-F238E27FC236}">
                <a16:creationId xmlns:a16="http://schemas.microsoft.com/office/drawing/2014/main" id="{97D94DD8-0BF5-4E24-8521-F1D8C515703C}"/>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E17EED73-65BC-4DDB-A5E2-06AFCF8143FC}"/>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4051218391"/>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CA7B6B-B75E-46D9-BD26-DB461DDC7CA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B54107B8-BD0E-41E0-9D7D-76CACC8A94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AE3A088-4352-480F-9538-E48B901C2609}"/>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5" name="Marcador de pie de página 4">
            <a:extLst>
              <a:ext uri="{FF2B5EF4-FFF2-40B4-BE49-F238E27FC236}">
                <a16:creationId xmlns:a16="http://schemas.microsoft.com/office/drawing/2014/main" id="{45B49718-57F9-46C6-8E71-6484C957BA8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5F21AF4B-5A0B-43A9-A2FE-97802EBCA41F}"/>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3970086924"/>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F4404C-F79F-4B3D-BF98-ABE9DFB4B628}"/>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D59EE9B3-116E-48A5-8642-43D89588A00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BFF3E141-2964-4D9D-8EFA-AD0F369BBE5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FA4716EB-87CD-4403-A0A4-4B0ECE848CCA}"/>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6" name="Marcador de pie de página 5">
            <a:extLst>
              <a:ext uri="{FF2B5EF4-FFF2-40B4-BE49-F238E27FC236}">
                <a16:creationId xmlns:a16="http://schemas.microsoft.com/office/drawing/2014/main" id="{244B3034-97A0-41AA-A478-870005861B3E}"/>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F4FC118E-151E-4399-A117-2AD4207D7181}"/>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2058233532"/>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0B343B-E41C-4073-B188-E5C6D0DEBA15}"/>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052A9A2E-501E-4F13-B6AC-9FA4762D47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897002E-F371-4A00-ADE5-E5F6D5EC585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DC8739B3-A94F-4D46-80F9-4787031230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6C59335-C1D5-40E2-9428-B64BCCA8FAB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71121806-119D-41C4-BE94-B29259D94FBC}"/>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8" name="Marcador de pie de página 7">
            <a:extLst>
              <a:ext uri="{FF2B5EF4-FFF2-40B4-BE49-F238E27FC236}">
                <a16:creationId xmlns:a16="http://schemas.microsoft.com/office/drawing/2014/main" id="{B1155ABE-3A06-447C-A110-72D6371E35DD}"/>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FE5663D2-DC60-43CF-B635-022BF0CD4568}"/>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260332841"/>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2C1721-C66C-4A54-AD46-4177DEF45CA2}"/>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5466BF2F-E128-4F71-A66F-498C6DAA2EC9}"/>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4" name="Marcador de pie de página 3">
            <a:extLst>
              <a:ext uri="{FF2B5EF4-FFF2-40B4-BE49-F238E27FC236}">
                <a16:creationId xmlns:a16="http://schemas.microsoft.com/office/drawing/2014/main" id="{346C0D34-79AE-48F8-A583-F32E4D1E251A}"/>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A3D4F44B-AC25-4991-9440-9E3C11DF2AE1}"/>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240488577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DE3A558-DBAB-44F5-9427-7820E39F0F78}"/>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3" name="Marcador de pie de página 2">
            <a:extLst>
              <a:ext uri="{FF2B5EF4-FFF2-40B4-BE49-F238E27FC236}">
                <a16:creationId xmlns:a16="http://schemas.microsoft.com/office/drawing/2014/main" id="{1137A412-FE9D-44C4-8720-FEBEF059460E}"/>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3F4B5162-B72A-480E-9B59-C515722F45E2}"/>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3583850350"/>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5CBC42-79A8-4B96-AD51-0CDAF90A9FA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456DE2B1-D929-4184-BBD6-957DA46E5E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A92ED654-7528-4893-9154-3AF0D2F41B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D3286A8-F3AF-4DCB-9EA5-33E9729EC0AC}"/>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6" name="Marcador de pie de página 5">
            <a:extLst>
              <a:ext uri="{FF2B5EF4-FFF2-40B4-BE49-F238E27FC236}">
                <a16:creationId xmlns:a16="http://schemas.microsoft.com/office/drawing/2014/main" id="{CEEA4249-E636-4C71-84FC-7B337A548F8D}"/>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52A182DD-15E7-4BE3-9BBA-11227D354373}"/>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3737898070"/>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BFBBB0-03BE-49AC-9A76-EDCBB5DE136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5C514C26-5E43-4750-A1C4-E967740E31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780EB7D9-A5EF-4606-A93D-5C106561F2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FC6183D-1981-4E62-91D3-7E1A71F1A0BF}"/>
              </a:ext>
            </a:extLst>
          </p:cNvPr>
          <p:cNvSpPr>
            <a:spLocks noGrp="1"/>
          </p:cNvSpPr>
          <p:nvPr>
            <p:ph type="dt" sz="half" idx="10"/>
          </p:nvPr>
        </p:nvSpPr>
        <p:spPr/>
        <p:txBody>
          <a:bodyPr/>
          <a:lstStyle/>
          <a:p>
            <a:fld id="{F490C989-491A-4C26-BFC0-FB074DE402C5}" type="datetimeFigureOut">
              <a:rPr lang="en-US" smtClean="0"/>
              <a:t>10/29/2019</a:t>
            </a:fld>
            <a:endParaRPr lang="en-US"/>
          </a:p>
        </p:txBody>
      </p:sp>
      <p:sp>
        <p:nvSpPr>
          <p:cNvPr id="6" name="Marcador de pie de página 5">
            <a:extLst>
              <a:ext uri="{FF2B5EF4-FFF2-40B4-BE49-F238E27FC236}">
                <a16:creationId xmlns:a16="http://schemas.microsoft.com/office/drawing/2014/main" id="{21250B29-9AEA-4F38-B055-BE20F7EA7535}"/>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F699DAEE-0F02-41D3-817D-216F0EDD481C}"/>
              </a:ext>
            </a:extLst>
          </p:cNvPr>
          <p:cNvSpPr>
            <a:spLocks noGrp="1"/>
          </p:cNvSpPr>
          <p:nvPr>
            <p:ph type="sldNum" sz="quarter" idx="12"/>
          </p:nvPr>
        </p:nvSpPr>
        <p:spPr/>
        <p:txBody>
          <a:bodyPr/>
          <a:lstStyle/>
          <a:p>
            <a:fld id="{F42E8B61-CCE4-42A9-9EB9-2F5BB1A74339}" type="slidenum">
              <a:rPr lang="en-US" smtClean="0"/>
              <a:t>‹Nº›</a:t>
            </a:fld>
            <a:endParaRPr lang="en-US"/>
          </a:p>
        </p:txBody>
      </p:sp>
    </p:spTree>
    <p:extLst>
      <p:ext uri="{BB962C8B-B14F-4D97-AF65-F5344CB8AC3E}">
        <p14:creationId xmlns:p14="http://schemas.microsoft.com/office/powerpoint/2010/main" val="3020301037"/>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20F493E-CA5B-49F9-8856-87BD2447F5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F6565214-EF99-4665-8E02-B15CC6CDAD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818A6CB5-7898-457F-BC9B-1B48DDEE73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0C989-491A-4C26-BFC0-FB074DE402C5}" type="datetimeFigureOut">
              <a:rPr lang="en-US" smtClean="0"/>
              <a:t>10/29/2019</a:t>
            </a:fld>
            <a:endParaRPr lang="en-US"/>
          </a:p>
        </p:txBody>
      </p:sp>
      <p:sp>
        <p:nvSpPr>
          <p:cNvPr id="5" name="Marcador de pie de página 4">
            <a:extLst>
              <a:ext uri="{FF2B5EF4-FFF2-40B4-BE49-F238E27FC236}">
                <a16:creationId xmlns:a16="http://schemas.microsoft.com/office/drawing/2014/main" id="{F9015C55-CE69-4CF9-A1F1-AB6CFCA2E7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0C9A6D92-A260-43E8-B960-C2F6C9F523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2E8B61-CCE4-42A9-9EB9-2F5BB1A74339}" type="slidenum">
              <a:rPr lang="en-US" smtClean="0"/>
              <a:t>‹Nº›</a:t>
            </a:fld>
            <a:endParaRPr lang="en-US"/>
          </a:p>
        </p:txBody>
      </p:sp>
    </p:spTree>
    <p:extLst>
      <p:ext uri="{BB962C8B-B14F-4D97-AF65-F5344CB8AC3E}">
        <p14:creationId xmlns:p14="http://schemas.microsoft.com/office/powerpoint/2010/main" val="67844911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image" Target="../media/image1.png"/><Relationship Id="rId7" Type="http://schemas.openxmlformats.org/officeDocument/2006/relationships/diagramQuickStyle" Target="../diagrams/quickStyle6.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2.png"/><Relationship Id="rId9" Type="http://schemas.microsoft.com/office/2007/relationships/diagramDrawing" Target="../diagrams/drawing6.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image" Target="../media/image1.png"/><Relationship Id="rId7" Type="http://schemas.openxmlformats.org/officeDocument/2006/relationships/diagramQuickStyle" Target="../diagrams/quickStyle7.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2.png"/><Relationship Id="rId9" Type="http://schemas.microsoft.com/office/2007/relationships/diagramDrawing" Target="../diagrams/drawing7.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image" Target="../media/image1.png"/><Relationship Id="rId7" Type="http://schemas.openxmlformats.org/officeDocument/2006/relationships/diagramQuickStyle" Target="../diagrams/quickStyle8.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image" Target="../media/image2.png"/><Relationship Id="rId9" Type="http://schemas.microsoft.com/office/2007/relationships/diagramDrawing" Target="../diagrams/drawing8.xml"/></Relationships>
</file>

<file path=ppt/slides/_rels/slide17.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2.png"/><Relationship Id="rId7" Type="http://schemas.openxmlformats.org/officeDocument/2006/relationships/diagramColors" Target="../diagrams/colors9.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1.em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hyperlink" Target="http://www.fischelenlinea.com/" TargetMode="Externa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0.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50.png"/><Relationship Id="rId5" Type="http://schemas.openxmlformats.org/officeDocument/2006/relationships/image" Target="../media/image40.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hart" Target="../charts/chart4.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chart" Target="../charts/chart5.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chart" Target="../charts/chart6.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chart" Target="../charts/chart7.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chart" Target="../charts/chart8.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8.svg"/><Relationship Id="rId7" Type="http://schemas.openxmlformats.org/officeDocument/2006/relationships/diagramColors" Target="../diagrams/colors4.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44784-ACA6-476C-80C5-6E06AC911A77}"/>
              </a:ext>
            </a:extLst>
          </p:cNvPr>
          <p:cNvSpPr>
            <a:spLocks noGrp="1"/>
          </p:cNvSpPr>
          <p:nvPr>
            <p:ph type="ctrTitle"/>
          </p:nvPr>
        </p:nvSpPr>
        <p:spPr>
          <a:xfrm>
            <a:off x="596348" y="1933332"/>
            <a:ext cx="11239970" cy="2387600"/>
          </a:xfrm>
        </p:spPr>
        <p:txBody>
          <a:bodyPr>
            <a:normAutofit/>
          </a:bodyPr>
          <a:lstStyle/>
          <a:p>
            <a:r>
              <a:rPr lang="es-CR" sz="5000" b="1" dirty="0">
                <a:latin typeface="IBM Plex Sans" panose="020B0503050203000203" pitchFamily="34" charset="0"/>
              </a:rPr>
              <a:t>Consultoría para la incorporación de la discapacidad en la medición de pobreza.</a:t>
            </a:r>
            <a:endParaRPr lang="en-US" sz="5000" dirty="0">
              <a:latin typeface="IBM Plex Sans" panose="020B0503050203000203" pitchFamily="34" charset="0"/>
            </a:endParaRPr>
          </a:p>
        </p:txBody>
      </p:sp>
      <p:sp>
        <p:nvSpPr>
          <p:cNvPr id="3" name="Subtítulo 2">
            <a:extLst>
              <a:ext uri="{FF2B5EF4-FFF2-40B4-BE49-F238E27FC236}">
                <a16:creationId xmlns:a16="http://schemas.microsoft.com/office/drawing/2014/main" id="{96DEB619-2E81-4419-B6B4-9125D9B20BEA}"/>
              </a:ext>
            </a:extLst>
          </p:cNvPr>
          <p:cNvSpPr>
            <a:spLocks noGrp="1"/>
          </p:cNvSpPr>
          <p:nvPr>
            <p:ph type="subTitle" idx="1"/>
          </p:nvPr>
        </p:nvSpPr>
        <p:spPr>
          <a:xfrm>
            <a:off x="7699719" y="5526582"/>
            <a:ext cx="4333461" cy="1049571"/>
          </a:xfrm>
        </p:spPr>
        <p:txBody>
          <a:bodyPr>
            <a:normAutofit/>
          </a:bodyPr>
          <a:lstStyle/>
          <a:p>
            <a:r>
              <a:rPr lang="es-CR" dirty="0"/>
              <a:t>Katherine Barquero Mejías </a:t>
            </a:r>
            <a:endParaRPr lang="en-US" dirty="0"/>
          </a:p>
          <a:p>
            <a:r>
              <a:rPr lang="es-CR" dirty="0"/>
              <a:t>Leonardo Sánchez Hernández </a:t>
            </a:r>
            <a:endParaRPr lang="en-US" dirty="0"/>
          </a:p>
          <a:p>
            <a:endParaRPr lang="en-US" dirty="0"/>
          </a:p>
        </p:txBody>
      </p:sp>
      <p:pic>
        <p:nvPicPr>
          <p:cNvPr id="4" name="Imagen 3">
            <a:extLst>
              <a:ext uri="{FF2B5EF4-FFF2-40B4-BE49-F238E27FC236}">
                <a16:creationId xmlns:a16="http://schemas.microsoft.com/office/drawing/2014/main" id="{4281DD7F-44B0-4DBC-96B7-EA49C93911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322365" y="287142"/>
            <a:ext cx="2067339" cy="1077831"/>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747513" y="215586"/>
            <a:ext cx="1285667" cy="1242153"/>
          </a:xfrm>
          <a:prstGeom prst="rect">
            <a:avLst/>
          </a:prstGeom>
          <a:noFill/>
        </p:spPr>
      </p:pic>
    </p:spTree>
    <p:extLst>
      <p:ext uri="{BB962C8B-B14F-4D97-AF65-F5344CB8AC3E}">
        <p14:creationId xmlns:p14="http://schemas.microsoft.com/office/powerpoint/2010/main" val="3711401908"/>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DE3433BF-94CF-4E6F-B7CB-AD5E8142E4FC}"/>
              </a:ext>
            </a:extLst>
          </p:cNvPr>
          <p:cNvPicPr>
            <a:picLocks noChangeAspect="1"/>
          </p:cNvPicPr>
          <p:nvPr/>
        </p:nvPicPr>
        <p:blipFill>
          <a:blip r:embed="rId2"/>
          <a:stretch>
            <a:fillRect/>
          </a:stretch>
        </p:blipFill>
        <p:spPr>
          <a:xfrm>
            <a:off x="1734612" y="976296"/>
            <a:ext cx="7230483" cy="5532783"/>
          </a:xfrm>
          <a:prstGeom prst="rect">
            <a:avLst/>
          </a:prstGeom>
        </p:spPr>
      </p:pic>
      <p:sp>
        <p:nvSpPr>
          <p:cNvPr id="3" name="Rectángulo 2">
            <a:extLst>
              <a:ext uri="{FF2B5EF4-FFF2-40B4-BE49-F238E27FC236}">
                <a16:creationId xmlns:a16="http://schemas.microsoft.com/office/drawing/2014/main" id="{CC28C5E3-E4B9-4179-BB33-073CD959286E}"/>
              </a:ext>
            </a:extLst>
          </p:cNvPr>
          <p:cNvSpPr/>
          <p:nvPr/>
        </p:nvSpPr>
        <p:spPr>
          <a:xfrm>
            <a:off x="5592418" y="150139"/>
            <a:ext cx="6427304" cy="954107"/>
          </a:xfrm>
          <a:prstGeom prst="rect">
            <a:avLst/>
          </a:prstGeom>
        </p:spPr>
        <p:txBody>
          <a:bodyPr wrap="square">
            <a:spAutoFit/>
          </a:bodyPr>
          <a:lstStyle/>
          <a:p>
            <a:pPr algn="r"/>
            <a:r>
              <a:rPr lang="es-CR" sz="2800" b="1" dirty="0">
                <a:latin typeface="IBM Plex Sans" panose="020B0503050203000203" pitchFamily="34" charset="0"/>
              </a:rPr>
              <a:t>Evolución de la medición de la discapacidad</a:t>
            </a:r>
            <a:endParaRPr lang="en-US" sz="2800" dirty="0"/>
          </a:p>
        </p:txBody>
      </p:sp>
    </p:spTree>
    <p:extLst>
      <p:ext uri="{BB962C8B-B14F-4D97-AF65-F5344CB8AC3E}">
        <p14:creationId xmlns:p14="http://schemas.microsoft.com/office/powerpoint/2010/main" val="141782136"/>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CCD7ED18-DFC6-4477-BA6A-F9A096FE5EF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23307" y="230309"/>
            <a:ext cx="2784354" cy="6495450"/>
          </a:xfrm>
          <a:prstGeom prst="rect">
            <a:avLst/>
          </a:prstGeom>
          <a:noFill/>
          <a:ln>
            <a:noFill/>
          </a:ln>
        </p:spPr>
      </p:pic>
      <p:pic>
        <p:nvPicPr>
          <p:cNvPr id="6" name="Imagen 5">
            <a:extLst>
              <a:ext uri="{FF2B5EF4-FFF2-40B4-BE49-F238E27FC236}">
                <a16:creationId xmlns:a16="http://schemas.microsoft.com/office/drawing/2014/main" id="{0CF02313-CA86-458E-8A3D-D2D52B1DCA9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834315" y="212419"/>
            <a:ext cx="3167698" cy="6531229"/>
          </a:xfrm>
          <a:prstGeom prst="rect">
            <a:avLst/>
          </a:prstGeom>
          <a:noFill/>
          <a:ln>
            <a:noFill/>
          </a:ln>
        </p:spPr>
      </p:pic>
      <p:sp>
        <p:nvSpPr>
          <p:cNvPr id="2" name="Rectángulo 1">
            <a:extLst>
              <a:ext uri="{FF2B5EF4-FFF2-40B4-BE49-F238E27FC236}">
                <a16:creationId xmlns:a16="http://schemas.microsoft.com/office/drawing/2014/main" id="{D9DE7945-4381-44B0-9A05-1244C1B5D7E2}"/>
              </a:ext>
            </a:extLst>
          </p:cNvPr>
          <p:cNvSpPr/>
          <p:nvPr/>
        </p:nvSpPr>
        <p:spPr>
          <a:xfrm>
            <a:off x="7740754" y="212419"/>
            <a:ext cx="4093866" cy="1754326"/>
          </a:xfrm>
          <a:prstGeom prst="rect">
            <a:avLst/>
          </a:prstGeom>
        </p:spPr>
        <p:txBody>
          <a:bodyPr wrap="square">
            <a:spAutoFit/>
          </a:bodyPr>
          <a:lstStyle/>
          <a:p>
            <a:pPr algn="r"/>
            <a:r>
              <a:rPr lang="es-CR" sz="3600" b="1" dirty="0">
                <a:latin typeface="IBM Plex Sans" panose="020B0503050203000203" pitchFamily="34" charset="0"/>
              </a:rPr>
              <a:t>Evolución de la medición de la discapacidad</a:t>
            </a:r>
            <a:endParaRPr lang="en-US" sz="3600" dirty="0"/>
          </a:p>
        </p:txBody>
      </p:sp>
    </p:spTree>
    <p:extLst>
      <p:ext uri="{BB962C8B-B14F-4D97-AF65-F5344CB8AC3E}">
        <p14:creationId xmlns:p14="http://schemas.microsoft.com/office/powerpoint/2010/main" val="3269266626"/>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esquinas redondeadas 4">
            <a:extLst>
              <a:ext uri="{FF2B5EF4-FFF2-40B4-BE49-F238E27FC236}">
                <a16:creationId xmlns:a16="http://schemas.microsoft.com/office/drawing/2014/main" id="{3F5147F0-DD61-47CB-A64F-035C1AFFE593}"/>
              </a:ext>
            </a:extLst>
          </p:cNvPr>
          <p:cNvSpPr/>
          <p:nvPr/>
        </p:nvSpPr>
        <p:spPr>
          <a:xfrm>
            <a:off x="134224" y="461394"/>
            <a:ext cx="1744910" cy="5712903"/>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es-CR" sz="3600" b="1" dirty="0">
                <a:latin typeface="Arial" panose="020B0604020202020204" pitchFamily="34" charset="0"/>
                <a:cs typeface="Arial" panose="020B0604020202020204" pitchFamily="34" charset="0"/>
              </a:rPr>
              <a:t>Chile</a:t>
            </a:r>
          </a:p>
        </p:txBody>
      </p:sp>
      <p:sp>
        <p:nvSpPr>
          <p:cNvPr id="2" name="Rectángulo 1">
            <a:extLst>
              <a:ext uri="{FF2B5EF4-FFF2-40B4-BE49-F238E27FC236}">
                <a16:creationId xmlns:a16="http://schemas.microsoft.com/office/drawing/2014/main" id="{B6D7CD65-B9C5-4662-BC42-855E82BA8363}"/>
              </a:ext>
            </a:extLst>
          </p:cNvPr>
          <p:cNvSpPr/>
          <p:nvPr/>
        </p:nvSpPr>
        <p:spPr>
          <a:xfrm>
            <a:off x="4045335" y="221131"/>
            <a:ext cx="5602248" cy="650625"/>
          </a:xfrm>
          <a:prstGeom prst="rect">
            <a:avLst/>
          </a:prstGeom>
        </p:spPr>
        <p:txBody>
          <a:bodyPr wrap="square">
            <a:spAutoFit/>
          </a:bodyPr>
          <a:lstStyle/>
          <a:p>
            <a:r>
              <a:rPr lang="es-CR" b="1" i="1" dirty="0">
                <a:latin typeface="Arial" panose="020B0604020202020204" pitchFamily="34" charset="0"/>
                <a:ea typeface="Calibri" panose="020F0502020204030204" pitchFamily="34" charset="0"/>
              </a:rPr>
              <a:t>Módulos de información de la Encuesta Nacional de Discapacidad (ENDISC)</a:t>
            </a:r>
            <a:endParaRPr lang="es-CR" b="1" dirty="0"/>
          </a:p>
        </p:txBody>
      </p:sp>
      <p:graphicFrame>
        <p:nvGraphicFramePr>
          <p:cNvPr id="8" name="Tabla 7">
            <a:extLst>
              <a:ext uri="{FF2B5EF4-FFF2-40B4-BE49-F238E27FC236}">
                <a16:creationId xmlns:a16="http://schemas.microsoft.com/office/drawing/2014/main" id="{FBEA976C-EEBD-4D43-AC4A-8CE8F385E3B4}"/>
              </a:ext>
            </a:extLst>
          </p:cNvPr>
          <p:cNvGraphicFramePr>
            <a:graphicFrameLocks noGrp="1"/>
          </p:cNvGraphicFramePr>
          <p:nvPr>
            <p:extLst>
              <p:ext uri="{D42A27DB-BD31-4B8C-83A1-F6EECF244321}">
                <p14:modId xmlns:p14="http://schemas.microsoft.com/office/powerpoint/2010/main" val="3829276382"/>
              </p:ext>
            </p:extLst>
          </p:nvPr>
        </p:nvGraphicFramePr>
        <p:xfrm>
          <a:off x="4045335" y="1064708"/>
          <a:ext cx="5602248" cy="2568418"/>
        </p:xfrm>
        <a:graphic>
          <a:graphicData uri="http://schemas.openxmlformats.org/drawingml/2006/table">
            <a:tbl>
              <a:tblPr firstRow="1" firstCol="1" bandRow="1"/>
              <a:tblGrid>
                <a:gridCol w="1393354">
                  <a:extLst>
                    <a:ext uri="{9D8B030D-6E8A-4147-A177-3AD203B41FA5}">
                      <a16:colId xmlns:a16="http://schemas.microsoft.com/office/drawing/2014/main" val="3561362935"/>
                    </a:ext>
                  </a:extLst>
                </a:gridCol>
                <a:gridCol w="2616766">
                  <a:extLst>
                    <a:ext uri="{9D8B030D-6E8A-4147-A177-3AD203B41FA5}">
                      <a16:colId xmlns:a16="http://schemas.microsoft.com/office/drawing/2014/main" val="4068312992"/>
                    </a:ext>
                  </a:extLst>
                </a:gridCol>
                <a:gridCol w="1592128">
                  <a:extLst>
                    <a:ext uri="{9D8B030D-6E8A-4147-A177-3AD203B41FA5}">
                      <a16:colId xmlns:a16="http://schemas.microsoft.com/office/drawing/2014/main" val="2647260778"/>
                    </a:ext>
                  </a:extLst>
                </a:gridCol>
              </a:tblGrid>
              <a:tr h="338125">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Sección</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Módulo de información</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Cantidad de preguntas</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02324025"/>
                  </a:ext>
                </a:extLst>
              </a:tr>
              <a:tr h="171561">
                <a:tc rowSpan="5">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Cuestionario del hogar</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Registro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8055569"/>
                  </a:ext>
                </a:extLst>
              </a:tr>
              <a:tr h="171561">
                <a:tc vMerge="1">
                  <a:txBody>
                    <a:bodyPr/>
                    <a:lstStyle/>
                    <a:p>
                      <a:endParaRPr lang="es-CR"/>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Educación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94242482"/>
                  </a:ext>
                </a:extLst>
              </a:tr>
              <a:tr h="171561">
                <a:tc vMerge="1">
                  <a:txBody>
                    <a:bodyPr/>
                    <a:lstStyle/>
                    <a:p>
                      <a:endParaRPr lang="es-CR"/>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Trabajo</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74478097"/>
                  </a:ext>
                </a:extLst>
              </a:tr>
              <a:tr h="171561">
                <a:tc vMerge="1">
                  <a:txBody>
                    <a:bodyPr/>
                    <a:lstStyle/>
                    <a:p>
                      <a:endParaRPr lang="es-CR"/>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Ingresos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67947333"/>
                  </a:ext>
                </a:extLst>
              </a:tr>
              <a:tr h="171561">
                <a:tc vMerge="1">
                  <a:txBody>
                    <a:bodyPr/>
                    <a:lstStyle/>
                    <a:p>
                      <a:endParaRPr lang="es-CR"/>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Vivienda </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6553223"/>
                  </a:ext>
                </a:extLst>
              </a:tr>
              <a:tr h="171561">
                <a:tc rowSpan="4">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Cuestionario adulto</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Desempeño</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47</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48598914"/>
                  </a:ext>
                </a:extLst>
              </a:tr>
              <a:tr h="171561">
                <a:tc vMerge="1">
                  <a:txBody>
                    <a:bodyPr/>
                    <a:lstStyle/>
                    <a:p>
                      <a:endParaRPr lang="es-CR"/>
                    </a:p>
                  </a:txBody>
                  <a:tcPr/>
                </a:tc>
                <a:tc>
                  <a:txBody>
                    <a:bodyPr/>
                    <a:lstStyle/>
                    <a:p>
                      <a:pPr>
                        <a:lnSpc>
                          <a:spcPct val="107000"/>
                        </a:lnSpc>
                        <a:spcAft>
                          <a:spcPts val="0"/>
                        </a:spcAft>
                      </a:pPr>
                      <a:r>
                        <a:rPr lang="es-CR"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Capacidad y condición de salud</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67</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31453537"/>
                  </a:ext>
                </a:extLst>
              </a:tr>
              <a:tr h="171561">
                <a:tc vMerge="1">
                  <a:txBody>
                    <a:bodyPr/>
                    <a:lstStyle/>
                    <a:p>
                      <a:endParaRPr lang="es-CR"/>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Factores ambientales</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43</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56414074"/>
                  </a:ext>
                </a:extLst>
              </a:tr>
              <a:tr h="171561">
                <a:tc vMerge="1">
                  <a:txBody>
                    <a:bodyPr/>
                    <a:lstStyle/>
                    <a:p>
                      <a:endParaRPr lang="es-CR"/>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Servicios y participación</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22</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17408506"/>
                  </a:ext>
                </a:extLst>
              </a:tr>
              <a:tr h="171561">
                <a:tc rowSpan="4">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Cuestionario infantil</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Desempeño</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27</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40383275"/>
                  </a:ext>
                </a:extLst>
              </a:tr>
              <a:tr h="171561">
                <a:tc vMerge="1">
                  <a:txBody>
                    <a:bodyPr/>
                    <a:lstStyle/>
                    <a:p>
                      <a:endParaRPr lang="es-CR"/>
                    </a:p>
                  </a:txBody>
                  <a:tcPr/>
                </a:tc>
                <a:tc>
                  <a:txBody>
                    <a:bodyPr/>
                    <a:lstStyle/>
                    <a:p>
                      <a:pPr>
                        <a:lnSpc>
                          <a:spcPct val="107000"/>
                        </a:lnSpc>
                        <a:spcAft>
                          <a:spcPts val="0"/>
                        </a:spcAft>
                      </a:pPr>
                      <a:r>
                        <a:rPr lang="es-CR"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Capacidad y condición de salud</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36</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92536212"/>
                  </a:ext>
                </a:extLst>
              </a:tr>
              <a:tr h="171561">
                <a:tc vMerge="1">
                  <a:txBody>
                    <a:bodyPr/>
                    <a:lstStyle/>
                    <a:p>
                      <a:endParaRPr lang="es-CR"/>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Factores ambientales</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16</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4080156"/>
                  </a:ext>
                </a:extLst>
              </a:tr>
              <a:tr h="171561">
                <a:tc vMerge="1">
                  <a:txBody>
                    <a:bodyPr/>
                    <a:lstStyle/>
                    <a:p>
                      <a:endParaRPr lang="es-CR"/>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Servicios y participación</a:t>
                      </a:r>
                      <a:endParaRPr lang="es-C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a:t>
                      </a:r>
                      <a:endParaRPr lang="es-C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69610154"/>
                  </a:ext>
                </a:extLst>
              </a:tr>
            </a:tbl>
          </a:graphicData>
        </a:graphic>
      </p:graphicFrame>
      <p:sp>
        <p:nvSpPr>
          <p:cNvPr id="9" name="Rectángulo: esquinas redondeadas 8">
            <a:extLst>
              <a:ext uri="{FF2B5EF4-FFF2-40B4-BE49-F238E27FC236}">
                <a16:creationId xmlns:a16="http://schemas.microsoft.com/office/drawing/2014/main" id="{172895FF-8199-4211-A99D-B86315BE9723}"/>
              </a:ext>
            </a:extLst>
          </p:cNvPr>
          <p:cNvSpPr/>
          <p:nvPr/>
        </p:nvSpPr>
        <p:spPr>
          <a:xfrm>
            <a:off x="2889036" y="4037778"/>
            <a:ext cx="4027447" cy="1995482"/>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1400" dirty="0">
                <a:solidFill>
                  <a:srgbClr val="002060"/>
                </a:solidFill>
                <a:latin typeface="Arial" panose="020B0604020202020204" pitchFamily="34" charset="0"/>
                <a:cs typeface="Arial" panose="020B0604020202020204" pitchFamily="34" charset="0"/>
              </a:rPr>
              <a:t>Una de las conclusiones del estudio es que </a:t>
            </a:r>
            <a:r>
              <a:rPr lang="es-CR" sz="1400" b="1" dirty="0">
                <a:solidFill>
                  <a:srgbClr val="002060"/>
                </a:solidFill>
                <a:latin typeface="Arial" panose="020B0604020202020204" pitchFamily="34" charset="0"/>
                <a:cs typeface="Arial" panose="020B0604020202020204" pitchFamily="34" charset="0"/>
              </a:rPr>
              <a:t>la prevalencia de la discapacidad es mayor en los hogares que se ubican en los quintiles de ingreso más bajos. </a:t>
            </a:r>
            <a:r>
              <a:rPr lang="es-CR" sz="1400" dirty="0">
                <a:solidFill>
                  <a:srgbClr val="002060"/>
                </a:solidFill>
                <a:latin typeface="Arial" panose="020B0604020202020204" pitchFamily="34" charset="0"/>
                <a:cs typeface="Arial" panose="020B0604020202020204" pitchFamily="34" charset="0"/>
              </a:rPr>
              <a:t>Además, permitió concluir que </a:t>
            </a:r>
            <a:r>
              <a:rPr lang="es-CR" sz="1400" b="1" dirty="0">
                <a:solidFill>
                  <a:srgbClr val="002060"/>
                </a:solidFill>
                <a:latin typeface="Arial" panose="020B0604020202020204" pitchFamily="34" charset="0"/>
                <a:cs typeface="Arial" panose="020B0604020202020204" pitchFamily="34" charset="0"/>
              </a:rPr>
              <a:t>conforme aumenta el quintil de ingresos es menor la severidad de la discapacidad</a:t>
            </a:r>
            <a:endParaRPr lang="es-CR" sz="1400" dirty="0">
              <a:solidFill>
                <a:srgbClr val="002060"/>
              </a:solidFill>
              <a:latin typeface="Arial" panose="020B0604020202020204" pitchFamily="34" charset="0"/>
              <a:cs typeface="Arial" panose="020B0604020202020204" pitchFamily="34" charset="0"/>
            </a:endParaRPr>
          </a:p>
        </p:txBody>
      </p:sp>
      <p:pic>
        <p:nvPicPr>
          <p:cNvPr id="10" name="Imagen 9">
            <a:extLst>
              <a:ext uri="{FF2B5EF4-FFF2-40B4-BE49-F238E27FC236}">
                <a16:creationId xmlns:a16="http://schemas.microsoft.com/office/drawing/2014/main" id="{09EE83D6-E025-4797-BD7F-6B8F7E6EEE2A}"/>
              </a:ext>
            </a:extLst>
          </p:cNvPr>
          <p:cNvPicPr>
            <a:picLocks noChangeAspect="1"/>
          </p:cNvPicPr>
          <p:nvPr/>
        </p:nvPicPr>
        <p:blipFill>
          <a:blip r:embed="rId2"/>
          <a:stretch>
            <a:fillRect/>
          </a:stretch>
        </p:blipFill>
        <p:spPr>
          <a:xfrm>
            <a:off x="7287547" y="3826078"/>
            <a:ext cx="4343425" cy="2441643"/>
          </a:xfrm>
          <a:prstGeom prst="rect">
            <a:avLst/>
          </a:prstGeom>
        </p:spPr>
      </p:pic>
    </p:spTree>
    <p:extLst>
      <p:ext uri="{BB962C8B-B14F-4D97-AF65-F5344CB8AC3E}">
        <p14:creationId xmlns:p14="http://schemas.microsoft.com/office/powerpoint/2010/main" val="44261429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44784-ACA6-476C-80C5-6E06AC911A77}"/>
              </a:ext>
            </a:extLst>
          </p:cNvPr>
          <p:cNvSpPr>
            <a:spLocks noGrp="1"/>
          </p:cNvSpPr>
          <p:nvPr>
            <p:ph type="ctrTitle"/>
          </p:nvPr>
        </p:nvSpPr>
        <p:spPr>
          <a:xfrm>
            <a:off x="826011" y="1498469"/>
            <a:ext cx="10877785" cy="2257668"/>
          </a:xfrm>
        </p:spPr>
        <p:txBody>
          <a:bodyPr>
            <a:normAutofit/>
          </a:bodyPr>
          <a:lstStyle/>
          <a:p>
            <a:r>
              <a:rPr lang="es-CR" sz="6600" b="1" dirty="0">
                <a:latin typeface="IBM Plex Sans" panose="020B0503050203000203" pitchFamily="34" charset="0"/>
              </a:rPr>
              <a:t>Metodología</a:t>
            </a:r>
            <a:endParaRPr lang="en-US" sz="6600" dirty="0">
              <a:latin typeface="IBM Plex Sans" panose="020B0503050203000203" pitchFamily="34" charset="0"/>
            </a:endParaRPr>
          </a:p>
        </p:txBody>
      </p:sp>
      <p:pic>
        <p:nvPicPr>
          <p:cNvPr id="4" name="Imagen 3">
            <a:extLst>
              <a:ext uri="{FF2B5EF4-FFF2-40B4-BE49-F238E27FC236}">
                <a16:creationId xmlns:a16="http://schemas.microsoft.com/office/drawing/2014/main" id="{4281DD7F-44B0-4DBC-96B7-EA49C93911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Tree>
    <p:extLst>
      <p:ext uri="{BB962C8B-B14F-4D97-AF65-F5344CB8AC3E}">
        <p14:creationId xmlns:p14="http://schemas.microsoft.com/office/powerpoint/2010/main" val="1630179662"/>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5128591" y="910735"/>
            <a:ext cx="7063409" cy="638658"/>
          </a:xfrm>
        </p:spPr>
        <p:txBody>
          <a:bodyPr>
            <a:normAutofit fontScale="92500" lnSpcReduction="10000"/>
          </a:bodyPr>
          <a:lstStyle/>
          <a:p>
            <a:pPr algn="r"/>
            <a:r>
              <a:rPr lang="es-CR" sz="4800" b="1" dirty="0">
                <a:latin typeface="IBM Plex Sans" panose="020B0503050203000203" pitchFamily="34" charset="0"/>
              </a:rPr>
              <a:t>Metodología</a:t>
            </a:r>
            <a:endParaRPr lang="en-US" sz="4800" b="1" dirty="0">
              <a:latin typeface="IBM Plex Sans" panose="020B0503050203000203" pitchFamily="34" charset="0"/>
            </a:endParaRPr>
          </a:p>
        </p:txBody>
      </p:sp>
      <p:graphicFrame>
        <p:nvGraphicFramePr>
          <p:cNvPr id="2" name="Diagrama 1">
            <a:extLst>
              <a:ext uri="{FF2B5EF4-FFF2-40B4-BE49-F238E27FC236}">
                <a16:creationId xmlns:a16="http://schemas.microsoft.com/office/drawing/2014/main" id="{C1991DDD-21D7-4AD2-9159-0C023099C24F}"/>
              </a:ext>
            </a:extLst>
          </p:cNvPr>
          <p:cNvGraphicFramePr/>
          <p:nvPr>
            <p:extLst>
              <p:ext uri="{D42A27DB-BD31-4B8C-83A1-F6EECF244321}">
                <p14:modId xmlns:p14="http://schemas.microsoft.com/office/powerpoint/2010/main" val="3251936258"/>
              </p:ext>
            </p:extLst>
          </p:nvPr>
        </p:nvGraphicFramePr>
        <p:xfrm>
          <a:off x="-70554" y="1351446"/>
          <a:ext cx="11774350" cy="439787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931361227"/>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5128591" y="910735"/>
            <a:ext cx="7063409" cy="638658"/>
          </a:xfrm>
        </p:spPr>
        <p:txBody>
          <a:bodyPr>
            <a:normAutofit fontScale="92500" lnSpcReduction="10000"/>
          </a:bodyPr>
          <a:lstStyle/>
          <a:p>
            <a:pPr algn="r"/>
            <a:r>
              <a:rPr lang="es-CR" sz="4800" b="1" dirty="0">
                <a:latin typeface="IBM Plex Sans" panose="020B0503050203000203" pitchFamily="34" charset="0"/>
              </a:rPr>
              <a:t>Metodología</a:t>
            </a:r>
            <a:endParaRPr lang="en-US" sz="4800" b="1" dirty="0">
              <a:latin typeface="IBM Plex Sans" panose="020B0503050203000203" pitchFamily="34" charset="0"/>
            </a:endParaRPr>
          </a:p>
        </p:txBody>
      </p:sp>
      <p:graphicFrame>
        <p:nvGraphicFramePr>
          <p:cNvPr id="3" name="Diagrama 2">
            <a:extLst>
              <a:ext uri="{FF2B5EF4-FFF2-40B4-BE49-F238E27FC236}">
                <a16:creationId xmlns:a16="http://schemas.microsoft.com/office/drawing/2014/main" id="{FA2EFF02-499B-4745-B0F8-BDAF402D9A7E}"/>
              </a:ext>
            </a:extLst>
          </p:cNvPr>
          <p:cNvGraphicFramePr/>
          <p:nvPr>
            <p:extLst>
              <p:ext uri="{D42A27DB-BD31-4B8C-83A1-F6EECF244321}">
                <p14:modId xmlns:p14="http://schemas.microsoft.com/office/powerpoint/2010/main" val="3794440092"/>
              </p:ext>
            </p:extLst>
          </p:nvPr>
        </p:nvGraphicFramePr>
        <p:xfrm>
          <a:off x="380448" y="1549393"/>
          <a:ext cx="11671300" cy="471170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602777138"/>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4797286" y="807745"/>
            <a:ext cx="7063409" cy="638658"/>
          </a:xfrm>
        </p:spPr>
        <p:txBody>
          <a:bodyPr>
            <a:normAutofit fontScale="92500" lnSpcReduction="10000"/>
          </a:bodyPr>
          <a:lstStyle/>
          <a:p>
            <a:pPr algn="r"/>
            <a:r>
              <a:rPr lang="es-CR" sz="4800" b="1" dirty="0">
                <a:latin typeface="IBM Plex Sans" panose="020B0503050203000203" pitchFamily="34" charset="0"/>
              </a:rPr>
              <a:t>Metodología</a:t>
            </a:r>
            <a:endParaRPr lang="en-US" sz="4800" b="1" dirty="0">
              <a:latin typeface="IBM Plex Sans" panose="020B0503050203000203" pitchFamily="34" charset="0"/>
            </a:endParaRPr>
          </a:p>
        </p:txBody>
      </p:sp>
      <p:graphicFrame>
        <p:nvGraphicFramePr>
          <p:cNvPr id="3" name="Diagrama 2">
            <a:extLst>
              <a:ext uri="{FF2B5EF4-FFF2-40B4-BE49-F238E27FC236}">
                <a16:creationId xmlns:a16="http://schemas.microsoft.com/office/drawing/2014/main" id="{EB9A6FCE-1E6A-41B3-89F3-BE775CF8A517}"/>
              </a:ext>
            </a:extLst>
          </p:cNvPr>
          <p:cNvGraphicFramePr/>
          <p:nvPr>
            <p:extLst>
              <p:ext uri="{D42A27DB-BD31-4B8C-83A1-F6EECF244321}">
                <p14:modId xmlns:p14="http://schemas.microsoft.com/office/powerpoint/2010/main" val="3415543455"/>
              </p:ext>
            </p:extLst>
          </p:nvPr>
        </p:nvGraphicFramePr>
        <p:xfrm>
          <a:off x="3397250" y="2436047"/>
          <a:ext cx="5397500" cy="411715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CuadroTexto 8">
            <a:extLst>
              <a:ext uri="{FF2B5EF4-FFF2-40B4-BE49-F238E27FC236}">
                <a16:creationId xmlns:a16="http://schemas.microsoft.com/office/drawing/2014/main" id="{53746E3E-A2C1-459C-B91C-1A349FF368AB}"/>
              </a:ext>
            </a:extLst>
          </p:cNvPr>
          <p:cNvSpPr txBox="1"/>
          <p:nvPr/>
        </p:nvSpPr>
        <p:spPr>
          <a:xfrm>
            <a:off x="406400" y="1617266"/>
            <a:ext cx="5689600" cy="477054"/>
          </a:xfrm>
          <a:prstGeom prst="rect">
            <a:avLst/>
          </a:prstGeom>
          <a:noFill/>
        </p:spPr>
        <p:txBody>
          <a:bodyPr wrap="square" rtlCol="0">
            <a:spAutoFit/>
          </a:bodyPr>
          <a:lstStyle/>
          <a:p>
            <a:r>
              <a:rPr lang="es-CR" sz="2500" b="1" dirty="0">
                <a:latin typeface="IBM Plex Sans" panose="020B0503050203000203" pitchFamily="34" charset="0"/>
              </a:rPr>
              <a:t>Clasificación de las discapacidades</a:t>
            </a:r>
            <a:endParaRPr lang="en-US" sz="2500" b="1" dirty="0">
              <a:latin typeface="IBM Plex Sans" panose="020B0503050203000203" pitchFamily="34" charset="0"/>
            </a:endParaRPr>
          </a:p>
        </p:txBody>
      </p:sp>
    </p:spTree>
    <p:extLst>
      <p:ext uri="{BB962C8B-B14F-4D97-AF65-F5344CB8AC3E}">
        <p14:creationId xmlns:p14="http://schemas.microsoft.com/office/powerpoint/2010/main" val="2012163244"/>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5128591" y="910735"/>
            <a:ext cx="7063409" cy="638658"/>
          </a:xfrm>
        </p:spPr>
        <p:txBody>
          <a:bodyPr>
            <a:normAutofit fontScale="92500" lnSpcReduction="10000"/>
          </a:bodyPr>
          <a:lstStyle/>
          <a:p>
            <a:pPr algn="r"/>
            <a:r>
              <a:rPr lang="es-CR" sz="4800" b="1" dirty="0">
                <a:latin typeface="IBM Plex Sans" panose="020B0503050203000203" pitchFamily="34" charset="0"/>
              </a:rPr>
              <a:t>Metodología</a:t>
            </a:r>
            <a:endParaRPr lang="en-US" sz="4800" b="1" dirty="0">
              <a:latin typeface="IBM Plex Sans" panose="020B0503050203000203" pitchFamily="34" charset="0"/>
            </a:endParaRPr>
          </a:p>
        </p:txBody>
      </p:sp>
      <p:sp>
        <p:nvSpPr>
          <p:cNvPr id="9" name="CuadroTexto 8">
            <a:extLst>
              <a:ext uri="{FF2B5EF4-FFF2-40B4-BE49-F238E27FC236}">
                <a16:creationId xmlns:a16="http://schemas.microsoft.com/office/drawing/2014/main" id="{53746E3E-A2C1-459C-B91C-1A349FF368AB}"/>
              </a:ext>
            </a:extLst>
          </p:cNvPr>
          <p:cNvSpPr txBox="1"/>
          <p:nvPr/>
        </p:nvSpPr>
        <p:spPr>
          <a:xfrm>
            <a:off x="241300" y="1347814"/>
            <a:ext cx="5689600" cy="477054"/>
          </a:xfrm>
          <a:prstGeom prst="rect">
            <a:avLst/>
          </a:prstGeom>
          <a:noFill/>
        </p:spPr>
        <p:txBody>
          <a:bodyPr wrap="square" rtlCol="0">
            <a:spAutoFit/>
          </a:bodyPr>
          <a:lstStyle/>
          <a:p>
            <a:r>
              <a:rPr lang="es-CR" sz="2500" dirty="0">
                <a:latin typeface="IBM Plex Sans" panose="020B0503050203000203" pitchFamily="34" charset="0"/>
              </a:rPr>
              <a:t>Composición de la canasta </a:t>
            </a:r>
            <a:endParaRPr lang="en-US" sz="2500" dirty="0">
              <a:latin typeface="IBM Plex Sans" panose="020B0503050203000203" pitchFamily="34" charset="0"/>
            </a:endParaRPr>
          </a:p>
        </p:txBody>
      </p:sp>
      <p:graphicFrame>
        <p:nvGraphicFramePr>
          <p:cNvPr id="7" name="Diagrama 6">
            <a:extLst>
              <a:ext uri="{FF2B5EF4-FFF2-40B4-BE49-F238E27FC236}">
                <a16:creationId xmlns:a16="http://schemas.microsoft.com/office/drawing/2014/main" id="{F455C42F-860A-43BD-9FC0-20996DD01004}"/>
              </a:ext>
            </a:extLst>
          </p:cNvPr>
          <p:cNvGraphicFramePr/>
          <p:nvPr>
            <p:extLst>
              <p:ext uri="{D42A27DB-BD31-4B8C-83A1-F6EECF244321}">
                <p14:modId xmlns:p14="http://schemas.microsoft.com/office/powerpoint/2010/main" val="951252465"/>
              </p:ext>
            </p:extLst>
          </p:nvPr>
        </p:nvGraphicFramePr>
        <p:xfrm>
          <a:off x="377824" y="2100772"/>
          <a:ext cx="9693276" cy="39504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72676387"/>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graphicFrame>
        <p:nvGraphicFramePr>
          <p:cNvPr id="6" name="Gráfico 5">
            <a:extLst>
              <a:ext uri="{FF2B5EF4-FFF2-40B4-BE49-F238E27FC236}">
                <a16:creationId xmlns:a16="http://schemas.microsoft.com/office/drawing/2014/main" id="{88C18089-995B-4A60-A75D-FF2B4593284E}"/>
              </a:ext>
            </a:extLst>
          </p:cNvPr>
          <p:cNvGraphicFramePr/>
          <p:nvPr>
            <p:extLst>
              <p:ext uri="{D42A27DB-BD31-4B8C-83A1-F6EECF244321}">
                <p14:modId xmlns:p14="http://schemas.microsoft.com/office/powerpoint/2010/main" val="2283023351"/>
              </p:ext>
            </p:extLst>
          </p:nvPr>
        </p:nvGraphicFramePr>
        <p:xfrm>
          <a:off x="2106238" y="1470025"/>
          <a:ext cx="7760212" cy="4829175"/>
        </p:xfrm>
        <a:graphic>
          <a:graphicData uri="http://schemas.openxmlformats.org/drawingml/2006/chart">
            <c:chart xmlns:c="http://schemas.openxmlformats.org/drawingml/2006/chart" xmlns:r="http://schemas.openxmlformats.org/officeDocument/2006/relationships" r:id="rId5"/>
          </a:graphicData>
        </a:graphic>
      </p:graphicFrame>
      <p:sp>
        <p:nvSpPr>
          <p:cNvPr id="7" name="CuadroTexto 6">
            <a:extLst>
              <a:ext uri="{FF2B5EF4-FFF2-40B4-BE49-F238E27FC236}">
                <a16:creationId xmlns:a16="http://schemas.microsoft.com/office/drawing/2014/main" id="{107B438E-19E6-43D9-8483-FEDD1DB7111A}"/>
              </a:ext>
            </a:extLst>
          </p:cNvPr>
          <p:cNvSpPr txBox="1"/>
          <p:nvPr/>
        </p:nvSpPr>
        <p:spPr>
          <a:xfrm>
            <a:off x="1723416" y="725459"/>
            <a:ext cx="8719296" cy="646331"/>
          </a:xfrm>
          <a:prstGeom prst="rect">
            <a:avLst/>
          </a:prstGeom>
          <a:noFill/>
        </p:spPr>
        <p:txBody>
          <a:bodyPr wrap="square" rtlCol="0">
            <a:spAutoFit/>
          </a:bodyPr>
          <a:lstStyle/>
          <a:p>
            <a:r>
              <a:rPr lang="es-CR" dirty="0">
                <a:latin typeface="IBM Plex Sans" panose="020B0503050203000203" pitchFamily="34" charset="0"/>
              </a:rPr>
              <a:t>Gráfico 1: Monto mensual promedio de los </a:t>
            </a:r>
            <a:r>
              <a:rPr lang="es-CR" dirty="0" err="1">
                <a:latin typeface="IBM Plex Sans" panose="020B0503050203000203" pitchFamily="34" charset="0"/>
              </a:rPr>
              <a:t>subsidios</a:t>
            </a:r>
            <a:r>
              <a:rPr lang="es-CR" baseline="30000" dirty="0" err="1">
                <a:latin typeface="IBM Plex Sans" panose="020B0503050203000203" pitchFamily="34" charset="0"/>
              </a:rPr>
              <a:t>a</a:t>
            </a:r>
            <a:r>
              <a:rPr lang="es-CR" baseline="30000" dirty="0">
                <a:latin typeface="IBM Plex Sans" panose="020B0503050203000203" pitchFamily="34" charset="0"/>
              </a:rPr>
              <a:t>/</a:t>
            </a:r>
            <a:r>
              <a:rPr lang="es-CR" dirty="0">
                <a:latin typeface="IBM Plex Sans" panose="020B0503050203000203" pitchFamily="34" charset="0"/>
              </a:rPr>
              <a:t> entregados por CONAPDIS por tipo de discapacidad, según zona de residencia.</a:t>
            </a:r>
            <a:endParaRPr lang="en-US" dirty="0">
              <a:latin typeface="IBM Plex Sans" panose="020B0503050203000203" pitchFamily="34" charset="0"/>
            </a:endParaRPr>
          </a:p>
        </p:txBody>
      </p:sp>
      <p:sp>
        <p:nvSpPr>
          <p:cNvPr id="8" name="Rectángulo 7">
            <a:extLst>
              <a:ext uri="{FF2B5EF4-FFF2-40B4-BE49-F238E27FC236}">
                <a16:creationId xmlns:a16="http://schemas.microsoft.com/office/drawing/2014/main" id="{229DB998-7E11-4CBD-B413-61D24B2A9C5D}"/>
              </a:ext>
            </a:extLst>
          </p:cNvPr>
          <p:cNvSpPr/>
          <p:nvPr/>
        </p:nvSpPr>
        <p:spPr>
          <a:xfrm>
            <a:off x="2649478" y="6488668"/>
            <a:ext cx="2699778" cy="369332"/>
          </a:xfrm>
          <a:prstGeom prst="rect">
            <a:avLst/>
          </a:prstGeom>
        </p:spPr>
        <p:txBody>
          <a:bodyPr wrap="none">
            <a:spAutoFit/>
          </a:bodyPr>
          <a:lstStyle/>
          <a:p>
            <a:r>
              <a:rPr lang="es-CR" sz="800" dirty="0">
                <a:latin typeface="Arial" panose="020B0604020202020204" pitchFamily="34" charset="0"/>
                <a:ea typeface="Calibri" panose="020F0502020204030204" pitchFamily="34" charset="0"/>
              </a:rPr>
              <a:t>Fuente: Elaboración propia con datos del CONAPDIS</a:t>
            </a:r>
            <a:r>
              <a:rPr lang="es-CR" dirty="0">
                <a:latin typeface="Arial" panose="020B0604020202020204" pitchFamily="34" charset="0"/>
                <a:ea typeface="Calibri" panose="020F0502020204030204" pitchFamily="34" charset="0"/>
              </a:rPr>
              <a:t>.</a:t>
            </a:r>
            <a:endParaRPr lang="en-US" dirty="0"/>
          </a:p>
        </p:txBody>
      </p:sp>
    </p:spTree>
    <p:extLst>
      <p:ext uri="{BB962C8B-B14F-4D97-AF65-F5344CB8AC3E}">
        <p14:creationId xmlns:p14="http://schemas.microsoft.com/office/powerpoint/2010/main" val="479470087"/>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pic>
        <p:nvPicPr>
          <p:cNvPr id="20" name="Imagen 19">
            <a:extLst>
              <a:ext uri="{FF2B5EF4-FFF2-40B4-BE49-F238E27FC236}">
                <a16:creationId xmlns:a16="http://schemas.microsoft.com/office/drawing/2014/main" id="{7A59F7C4-B38E-4337-BAC7-DEC64349D8F9}"/>
              </a:ext>
            </a:extLst>
          </p:cNvPr>
          <p:cNvPicPr>
            <a:picLocks noChangeAspect="1"/>
          </p:cNvPicPr>
          <p:nvPr/>
        </p:nvPicPr>
        <p:blipFill>
          <a:blip r:embed="rId5"/>
          <a:stretch>
            <a:fillRect/>
          </a:stretch>
        </p:blipFill>
        <p:spPr>
          <a:xfrm>
            <a:off x="1339378" y="1079500"/>
            <a:ext cx="7523771" cy="5649052"/>
          </a:xfrm>
          <a:prstGeom prst="rect">
            <a:avLst/>
          </a:prstGeom>
        </p:spPr>
      </p:pic>
      <p:sp>
        <p:nvSpPr>
          <p:cNvPr id="22" name="CuadroTexto 21">
            <a:extLst>
              <a:ext uri="{FF2B5EF4-FFF2-40B4-BE49-F238E27FC236}">
                <a16:creationId xmlns:a16="http://schemas.microsoft.com/office/drawing/2014/main" id="{E09C5A5A-FE62-47ED-BD12-A1F26D084E6C}"/>
              </a:ext>
            </a:extLst>
          </p:cNvPr>
          <p:cNvSpPr txBox="1"/>
          <p:nvPr/>
        </p:nvSpPr>
        <p:spPr>
          <a:xfrm>
            <a:off x="1339378" y="362021"/>
            <a:ext cx="7874000" cy="646331"/>
          </a:xfrm>
          <a:prstGeom prst="rect">
            <a:avLst/>
          </a:prstGeom>
          <a:noFill/>
        </p:spPr>
        <p:txBody>
          <a:bodyPr wrap="square" rtlCol="0">
            <a:spAutoFit/>
          </a:bodyPr>
          <a:lstStyle/>
          <a:p>
            <a:r>
              <a:rPr lang="es-CR" b="1" dirty="0">
                <a:latin typeface="IBM Plex Sans" panose="020B0503050203000203" pitchFamily="34" charset="0"/>
              </a:rPr>
              <a:t>Cuadro 1: </a:t>
            </a:r>
            <a:r>
              <a:rPr lang="es-CR" dirty="0">
                <a:latin typeface="IBM Plex Sans" panose="020B0503050203000203" pitchFamily="34" charset="0"/>
              </a:rPr>
              <a:t>Composición final de las canastas en cada tipo de discapacidad, según zona de residencia</a:t>
            </a:r>
            <a:endParaRPr lang="en-US" dirty="0">
              <a:latin typeface="IBM Plex Sans" panose="020B0503050203000203" pitchFamily="34" charset="0"/>
            </a:endParaRPr>
          </a:p>
        </p:txBody>
      </p:sp>
    </p:spTree>
    <p:extLst>
      <p:ext uri="{BB962C8B-B14F-4D97-AF65-F5344CB8AC3E}">
        <p14:creationId xmlns:p14="http://schemas.microsoft.com/office/powerpoint/2010/main" val="1072224054"/>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44784-ACA6-476C-80C5-6E06AC911A77}"/>
              </a:ext>
            </a:extLst>
          </p:cNvPr>
          <p:cNvSpPr>
            <a:spLocks noGrp="1"/>
          </p:cNvSpPr>
          <p:nvPr>
            <p:ph type="ctrTitle"/>
          </p:nvPr>
        </p:nvSpPr>
        <p:spPr>
          <a:xfrm>
            <a:off x="826011" y="1498469"/>
            <a:ext cx="10877785" cy="2257668"/>
          </a:xfrm>
        </p:spPr>
        <p:txBody>
          <a:bodyPr>
            <a:normAutofit/>
          </a:bodyPr>
          <a:lstStyle/>
          <a:p>
            <a:r>
              <a:rPr lang="es-CR" sz="6600" b="1" dirty="0">
                <a:latin typeface="IBM Plex Sans" panose="020B0503050203000203" pitchFamily="34" charset="0"/>
              </a:rPr>
              <a:t>Contexto</a:t>
            </a:r>
            <a:endParaRPr lang="en-US" sz="6600" dirty="0">
              <a:latin typeface="IBM Plex Sans" panose="020B0503050203000203" pitchFamily="34" charset="0"/>
            </a:endParaRPr>
          </a:p>
        </p:txBody>
      </p:sp>
      <p:pic>
        <p:nvPicPr>
          <p:cNvPr id="4" name="Imagen 3">
            <a:extLst>
              <a:ext uri="{FF2B5EF4-FFF2-40B4-BE49-F238E27FC236}">
                <a16:creationId xmlns:a16="http://schemas.microsoft.com/office/drawing/2014/main" id="{4281DD7F-44B0-4DBC-96B7-EA49C93911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Tree>
    <p:extLst>
      <p:ext uri="{BB962C8B-B14F-4D97-AF65-F5344CB8AC3E}">
        <p14:creationId xmlns:p14="http://schemas.microsoft.com/office/powerpoint/2010/main" val="3138589472"/>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44784-ACA6-476C-80C5-6E06AC911A77}"/>
              </a:ext>
            </a:extLst>
          </p:cNvPr>
          <p:cNvSpPr>
            <a:spLocks noGrp="1"/>
          </p:cNvSpPr>
          <p:nvPr>
            <p:ph type="ctrTitle"/>
          </p:nvPr>
        </p:nvSpPr>
        <p:spPr>
          <a:xfrm>
            <a:off x="826011" y="1498469"/>
            <a:ext cx="10877785" cy="2257668"/>
          </a:xfrm>
        </p:spPr>
        <p:txBody>
          <a:bodyPr>
            <a:normAutofit/>
          </a:bodyPr>
          <a:lstStyle/>
          <a:p>
            <a:r>
              <a:rPr lang="es-CR" sz="6600" b="1" dirty="0">
                <a:latin typeface="IBM Plex Sans" panose="020B0503050203000203" pitchFamily="34" charset="0"/>
              </a:rPr>
              <a:t>Estimación de costos</a:t>
            </a:r>
            <a:endParaRPr lang="en-US" sz="6600" dirty="0">
              <a:latin typeface="IBM Plex Sans" panose="020B0503050203000203" pitchFamily="34" charset="0"/>
            </a:endParaRPr>
          </a:p>
        </p:txBody>
      </p:sp>
      <p:pic>
        <p:nvPicPr>
          <p:cNvPr id="4" name="Imagen 3">
            <a:extLst>
              <a:ext uri="{FF2B5EF4-FFF2-40B4-BE49-F238E27FC236}">
                <a16:creationId xmlns:a16="http://schemas.microsoft.com/office/drawing/2014/main" id="{4281DD7F-44B0-4DBC-96B7-EA49C93911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Tree>
    <p:extLst>
      <p:ext uri="{BB962C8B-B14F-4D97-AF65-F5344CB8AC3E}">
        <p14:creationId xmlns:p14="http://schemas.microsoft.com/office/powerpoint/2010/main" val="1455290630"/>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304800" y="216986"/>
            <a:ext cx="7061200" cy="693448"/>
          </a:xfrm>
        </p:spPr>
        <p:txBody>
          <a:bodyPr>
            <a:normAutofit/>
          </a:bodyPr>
          <a:lstStyle/>
          <a:p>
            <a:pPr algn="l"/>
            <a:r>
              <a:rPr lang="es-CR" sz="3200" b="1" dirty="0">
                <a:latin typeface="IBM Plex Sans" panose="020B0503050203000203" pitchFamily="34" charset="0"/>
              </a:rPr>
              <a:t>Canasta básica alimentaria</a:t>
            </a:r>
            <a:endParaRPr lang="en-US" sz="3200" b="1" dirty="0">
              <a:latin typeface="IBM Plex Sans" panose="020B0503050203000203" pitchFamily="34" charset="0"/>
            </a:endParaRPr>
          </a:p>
        </p:txBody>
      </p:sp>
      <p:sp>
        <p:nvSpPr>
          <p:cNvPr id="2" name="Rectángulo 1">
            <a:extLst>
              <a:ext uri="{FF2B5EF4-FFF2-40B4-BE49-F238E27FC236}">
                <a16:creationId xmlns:a16="http://schemas.microsoft.com/office/drawing/2014/main" id="{E6705E4C-CDC0-4629-A6C2-54E5D28C5899}"/>
              </a:ext>
            </a:extLst>
          </p:cNvPr>
          <p:cNvSpPr/>
          <p:nvPr/>
        </p:nvSpPr>
        <p:spPr>
          <a:xfrm>
            <a:off x="576005" y="2597371"/>
            <a:ext cx="7687189" cy="669607"/>
          </a:xfrm>
          <a:prstGeom prst="rect">
            <a:avLst/>
          </a:prstGeom>
        </p:spPr>
        <p:txBody>
          <a:bodyPr wrap="square">
            <a:spAutoFit/>
          </a:bodyPr>
          <a:lstStyle/>
          <a:p>
            <a:pPr algn="just">
              <a:lnSpc>
                <a:spcPct val="107000"/>
              </a:lnSpc>
              <a:spcAft>
                <a:spcPts val="0"/>
              </a:spcAft>
            </a:pPr>
            <a:r>
              <a:rPr lang="es-CR" b="1" dirty="0">
                <a:latin typeface="IBM Plex Sans" panose="020B0503050203000203" pitchFamily="34" charset="0"/>
                <a:ea typeface="Calibri" panose="020F0502020204030204" pitchFamily="34" charset="0"/>
                <a:cs typeface="Times New Roman" panose="02020603050405020304" pitchFamily="18" charset="0"/>
              </a:rPr>
              <a:t>Gráfico 2: </a:t>
            </a:r>
            <a:r>
              <a:rPr lang="es-CR" dirty="0">
                <a:latin typeface="IBM Plex Sans" panose="020B0503050203000203" pitchFamily="34" charset="0"/>
                <a:ea typeface="Calibri" panose="020F0502020204030204" pitchFamily="34" charset="0"/>
                <a:cs typeface="Times New Roman" panose="02020603050405020304" pitchFamily="18" charset="0"/>
              </a:rPr>
              <a:t>Monto mensual promedio para complementos nutricionales entregados por CONAPDIS, según zona de residencia.</a:t>
            </a:r>
            <a:endParaRPr lang="en-US" sz="1600" dirty="0">
              <a:effectLst/>
              <a:latin typeface="IBM Plex Sans" panose="020B0503050203000203" pitchFamily="34" charset="0"/>
              <a:ea typeface="Calibri" panose="020F0502020204030204" pitchFamily="34" charset="0"/>
              <a:cs typeface="Times New Roman" panose="02020603050405020304" pitchFamily="18" charset="0"/>
            </a:endParaRPr>
          </a:p>
        </p:txBody>
      </p:sp>
      <p:graphicFrame>
        <p:nvGraphicFramePr>
          <p:cNvPr id="8" name="Gráfico 7">
            <a:extLst>
              <a:ext uri="{FF2B5EF4-FFF2-40B4-BE49-F238E27FC236}">
                <a16:creationId xmlns:a16="http://schemas.microsoft.com/office/drawing/2014/main" id="{3DE2C975-ED4F-41AE-89A1-4DF4D984F06D}"/>
              </a:ext>
            </a:extLst>
          </p:cNvPr>
          <p:cNvGraphicFramePr/>
          <p:nvPr>
            <p:extLst>
              <p:ext uri="{D42A27DB-BD31-4B8C-83A1-F6EECF244321}">
                <p14:modId xmlns:p14="http://schemas.microsoft.com/office/powerpoint/2010/main" val="1973348799"/>
              </p:ext>
            </p:extLst>
          </p:nvPr>
        </p:nvGraphicFramePr>
        <p:xfrm>
          <a:off x="444500" y="3301507"/>
          <a:ext cx="7950200" cy="3025309"/>
        </p:xfrm>
        <a:graphic>
          <a:graphicData uri="http://schemas.openxmlformats.org/drawingml/2006/chart">
            <c:chart xmlns:c="http://schemas.openxmlformats.org/drawingml/2006/chart" xmlns:r="http://schemas.openxmlformats.org/officeDocument/2006/relationships" r:id="rId5"/>
          </a:graphicData>
        </a:graphic>
      </p:graphicFrame>
      <p:sp>
        <p:nvSpPr>
          <p:cNvPr id="10" name="Rectángulo 9">
            <a:extLst>
              <a:ext uri="{FF2B5EF4-FFF2-40B4-BE49-F238E27FC236}">
                <a16:creationId xmlns:a16="http://schemas.microsoft.com/office/drawing/2014/main" id="{6F992A4A-1D40-45D4-BF2B-87F02CDB4DE2}"/>
              </a:ext>
            </a:extLst>
          </p:cNvPr>
          <p:cNvSpPr/>
          <p:nvPr/>
        </p:nvSpPr>
        <p:spPr>
          <a:xfrm>
            <a:off x="444500" y="6326816"/>
            <a:ext cx="3690378" cy="369332"/>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CONAPDIS</a:t>
            </a:r>
            <a:r>
              <a:rPr lang="es-CR" dirty="0">
                <a:latin typeface="Arial" panose="020B0604020202020204" pitchFamily="34" charset="0"/>
                <a:ea typeface="Calibri" panose="020F0502020204030204" pitchFamily="34" charset="0"/>
              </a:rPr>
              <a:t>.</a:t>
            </a:r>
            <a:endParaRPr lang="en-US" dirty="0"/>
          </a:p>
        </p:txBody>
      </p:sp>
      <p:sp>
        <p:nvSpPr>
          <p:cNvPr id="11" name="CuadroTexto 10">
            <a:extLst>
              <a:ext uri="{FF2B5EF4-FFF2-40B4-BE49-F238E27FC236}">
                <a16:creationId xmlns:a16="http://schemas.microsoft.com/office/drawing/2014/main" id="{2EFC1E3A-5D87-419D-8C38-761306A6A57C}"/>
              </a:ext>
            </a:extLst>
          </p:cNvPr>
          <p:cNvSpPr txBox="1"/>
          <p:nvPr/>
        </p:nvSpPr>
        <p:spPr>
          <a:xfrm>
            <a:off x="288002" y="1039354"/>
            <a:ext cx="11615995" cy="1200329"/>
          </a:xfrm>
          <a:prstGeom prst="rect">
            <a:avLst/>
          </a:prstGeom>
          <a:noFill/>
        </p:spPr>
        <p:txBody>
          <a:bodyPr wrap="square" rtlCol="0">
            <a:spAutoFit/>
          </a:bodyPr>
          <a:lstStyle/>
          <a:p>
            <a:pPr marL="285750" indent="-285750">
              <a:buFont typeface="Arial" panose="020B0604020202020204" pitchFamily="34" charset="0"/>
              <a:buChar char="•"/>
            </a:pPr>
            <a:r>
              <a:rPr lang="es-CR" dirty="0">
                <a:latin typeface="IBM Plex Sans" panose="020B0503050203000203" pitchFamily="34" charset="0"/>
              </a:rPr>
              <a:t>Ajuste de la CBA del INEC incorporando complementos nutricionales</a:t>
            </a:r>
          </a:p>
          <a:p>
            <a:pPr marL="285750" indent="-285750">
              <a:buFont typeface="Arial" panose="020B0604020202020204" pitchFamily="34" charset="0"/>
              <a:buChar char="•"/>
            </a:pPr>
            <a:endParaRPr lang="es-CR" dirty="0">
              <a:latin typeface="IBM Plex Sans" panose="020B0503050203000203" pitchFamily="34" charset="0"/>
            </a:endParaRPr>
          </a:p>
          <a:p>
            <a:pPr marL="285750" indent="-285750">
              <a:buFont typeface="Arial" panose="020B0604020202020204" pitchFamily="34" charset="0"/>
              <a:buChar char="•"/>
            </a:pPr>
            <a:r>
              <a:rPr lang="es-CR" dirty="0">
                <a:latin typeface="IBM Plex Sans" panose="020B0503050203000203" pitchFamily="34" charset="0"/>
              </a:rPr>
              <a:t>Supuesto: Hogares con personas con discapacidad consumen en complementos nutricionales el equivalente al monto del subsidio entregado por CONAPDIS</a:t>
            </a:r>
            <a:endParaRPr lang="en-US" dirty="0">
              <a:latin typeface="IBM Plex Sans" panose="020B0503050203000203" pitchFamily="34" charset="0"/>
            </a:endParaRPr>
          </a:p>
        </p:txBody>
      </p:sp>
    </p:spTree>
    <p:extLst>
      <p:ext uri="{BB962C8B-B14F-4D97-AF65-F5344CB8AC3E}">
        <p14:creationId xmlns:p14="http://schemas.microsoft.com/office/powerpoint/2010/main" val="2803064772"/>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304800" y="216986"/>
            <a:ext cx="7061200" cy="693448"/>
          </a:xfrm>
        </p:spPr>
        <p:txBody>
          <a:bodyPr>
            <a:normAutofit/>
          </a:bodyPr>
          <a:lstStyle/>
          <a:p>
            <a:pPr algn="l"/>
            <a:r>
              <a:rPr lang="es-CR" sz="3200" b="1" dirty="0">
                <a:latin typeface="IBM Plex Sans" panose="020B0503050203000203" pitchFamily="34" charset="0"/>
              </a:rPr>
              <a:t>Canasta básica alimentaria</a:t>
            </a:r>
            <a:endParaRPr lang="en-US" sz="3200" b="1" dirty="0">
              <a:latin typeface="IBM Plex Sans" panose="020B0503050203000203" pitchFamily="34" charset="0"/>
            </a:endParaRPr>
          </a:p>
        </p:txBody>
      </p:sp>
      <p:sp>
        <p:nvSpPr>
          <p:cNvPr id="10" name="Rectángulo 9">
            <a:extLst>
              <a:ext uri="{FF2B5EF4-FFF2-40B4-BE49-F238E27FC236}">
                <a16:creationId xmlns:a16="http://schemas.microsoft.com/office/drawing/2014/main" id="{6F992A4A-1D40-45D4-BF2B-87F02CDB4DE2}"/>
              </a:ext>
            </a:extLst>
          </p:cNvPr>
          <p:cNvSpPr/>
          <p:nvPr/>
        </p:nvSpPr>
        <p:spPr>
          <a:xfrm>
            <a:off x="304800" y="1422147"/>
            <a:ext cx="11174494" cy="646331"/>
          </a:xfrm>
          <a:prstGeom prst="rect">
            <a:avLst/>
          </a:prstGeom>
        </p:spPr>
        <p:txBody>
          <a:bodyPr wrap="square">
            <a:spAutoFit/>
          </a:bodyPr>
          <a:lstStyle/>
          <a:p>
            <a:r>
              <a:rPr lang="es-CR" b="1" dirty="0">
                <a:latin typeface="IBM Plex Sans" panose="020B0503050203000203" pitchFamily="34" charset="0"/>
              </a:rPr>
              <a:t>Cuadro 2:</a:t>
            </a:r>
            <a:r>
              <a:rPr lang="es-CR" dirty="0">
                <a:latin typeface="IBM Plex Sans" panose="020B0503050203000203" pitchFamily="34" charset="0"/>
              </a:rPr>
              <a:t> Precios recolectados de los complementos nutricionales </a:t>
            </a:r>
            <a:r>
              <a:rPr lang="es-CR" dirty="0" err="1">
                <a:latin typeface="IBM Plex Sans" panose="020B0503050203000203" pitchFamily="34" charset="0"/>
              </a:rPr>
              <a:t>Ensure</a:t>
            </a:r>
            <a:r>
              <a:rPr lang="es-CR" dirty="0">
                <a:latin typeface="IBM Plex Sans" panose="020B0503050203000203" pitchFamily="34" charset="0"/>
              </a:rPr>
              <a:t> y </a:t>
            </a:r>
            <a:r>
              <a:rPr lang="es-CR" dirty="0" err="1">
                <a:latin typeface="IBM Plex Sans" panose="020B0503050203000203" pitchFamily="34" charset="0"/>
              </a:rPr>
              <a:t>Sustagen</a:t>
            </a:r>
            <a:r>
              <a:rPr lang="es-CR" dirty="0">
                <a:latin typeface="IBM Plex Sans" panose="020B0503050203000203" pitchFamily="34" charset="0"/>
              </a:rPr>
              <a:t> de 400 gramos, según la fuente de información.</a:t>
            </a:r>
            <a:endParaRPr lang="en-US" dirty="0">
              <a:latin typeface="IBM Plex Sans" panose="020B0503050203000203" pitchFamily="34" charset="0"/>
            </a:endParaRPr>
          </a:p>
        </p:txBody>
      </p:sp>
      <p:sp>
        <p:nvSpPr>
          <p:cNvPr id="11" name="CuadroTexto 10">
            <a:extLst>
              <a:ext uri="{FF2B5EF4-FFF2-40B4-BE49-F238E27FC236}">
                <a16:creationId xmlns:a16="http://schemas.microsoft.com/office/drawing/2014/main" id="{2EFC1E3A-5D87-419D-8C38-761306A6A57C}"/>
              </a:ext>
            </a:extLst>
          </p:cNvPr>
          <p:cNvSpPr txBox="1"/>
          <p:nvPr/>
        </p:nvSpPr>
        <p:spPr>
          <a:xfrm>
            <a:off x="288002" y="1039354"/>
            <a:ext cx="11615995" cy="646331"/>
          </a:xfrm>
          <a:prstGeom prst="rect">
            <a:avLst/>
          </a:prstGeom>
          <a:noFill/>
        </p:spPr>
        <p:txBody>
          <a:bodyPr wrap="square" rtlCol="0">
            <a:spAutoFit/>
          </a:bodyPr>
          <a:lstStyle/>
          <a:p>
            <a:pPr marL="285750" indent="-285750">
              <a:buFont typeface="Arial" panose="020B0604020202020204" pitchFamily="34" charset="0"/>
              <a:buChar char="•"/>
            </a:pPr>
            <a:r>
              <a:rPr lang="es-CR" dirty="0">
                <a:latin typeface="IBM Plex Sans" panose="020B0503050203000203" pitchFamily="34" charset="0"/>
              </a:rPr>
              <a:t>Indagación de los precios de los complementos nutricionales</a:t>
            </a:r>
          </a:p>
          <a:p>
            <a:endParaRPr lang="es-CR" dirty="0">
              <a:latin typeface="IBM Plex Sans" panose="020B0503050203000203" pitchFamily="34" charset="0"/>
            </a:endParaRPr>
          </a:p>
        </p:txBody>
      </p:sp>
      <p:graphicFrame>
        <p:nvGraphicFramePr>
          <p:cNvPr id="7" name="Tabla 6">
            <a:extLst>
              <a:ext uri="{FF2B5EF4-FFF2-40B4-BE49-F238E27FC236}">
                <a16:creationId xmlns:a16="http://schemas.microsoft.com/office/drawing/2014/main" id="{7B17459D-4F0D-43FD-855E-3A15024B9B67}"/>
              </a:ext>
            </a:extLst>
          </p:cNvPr>
          <p:cNvGraphicFramePr>
            <a:graphicFrameLocks noGrp="1"/>
          </p:cNvGraphicFramePr>
          <p:nvPr>
            <p:extLst>
              <p:ext uri="{D42A27DB-BD31-4B8C-83A1-F6EECF244321}">
                <p14:modId xmlns:p14="http://schemas.microsoft.com/office/powerpoint/2010/main" val="2544328134"/>
              </p:ext>
            </p:extLst>
          </p:nvPr>
        </p:nvGraphicFramePr>
        <p:xfrm>
          <a:off x="458787" y="2282081"/>
          <a:ext cx="9180512" cy="3015185"/>
        </p:xfrm>
        <a:graphic>
          <a:graphicData uri="http://schemas.openxmlformats.org/drawingml/2006/table">
            <a:tbl>
              <a:tblPr firstRow="1" firstCol="1" bandRow="1"/>
              <a:tblGrid>
                <a:gridCol w="1234124">
                  <a:extLst>
                    <a:ext uri="{9D8B030D-6E8A-4147-A177-3AD203B41FA5}">
                      <a16:colId xmlns:a16="http://schemas.microsoft.com/office/drawing/2014/main" val="3772274610"/>
                    </a:ext>
                  </a:extLst>
                </a:gridCol>
                <a:gridCol w="1234124">
                  <a:extLst>
                    <a:ext uri="{9D8B030D-6E8A-4147-A177-3AD203B41FA5}">
                      <a16:colId xmlns:a16="http://schemas.microsoft.com/office/drawing/2014/main" val="338424753"/>
                    </a:ext>
                  </a:extLst>
                </a:gridCol>
                <a:gridCol w="961588">
                  <a:extLst>
                    <a:ext uri="{9D8B030D-6E8A-4147-A177-3AD203B41FA5}">
                      <a16:colId xmlns:a16="http://schemas.microsoft.com/office/drawing/2014/main" val="3889596214"/>
                    </a:ext>
                  </a:extLst>
                </a:gridCol>
                <a:gridCol w="1064433">
                  <a:extLst>
                    <a:ext uri="{9D8B030D-6E8A-4147-A177-3AD203B41FA5}">
                      <a16:colId xmlns:a16="http://schemas.microsoft.com/office/drawing/2014/main" val="3326629588"/>
                    </a:ext>
                  </a:extLst>
                </a:gridCol>
                <a:gridCol w="1064433">
                  <a:extLst>
                    <a:ext uri="{9D8B030D-6E8A-4147-A177-3AD203B41FA5}">
                      <a16:colId xmlns:a16="http://schemas.microsoft.com/office/drawing/2014/main" val="1178287827"/>
                    </a:ext>
                  </a:extLst>
                </a:gridCol>
                <a:gridCol w="1025865">
                  <a:extLst>
                    <a:ext uri="{9D8B030D-6E8A-4147-A177-3AD203B41FA5}">
                      <a16:colId xmlns:a16="http://schemas.microsoft.com/office/drawing/2014/main" val="275643586"/>
                    </a:ext>
                  </a:extLst>
                </a:gridCol>
                <a:gridCol w="1025865">
                  <a:extLst>
                    <a:ext uri="{9D8B030D-6E8A-4147-A177-3AD203B41FA5}">
                      <a16:colId xmlns:a16="http://schemas.microsoft.com/office/drawing/2014/main" val="1651123555"/>
                    </a:ext>
                  </a:extLst>
                </a:gridCol>
                <a:gridCol w="785040">
                  <a:extLst>
                    <a:ext uri="{9D8B030D-6E8A-4147-A177-3AD203B41FA5}">
                      <a16:colId xmlns:a16="http://schemas.microsoft.com/office/drawing/2014/main" val="3112945655"/>
                    </a:ext>
                  </a:extLst>
                </a:gridCol>
                <a:gridCol w="785040">
                  <a:extLst>
                    <a:ext uri="{9D8B030D-6E8A-4147-A177-3AD203B41FA5}">
                      <a16:colId xmlns:a16="http://schemas.microsoft.com/office/drawing/2014/main" val="1949793489"/>
                    </a:ext>
                  </a:extLst>
                </a:gridCol>
              </a:tblGrid>
              <a:tr h="583083">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Nombre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Sabores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Farmacia Fischel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Farmacia la Bomba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Farmavalue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Farmacias Sucre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Farmacia Santa Lucía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Pali</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Mas x menos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6571939"/>
                  </a:ext>
                </a:extLst>
              </a:tr>
              <a:tr h="206319">
                <a:tc rowSpan="4">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Ensure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Chocolate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9 815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8 800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8 880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9 715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9 770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9303273"/>
                  </a:ext>
                </a:extLst>
              </a:tr>
              <a:tr h="206319">
                <a:tc vMerge="1">
                  <a:txBody>
                    <a:bodyPr/>
                    <a:lstStyle/>
                    <a:p>
                      <a:endParaRPr lang="en-US"/>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Fresa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9 815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8 800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8 850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9 715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91447117"/>
                  </a:ext>
                </a:extLst>
              </a:tr>
              <a:tr h="206319">
                <a:tc vMerge="1">
                  <a:txBody>
                    <a:bodyPr/>
                    <a:lstStyle/>
                    <a:p>
                      <a:endParaRPr lang="en-US"/>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Vainilla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8 340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8 800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8 990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9 715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9 770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05439501"/>
                  </a:ext>
                </a:extLst>
              </a:tr>
              <a:tr h="385386">
                <a:tc vMerge="1">
                  <a:txBody>
                    <a:bodyPr/>
                    <a:lstStyle/>
                    <a:p>
                      <a:endParaRPr lang="en-US"/>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Vainilla advanced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10 975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8 980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9 825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11 030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10 650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44618996"/>
                  </a:ext>
                </a:extLst>
              </a:tr>
              <a:tr h="206319">
                <a:tc rowSpan="6">
                  <a:txBody>
                    <a:bodyPr/>
                    <a:lstStyle/>
                    <a:p>
                      <a:pPr algn="ct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Sustagen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Chocolate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8 680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5 800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4 680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13349010"/>
                  </a:ext>
                </a:extLst>
              </a:tr>
              <a:tr h="206319">
                <a:tc vMerge="1">
                  <a:txBody>
                    <a:bodyPr/>
                    <a:lstStyle/>
                    <a:p>
                      <a:endParaRPr lang="en-US"/>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Fresa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8 774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5 800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5 290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8 360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15594029"/>
                  </a:ext>
                </a:extLst>
              </a:tr>
              <a:tr h="206319">
                <a:tc vMerge="1">
                  <a:txBody>
                    <a:bodyPr/>
                    <a:lstStyle/>
                    <a:p>
                      <a:endParaRPr lang="en-US"/>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Vainilla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8 987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5 800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5 290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8 360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8980380"/>
                  </a:ext>
                </a:extLst>
              </a:tr>
              <a:tr h="385386">
                <a:tc vMerge="1">
                  <a:txBody>
                    <a:bodyPr/>
                    <a:lstStyle/>
                    <a:p>
                      <a:endParaRPr lang="en-US"/>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Diabetico vainilla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11 800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11 220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9 590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12 535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88745574"/>
                  </a:ext>
                </a:extLst>
              </a:tr>
              <a:tr h="206319">
                <a:tc vMerge="1">
                  <a:txBody>
                    <a:bodyPr/>
                    <a:lstStyle/>
                    <a:p>
                      <a:endParaRPr lang="en-US"/>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Fresa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9 660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8 520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9 590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11 180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6 815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7 925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58299675"/>
                  </a:ext>
                </a:extLst>
              </a:tr>
              <a:tr h="217097">
                <a:tc vMerge="1">
                  <a:txBody>
                    <a:bodyPr/>
                    <a:lstStyle/>
                    <a:p>
                      <a:endParaRPr lang="en-US"/>
                    </a:p>
                  </a:txBody>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Vainilla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8 520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7 800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10 245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6 815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0"/>
                        </a:spcAft>
                      </a:pPr>
                      <a:r>
                        <a:rPr lang="en-US"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7 925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9478469"/>
                  </a:ext>
                </a:extLst>
              </a:tr>
            </a:tbl>
          </a:graphicData>
        </a:graphic>
      </p:graphicFrame>
      <p:sp>
        <p:nvSpPr>
          <p:cNvPr id="12" name="Rectángulo 11">
            <a:extLst>
              <a:ext uri="{FF2B5EF4-FFF2-40B4-BE49-F238E27FC236}">
                <a16:creationId xmlns:a16="http://schemas.microsoft.com/office/drawing/2014/main" id="{C4EBF940-E5FE-4F6A-9FE6-831D4AE49CA9}"/>
              </a:ext>
            </a:extLst>
          </p:cNvPr>
          <p:cNvSpPr/>
          <p:nvPr/>
        </p:nvSpPr>
        <p:spPr>
          <a:xfrm>
            <a:off x="458787" y="5326203"/>
            <a:ext cx="6147837" cy="492443"/>
          </a:xfrm>
          <a:prstGeom prst="rect">
            <a:avLst/>
          </a:prstGeom>
        </p:spPr>
        <p:txBody>
          <a:bodyPr wrap="none">
            <a:spAutoFit/>
          </a:bodyPr>
          <a:lstStyle/>
          <a:p>
            <a:r>
              <a:rPr lang="es-CR" sz="800" dirty="0"/>
              <a:t>Fuente: Elaboración propia con datos de </a:t>
            </a:r>
            <a:r>
              <a:rPr lang="es-CR" sz="800" u="sng" dirty="0">
                <a:hlinkClick r:id="rId5"/>
              </a:rPr>
              <a:t>www.fischelenlinea.com</a:t>
            </a:r>
            <a:r>
              <a:rPr lang="es-CR" sz="800" dirty="0"/>
              <a:t>, llamadas a las </a:t>
            </a:r>
            <a:r>
              <a:rPr lang="es-CR" sz="800" dirty="0" err="1"/>
              <a:t>farmcias</a:t>
            </a:r>
            <a:r>
              <a:rPr lang="es-CR" sz="800" dirty="0"/>
              <a:t>: Farmacia La Boma, </a:t>
            </a:r>
            <a:r>
              <a:rPr lang="es-CR" sz="800" dirty="0" err="1"/>
              <a:t>Farmavalue</a:t>
            </a:r>
            <a:r>
              <a:rPr lang="es-CR" sz="800" dirty="0"/>
              <a:t>, Sucre y Santa Lucia.</a:t>
            </a:r>
            <a:endParaRPr lang="en-US" sz="800" dirty="0"/>
          </a:p>
          <a:p>
            <a:endParaRPr lang="en-US" dirty="0"/>
          </a:p>
        </p:txBody>
      </p:sp>
    </p:spTree>
    <p:extLst>
      <p:ext uri="{BB962C8B-B14F-4D97-AF65-F5344CB8AC3E}">
        <p14:creationId xmlns:p14="http://schemas.microsoft.com/office/powerpoint/2010/main" val="2672174504"/>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266700" y="32011"/>
            <a:ext cx="7061200" cy="693448"/>
          </a:xfrm>
        </p:spPr>
        <p:txBody>
          <a:bodyPr>
            <a:normAutofit/>
          </a:bodyPr>
          <a:lstStyle/>
          <a:p>
            <a:pPr algn="l"/>
            <a:r>
              <a:rPr lang="es-CR" sz="3200" b="1" dirty="0">
                <a:latin typeface="IBM Plex Sans" panose="020B0503050203000203" pitchFamily="34" charset="0"/>
              </a:rPr>
              <a:t>Canasta básica alimentaria</a:t>
            </a:r>
            <a:endParaRPr lang="en-US" sz="3200" b="1" dirty="0">
              <a:latin typeface="IBM Plex Sans" panose="020B0503050203000203" pitchFamily="34" charset="0"/>
            </a:endParaRPr>
          </a:p>
        </p:txBody>
      </p:sp>
      <p:sp>
        <p:nvSpPr>
          <p:cNvPr id="2" name="Rectángulo 1">
            <a:extLst>
              <a:ext uri="{FF2B5EF4-FFF2-40B4-BE49-F238E27FC236}">
                <a16:creationId xmlns:a16="http://schemas.microsoft.com/office/drawing/2014/main" id="{0B786D57-162E-404D-BE95-E525145D2822}"/>
              </a:ext>
            </a:extLst>
          </p:cNvPr>
          <p:cNvSpPr/>
          <p:nvPr/>
        </p:nvSpPr>
        <p:spPr>
          <a:xfrm>
            <a:off x="336776" y="720382"/>
            <a:ext cx="10714466" cy="670120"/>
          </a:xfrm>
          <a:prstGeom prst="rect">
            <a:avLst/>
          </a:prstGeom>
        </p:spPr>
        <p:txBody>
          <a:bodyPr wrap="square">
            <a:spAutoFit/>
          </a:bodyPr>
          <a:lstStyle/>
          <a:p>
            <a:pPr algn="just">
              <a:lnSpc>
                <a:spcPct val="107000"/>
              </a:lnSpc>
              <a:spcAft>
                <a:spcPts val="0"/>
              </a:spcAft>
            </a:pPr>
            <a:r>
              <a:rPr lang="es-CR" b="1" dirty="0">
                <a:latin typeface="Arial" panose="020B0604020202020204" pitchFamily="34" charset="0"/>
                <a:ea typeface="Calibri" panose="020F0502020204030204" pitchFamily="34" charset="0"/>
                <a:cs typeface="Times New Roman" panose="02020603050405020304" pitchFamily="18" charset="0"/>
              </a:rPr>
              <a:t>Cuadro 3:</a:t>
            </a:r>
            <a:r>
              <a:rPr lang="es-CR" dirty="0">
                <a:latin typeface="Arial" panose="020B0604020202020204" pitchFamily="34" charset="0"/>
                <a:ea typeface="Calibri" panose="020F0502020204030204" pitchFamily="34" charset="0"/>
                <a:cs typeface="Times New Roman" panose="02020603050405020304" pitchFamily="18" charset="0"/>
              </a:rPr>
              <a:t> Consumo promedio mensual estimado en complementos nutricionales </a:t>
            </a:r>
            <a:r>
              <a:rPr lang="es-CR" dirty="0" err="1">
                <a:latin typeface="Arial" panose="020B0604020202020204" pitchFamily="34" charset="0"/>
                <a:ea typeface="Calibri" panose="020F0502020204030204" pitchFamily="34" charset="0"/>
                <a:cs typeface="Times New Roman" panose="02020603050405020304" pitchFamily="18" charset="0"/>
              </a:rPr>
              <a:t>Ensure</a:t>
            </a:r>
            <a:r>
              <a:rPr lang="es-CR" dirty="0">
                <a:latin typeface="Arial" panose="020B0604020202020204" pitchFamily="34" charset="0"/>
                <a:ea typeface="Calibri" panose="020F0502020204030204" pitchFamily="34" charset="0"/>
                <a:cs typeface="Times New Roman" panose="02020603050405020304" pitchFamily="18" charset="0"/>
              </a:rPr>
              <a:t> y </a:t>
            </a:r>
            <a:r>
              <a:rPr lang="es-CR" dirty="0" err="1">
                <a:latin typeface="Arial" panose="020B0604020202020204" pitchFamily="34" charset="0"/>
                <a:ea typeface="Calibri" panose="020F0502020204030204" pitchFamily="34" charset="0"/>
                <a:cs typeface="Times New Roman" panose="02020603050405020304" pitchFamily="18" charset="0"/>
              </a:rPr>
              <a:t>Sustagen</a:t>
            </a:r>
            <a:r>
              <a:rPr lang="es-CR" dirty="0">
                <a:latin typeface="Arial" panose="020B0604020202020204" pitchFamily="34" charset="0"/>
                <a:ea typeface="Calibri" panose="020F0502020204030204" pitchFamily="34" charset="0"/>
                <a:cs typeface="Times New Roman" panose="02020603050405020304" pitchFamily="18" charset="0"/>
              </a:rPr>
              <a:t> de 400gr, según la zona de residencia.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a 7">
            <a:extLst>
              <a:ext uri="{FF2B5EF4-FFF2-40B4-BE49-F238E27FC236}">
                <a16:creationId xmlns:a16="http://schemas.microsoft.com/office/drawing/2014/main" id="{EAD9D017-87D1-4E07-9BD0-DA25D1EEFA06}"/>
              </a:ext>
            </a:extLst>
          </p:cNvPr>
          <p:cNvGraphicFramePr>
            <a:graphicFrameLocks noGrp="1"/>
          </p:cNvGraphicFramePr>
          <p:nvPr>
            <p:extLst>
              <p:ext uri="{D42A27DB-BD31-4B8C-83A1-F6EECF244321}">
                <p14:modId xmlns:p14="http://schemas.microsoft.com/office/powerpoint/2010/main" val="1386918116"/>
              </p:ext>
            </p:extLst>
          </p:nvPr>
        </p:nvGraphicFramePr>
        <p:xfrm>
          <a:off x="266701" y="1390502"/>
          <a:ext cx="11437096" cy="4921403"/>
        </p:xfrm>
        <a:graphic>
          <a:graphicData uri="http://schemas.openxmlformats.org/drawingml/2006/table">
            <a:tbl>
              <a:tblPr firstRow="1" firstCol="1" bandRow="1"/>
              <a:tblGrid>
                <a:gridCol w="2078220">
                  <a:extLst>
                    <a:ext uri="{9D8B030D-6E8A-4147-A177-3AD203B41FA5}">
                      <a16:colId xmlns:a16="http://schemas.microsoft.com/office/drawing/2014/main" val="516096171"/>
                    </a:ext>
                  </a:extLst>
                </a:gridCol>
                <a:gridCol w="2078220">
                  <a:extLst>
                    <a:ext uri="{9D8B030D-6E8A-4147-A177-3AD203B41FA5}">
                      <a16:colId xmlns:a16="http://schemas.microsoft.com/office/drawing/2014/main" val="1307291286"/>
                    </a:ext>
                  </a:extLst>
                </a:gridCol>
                <a:gridCol w="2078220">
                  <a:extLst>
                    <a:ext uri="{9D8B030D-6E8A-4147-A177-3AD203B41FA5}">
                      <a16:colId xmlns:a16="http://schemas.microsoft.com/office/drawing/2014/main" val="4236033214"/>
                    </a:ext>
                  </a:extLst>
                </a:gridCol>
                <a:gridCol w="2078220">
                  <a:extLst>
                    <a:ext uri="{9D8B030D-6E8A-4147-A177-3AD203B41FA5}">
                      <a16:colId xmlns:a16="http://schemas.microsoft.com/office/drawing/2014/main" val="3843740812"/>
                    </a:ext>
                  </a:extLst>
                </a:gridCol>
                <a:gridCol w="2078220">
                  <a:extLst>
                    <a:ext uri="{9D8B030D-6E8A-4147-A177-3AD203B41FA5}">
                      <a16:colId xmlns:a16="http://schemas.microsoft.com/office/drawing/2014/main" val="1925980571"/>
                    </a:ext>
                  </a:extLst>
                </a:gridCol>
                <a:gridCol w="1045996">
                  <a:extLst>
                    <a:ext uri="{9D8B030D-6E8A-4147-A177-3AD203B41FA5}">
                      <a16:colId xmlns:a16="http://schemas.microsoft.com/office/drawing/2014/main" val="2334799849"/>
                    </a:ext>
                  </a:extLst>
                </a:gridCol>
              </a:tblGrid>
              <a:tr h="175470">
                <a:tc rowSpan="2">
                  <a:txBody>
                    <a:bodyPr/>
                    <a:lstStyle/>
                    <a:p>
                      <a:pPr>
                        <a:lnSpc>
                          <a:spcPct val="107000"/>
                        </a:lnSpc>
                        <a:spcAft>
                          <a:spcPts val="0"/>
                        </a:spcAft>
                      </a:pPr>
                      <a:r>
                        <a:rPr lang="en-US" sz="105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Tipo de discapacidad</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rowSpan="2">
                  <a:txBody>
                    <a:bodyPr/>
                    <a:lstStyle/>
                    <a:p>
                      <a:pPr>
                        <a:lnSpc>
                          <a:spcPct val="107000"/>
                        </a:lnSpc>
                        <a:spcAft>
                          <a:spcPts val="0"/>
                        </a:spcAft>
                      </a:pPr>
                      <a:r>
                        <a:rPr lang="en-US" sz="105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Estimación</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2">
                  <a:txBody>
                    <a:bodyPr/>
                    <a:lstStyle/>
                    <a:p>
                      <a:pPr algn="ctr">
                        <a:lnSpc>
                          <a:spcPct val="107000"/>
                        </a:lnSpc>
                        <a:spcAft>
                          <a:spcPts val="0"/>
                        </a:spcAft>
                      </a:pPr>
                      <a:r>
                        <a:rPr lang="en-US" sz="105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Urbano</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en-US"/>
                    </a:p>
                  </a:txBody>
                  <a:tcPr/>
                </a:tc>
                <a:tc gridSpan="2">
                  <a:txBody>
                    <a:bodyPr/>
                    <a:lstStyle/>
                    <a:p>
                      <a:pPr algn="ctr">
                        <a:lnSpc>
                          <a:spcPct val="107000"/>
                        </a:lnSpc>
                        <a:spcAft>
                          <a:spcPts val="0"/>
                        </a:spcAft>
                      </a:pPr>
                      <a:r>
                        <a:rPr lang="en-US" sz="105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Rural</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en-US"/>
                    </a:p>
                  </a:txBody>
                  <a:tcPr/>
                </a:tc>
                <a:extLst>
                  <a:ext uri="{0D108BD9-81ED-4DB2-BD59-A6C34878D82A}">
                    <a16:rowId xmlns:a16="http://schemas.microsoft.com/office/drawing/2014/main" val="1972739883"/>
                  </a:ext>
                </a:extLst>
              </a:tr>
              <a:tr h="175470">
                <a:tc vMerge="1">
                  <a:txBody>
                    <a:bodyPr/>
                    <a:lstStyle/>
                    <a:p>
                      <a:endParaRPr lang="en-US"/>
                    </a:p>
                  </a:txBody>
                  <a:tcPr/>
                </a:tc>
                <a:tc vMerge="1">
                  <a:txBody>
                    <a:bodyPr/>
                    <a:lstStyle/>
                    <a:p>
                      <a:endParaRPr lang="en-US"/>
                    </a:p>
                  </a:txBody>
                  <a:tcPr/>
                </a:tc>
                <a:tc>
                  <a:txBody>
                    <a:bodyPr/>
                    <a:lstStyle/>
                    <a:p>
                      <a:pPr algn="ctr">
                        <a:lnSpc>
                          <a:spcPct val="107000"/>
                        </a:lnSpc>
                        <a:spcAft>
                          <a:spcPts val="0"/>
                        </a:spcAft>
                      </a:pPr>
                      <a:r>
                        <a:rPr lang="en-US" sz="1050" b="1"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Ensure</a:t>
                      </a:r>
                      <a:endParaRPr lang="en-US" sz="105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0"/>
                        </a:spcAft>
                      </a:pPr>
                      <a:r>
                        <a:rPr lang="en-US" sz="105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Sustagen</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0"/>
                        </a:spcAft>
                      </a:pPr>
                      <a:r>
                        <a:rPr lang="en-US" sz="105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Ensure</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0"/>
                        </a:spcAft>
                      </a:pPr>
                      <a:r>
                        <a:rPr lang="en-US" sz="105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Sustagen </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766229921"/>
                  </a:ext>
                </a:extLst>
              </a:tr>
              <a:tr h="175470">
                <a:tc rowSpan="4">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Auditiva</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Porción diaria (g)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42,0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47,1</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82903713"/>
                  </a:ext>
                </a:extLst>
              </a:tr>
              <a:tr h="175470">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Precio promedio (400g)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9 484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8 396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28133561"/>
                  </a:ext>
                </a:extLst>
              </a:tr>
              <a:tr h="197947">
                <a:tc vMerge="1">
                  <a:txBody>
                    <a:bodyPr/>
                    <a:lstStyle/>
                    <a:p>
                      <a:endParaRPr lang="en-US"/>
                    </a:p>
                  </a:txBody>
                  <a:tcPr/>
                </a:tc>
                <a:tc>
                  <a:txBody>
                    <a:bodyPr/>
                    <a:lstStyle/>
                    <a:p>
                      <a:pPr>
                        <a:lnSpc>
                          <a:spcPct val="107000"/>
                        </a:lnSpc>
                        <a:spcAft>
                          <a:spcPts val="0"/>
                        </a:spcAft>
                      </a:pPr>
                      <a:r>
                        <a:rPr lang="es-CR" sz="105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Consumo promedio mensual(g)</a:t>
                      </a:r>
                      <a:r>
                        <a:rPr lang="es-CR" sz="1050" baseline="300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 </a:t>
                      </a:r>
                      <a:endParaRPr lang="en-US" sz="105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1 244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1 405</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52394148"/>
                  </a:ext>
                </a:extLst>
              </a:tr>
              <a:tr h="360623">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Costo promedio mensual (colones)</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25 000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25 000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3030860"/>
                  </a:ext>
                </a:extLst>
              </a:tr>
              <a:tr h="175470">
                <a:tc rowSpan="4">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Cognitiva</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Porción diaria (g)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42,0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46,8</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48,5</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54,8</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41443117"/>
                  </a:ext>
                </a:extLst>
              </a:tr>
              <a:tr h="175470">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Precio promedio (400g)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9 484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8 396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9 484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8 396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4307064"/>
                  </a:ext>
                </a:extLst>
              </a:tr>
              <a:tr h="175470">
                <a:tc vMerge="1">
                  <a:txBody>
                    <a:bodyPr/>
                    <a:lstStyle/>
                    <a:p>
                      <a:endParaRPr lang="en-US"/>
                    </a:p>
                  </a:txBody>
                  <a:tcPr/>
                </a:tc>
                <a:tc>
                  <a:txBody>
                    <a:bodyPr/>
                    <a:lstStyle/>
                    <a:p>
                      <a:pPr>
                        <a:lnSpc>
                          <a:spcPct val="107000"/>
                        </a:lnSpc>
                        <a:spcAft>
                          <a:spcPts val="0"/>
                        </a:spcAft>
                      </a:pPr>
                      <a:r>
                        <a:rPr lang="es-CR" sz="105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Consumo promedio mensual (g)</a:t>
                      </a:r>
                      <a:r>
                        <a:rPr lang="es-CR" sz="1050" baseline="300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 </a:t>
                      </a:r>
                      <a:endParaRPr lang="en-US" sz="105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1 244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1 405</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1 455</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1 644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47180298"/>
                  </a:ext>
                </a:extLst>
              </a:tr>
              <a:tr h="360623">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Costo promedio mensual (colones)</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29 688</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29 688</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29 688</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29 688</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51742784"/>
                  </a:ext>
                </a:extLst>
              </a:tr>
              <a:tr h="175470">
                <a:tc rowSpan="4">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Dos o más</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Porción diaria (g)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48,0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30,0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48,5</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54,8</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6453448"/>
                  </a:ext>
                </a:extLst>
              </a:tr>
              <a:tr h="175470">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Precio promedio (400g)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9 484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8 396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9 484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8 396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3877243"/>
                  </a:ext>
                </a:extLst>
              </a:tr>
              <a:tr h="207881">
                <a:tc vMerge="1">
                  <a:txBody>
                    <a:bodyPr/>
                    <a:lstStyle/>
                    <a:p>
                      <a:endParaRPr lang="en-US"/>
                    </a:p>
                  </a:txBody>
                  <a:tcPr/>
                </a:tc>
                <a:tc>
                  <a:txBody>
                    <a:bodyPr/>
                    <a:lstStyle/>
                    <a:p>
                      <a:pPr>
                        <a:lnSpc>
                          <a:spcPct val="107000"/>
                        </a:lnSpc>
                        <a:spcAft>
                          <a:spcPts val="0"/>
                        </a:spcAft>
                      </a:pPr>
                      <a:r>
                        <a:rPr lang="es-CR" sz="105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Consumo promedio mensual (g)</a:t>
                      </a:r>
                      <a:r>
                        <a:rPr lang="es-CR" sz="1050" baseline="300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 </a:t>
                      </a:r>
                      <a:endParaRPr lang="en-US" sz="105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1 419</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1 604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1 455</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1 644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20460548"/>
                  </a:ext>
                </a:extLst>
              </a:tr>
              <a:tr h="360623">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Costo promedio mensual (colones)</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33 814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33 814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33 814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33 814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4713743"/>
                  </a:ext>
                </a:extLst>
              </a:tr>
              <a:tr h="175470">
                <a:tc rowSpan="4">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Física</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Porción diaria (g)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50,0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54,5</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56,2</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63,5</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31410280"/>
                  </a:ext>
                </a:extLst>
              </a:tr>
              <a:tr h="175470">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Precio promedio (400g)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9 484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8 396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9 484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8 396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03187717"/>
                  </a:ext>
                </a:extLst>
              </a:tr>
              <a:tr h="207054">
                <a:tc vMerge="1">
                  <a:txBody>
                    <a:bodyPr/>
                    <a:lstStyle/>
                    <a:p>
                      <a:endParaRPr lang="en-US"/>
                    </a:p>
                  </a:txBody>
                  <a:tcPr/>
                </a:tc>
                <a:tc>
                  <a:txBody>
                    <a:bodyPr/>
                    <a:lstStyle/>
                    <a:p>
                      <a:pPr>
                        <a:lnSpc>
                          <a:spcPct val="107000"/>
                        </a:lnSpc>
                        <a:spcAft>
                          <a:spcPts val="0"/>
                        </a:spcAft>
                      </a:pPr>
                      <a:r>
                        <a:rPr lang="es-CR" sz="105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Consumo promedio mensual(g)</a:t>
                      </a:r>
                      <a:endParaRPr lang="en-US" sz="105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1 446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1 634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1 687</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1 906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998950"/>
                  </a:ext>
                </a:extLst>
              </a:tr>
              <a:tr h="360623">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Costo promedio mensual (colones)</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35 556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35 556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35 556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35 556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79481948"/>
                  </a:ext>
                </a:extLst>
              </a:tr>
              <a:tr h="175470">
                <a:tc rowSpan="4">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Psicosocial</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Porción diaria (g)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34,0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38,9</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438345"/>
                  </a:ext>
                </a:extLst>
              </a:tr>
              <a:tr h="175470">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Precio promedio (400g)</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9 484</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8 396</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96692372"/>
                  </a:ext>
                </a:extLst>
              </a:tr>
              <a:tr h="224296">
                <a:tc vMerge="1">
                  <a:txBody>
                    <a:bodyPr/>
                    <a:lstStyle/>
                    <a:p>
                      <a:endParaRPr lang="en-US"/>
                    </a:p>
                  </a:txBody>
                  <a:tcPr/>
                </a:tc>
                <a:tc>
                  <a:txBody>
                    <a:bodyPr/>
                    <a:lstStyle/>
                    <a:p>
                      <a:pPr>
                        <a:lnSpc>
                          <a:spcPct val="107000"/>
                        </a:lnSpc>
                        <a:spcAft>
                          <a:spcPts val="0"/>
                        </a:spcAft>
                      </a:pPr>
                      <a:r>
                        <a:rPr lang="es-CR" sz="105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Consumo promedio mensual (g)</a:t>
                      </a:r>
                      <a:endParaRPr lang="en-US" sz="105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1 033</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1 167</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49656012"/>
                  </a:ext>
                </a:extLst>
              </a:tr>
              <a:tr h="360623">
                <a:tc vMerge="1">
                  <a:txBody>
                    <a:bodyPr/>
                    <a:lstStyle/>
                    <a:p>
                      <a:endParaRPr lang="en-US"/>
                    </a:p>
                  </a:txBody>
                  <a:tcPr/>
                </a:tc>
                <a:tc>
                  <a:txBody>
                    <a:bodyPr/>
                    <a:lstStyle/>
                    <a:p>
                      <a:pP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Costo promedio mensual (colones)</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24 500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24 500</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05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05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42784" marR="4278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70843313"/>
                  </a:ext>
                </a:extLst>
              </a:tr>
            </a:tbl>
          </a:graphicData>
        </a:graphic>
      </p:graphicFrame>
    </p:spTree>
    <p:extLst>
      <p:ext uri="{BB962C8B-B14F-4D97-AF65-F5344CB8AC3E}">
        <p14:creationId xmlns:p14="http://schemas.microsoft.com/office/powerpoint/2010/main" val="395330983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304800" y="216986"/>
            <a:ext cx="7061200" cy="693448"/>
          </a:xfrm>
        </p:spPr>
        <p:txBody>
          <a:bodyPr>
            <a:normAutofit/>
          </a:bodyPr>
          <a:lstStyle/>
          <a:p>
            <a:pPr algn="l"/>
            <a:r>
              <a:rPr lang="es-CR" sz="3200" b="1" dirty="0">
                <a:latin typeface="IBM Plex Sans" panose="020B0503050203000203" pitchFamily="34" charset="0"/>
              </a:rPr>
              <a:t>Canasta básica alimentaria</a:t>
            </a:r>
            <a:endParaRPr lang="en-US" sz="3200" b="1" dirty="0">
              <a:latin typeface="IBM Plex Sans" panose="020B0503050203000203" pitchFamily="34" charset="0"/>
            </a:endParaRPr>
          </a:p>
        </p:txBody>
      </p:sp>
      <p:sp>
        <p:nvSpPr>
          <p:cNvPr id="10" name="Rectángulo 9">
            <a:extLst>
              <a:ext uri="{FF2B5EF4-FFF2-40B4-BE49-F238E27FC236}">
                <a16:creationId xmlns:a16="http://schemas.microsoft.com/office/drawing/2014/main" id="{6F992A4A-1D40-45D4-BF2B-87F02CDB4DE2}"/>
              </a:ext>
            </a:extLst>
          </p:cNvPr>
          <p:cNvSpPr/>
          <p:nvPr/>
        </p:nvSpPr>
        <p:spPr>
          <a:xfrm>
            <a:off x="9173786" y="6424760"/>
            <a:ext cx="3690378" cy="369332"/>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INEC y CONAPDIS</a:t>
            </a:r>
            <a:r>
              <a:rPr lang="es-CR" dirty="0">
                <a:latin typeface="Arial" panose="020B0604020202020204" pitchFamily="34" charset="0"/>
                <a:ea typeface="Calibri" panose="020F0502020204030204" pitchFamily="34" charset="0"/>
              </a:rPr>
              <a:t>.</a:t>
            </a:r>
            <a:endParaRPr lang="en-US" dirty="0"/>
          </a:p>
        </p:txBody>
      </p:sp>
      <p:graphicFrame>
        <p:nvGraphicFramePr>
          <p:cNvPr id="7" name="Tabla 6">
            <a:extLst>
              <a:ext uri="{FF2B5EF4-FFF2-40B4-BE49-F238E27FC236}">
                <a16:creationId xmlns:a16="http://schemas.microsoft.com/office/drawing/2014/main" id="{6B425158-56BB-46DE-BA17-AC664641CF71}"/>
              </a:ext>
            </a:extLst>
          </p:cNvPr>
          <p:cNvGraphicFramePr>
            <a:graphicFrameLocks noGrp="1"/>
          </p:cNvGraphicFramePr>
          <p:nvPr>
            <p:extLst>
              <p:ext uri="{D42A27DB-BD31-4B8C-83A1-F6EECF244321}">
                <p14:modId xmlns:p14="http://schemas.microsoft.com/office/powerpoint/2010/main" val="1411303928"/>
              </p:ext>
            </p:extLst>
          </p:nvPr>
        </p:nvGraphicFramePr>
        <p:xfrm>
          <a:off x="80641" y="2152586"/>
          <a:ext cx="5096798" cy="2914079"/>
        </p:xfrm>
        <a:graphic>
          <a:graphicData uri="http://schemas.openxmlformats.org/drawingml/2006/table">
            <a:tbl>
              <a:tblPr/>
              <a:tblGrid>
                <a:gridCol w="863864">
                  <a:extLst>
                    <a:ext uri="{9D8B030D-6E8A-4147-A177-3AD203B41FA5}">
                      <a16:colId xmlns:a16="http://schemas.microsoft.com/office/drawing/2014/main" val="4227870021"/>
                    </a:ext>
                  </a:extLst>
                </a:gridCol>
                <a:gridCol w="863864">
                  <a:extLst>
                    <a:ext uri="{9D8B030D-6E8A-4147-A177-3AD203B41FA5}">
                      <a16:colId xmlns:a16="http://schemas.microsoft.com/office/drawing/2014/main" val="1657980073"/>
                    </a:ext>
                  </a:extLst>
                </a:gridCol>
                <a:gridCol w="673814">
                  <a:extLst>
                    <a:ext uri="{9D8B030D-6E8A-4147-A177-3AD203B41FA5}">
                      <a16:colId xmlns:a16="http://schemas.microsoft.com/office/drawing/2014/main" val="2471679089"/>
                    </a:ext>
                  </a:extLst>
                </a:gridCol>
                <a:gridCol w="673814">
                  <a:extLst>
                    <a:ext uri="{9D8B030D-6E8A-4147-A177-3AD203B41FA5}">
                      <a16:colId xmlns:a16="http://schemas.microsoft.com/office/drawing/2014/main" val="3972422594"/>
                    </a:ext>
                  </a:extLst>
                </a:gridCol>
                <a:gridCol w="673814">
                  <a:extLst>
                    <a:ext uri="{9D8B030D-6E8A-4147-A177-3AD203B41FA5}">
                      <a16:colId xmlns:a16="http://schemas.microsoft.com/office/drawing/2014/main" val="3863012883"/>
                    </a:ext>
                  </a:extLst>
                </a:gridCol>
                <a:gridCol w="673814">
                  <a:extLst>
                    <a:ext uri="{9D8B030D-6E8A-4147-A177-3AD203B41FA5}">
                      <a16:colId xmlns:a16="http://schemas.microsoft.com/office/drawing/2014/main" val="4087408332"/>
                    </a:ext>
                  </a:extLst>
                </a:gridCol>
                <a:gridCol w="673814">
                  <a:extLst>
                    <a:ext uri="{9D8B030D-6E8A-4147-A177-3AD203B41FA5}">
                      <a16:colId xmlns:a16="http://schemas.microsoft.com/office/drawing/2014/main" val="2932655090"/>
                    </a:ext>
                  </a:extLst>
                </a:gridCol>
              </a:tblGrid>
              <a:tr h="792622">
                <a:tc>
                  <a:txBody>
                    <a:bodyPr/>
                    <a:lstStyle/>
                    <a:p>
                      <a:pPr algn="ctr" fontAlgn="ctr"/>
                      <a:r>
                        <a:rPr lang="es-CR" sz="1000" b="1" i="0" u="none" strike="noStrike">
                          <a:solidFill>
                            <a:srgbClr val="000000"/>
                          </a:solidFill>
                          <a:effectLst/>
                          <a:latin typeface="IBM Plex Sans" panose="020B0503050203000203" pitchFamily="34" charset="0"/>
                        </a:rPr>
                        <a:t>Zona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1" i="0" u="none" strike="noStrike" dirty="0">
                          <a:solidFill>
                            <a:srgbClr val="000000"/>
                          </a:solidFill>
                          <a:effectLst/>
                          <a:latin typeface="IBM Plex Sans" panose="020B0503050203000203" pitchFamily="34" charset="0"/>
                        </a:rPr>
                        <a:t>Discapacidad</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1" i="0" u="none" strike="noStrike">
                          <a:solidFill>
                            <a:srgbClr val="000000"/>
                          </a:solidFill>
                          <a:effectLst/>
                          <a:latin typeface="IBM Plex Sans" panose="020B0503050203000203" pitchFamily="34" charset="0"/>
                        </a:rPr>
                        <a:t>Valor energético (Kcal)</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1" i="0" u="none" strike="noStrike">
                          <a:solidFill>
                            <a:srgbClr val="000000"/>
                          </a:solidFill>
                          <a:effectLst/>
                          <a:latin typeface="IBM Plex Sans" panose="020B0503050203000203" pitchFamily="34" charset="0"/>
                        </a:rPr>
                        <a:t>Estructura calórica porcentual</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1" i="0" u="none" strike="noStrike">
                          <a:solidFill>
                            <a:srgbClr val="000000"/>
                          </a:solidFill>
                          <a:effectLst/>
                          <a:latin typeface="IBM Plex Sans" panose="020B0503050203000203" pitchFamily="34" charset="0"/>
                        </a:rPr>
                        <a:t>Cantidad neta(g)</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1" i="0" u="none" strike="noStrike" dirty="0">
                          <a:solidFill>
                            <a:srgbClr val="000000"/>
                          </a:solidFill>
                          <a:effectLst/>
                          <a:latin typeface="IBM Plex Sans" panose="020B0503050203000203" pitchFamily="34" charset="0"/>
                        </a:rPr>
                        <a:t>Cantidad bruta (g)</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1" i="0" u="none" strike="noStrike">
                          <a:solidFill>
                            <a:srgbClr val="000000"/>
                          </a:solidFill>
                          <a:effectLst/>
                          <a:latin typeface="IBM Plex Sans" panose="020B0503050203000203" pitchFamily="34" charset="0"/>
                        </a:rPr>
                        <a:t>Total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8976264"/>
                  </a:ext>
                </a:extLst>
              </a:tr>
              <a:tr h="360079">
                <a:tc rowSpan="4">
                  <a:txBody>
                    <a:bodyPr/>
                    <a:lstStyle/>
                    <a:p>
                      <a:pPr algn="ctr" fontAlgn="ctr"/>
                      <a:r>
                        <a:rPr lang="en-US" sz="1000" b="0" i="0" u="none" strike="noStrike">
                          <a:solidFill>
                            <a:srgbClr val="000000"/>
                          </a:solidFill>
                          <a:effectLst/>
                          <a:latin typeface="IBM Plex Sans" panose="020B0503050203000203" pitchFamily="34" charset="0"/>
                        </a:rPr>
                        <a:t>Urbana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R" sz="1000" b="0" i="0" u="none" strike="noStrike">
                          <a:solidFill>
                            <a:srgbClr val="000000"/>
                          </a:solidFill>
                          <a:effectLst/>
                          <a:latin typeface="IBM Plex Sans" panose="020B0503050203000203" pitchFamily="34" charset="0"/>
                        </a:rPr>
                        <a:t>Auditiva y Cognitiva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184</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8.4</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44.2</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44.3</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2367</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6828316"/>
                  </a:ext>
                </a:extLst>
              </a:tr>
              <a:tr h="293563">
                <a:tc vMerge="1">
                  <a:txBody>
                    <a:bodyPr/>
                    <a:lstStyle/>
                    <a:p>
                      <a:endParaRPr lang="en-US"/>
                    </a:p>
                  </a:txBody>
                  <a:tcPr/>
                </a:tc>
                <a:tc>
                  <a:txBody>
                    <a:bodyPr/>
                    <a:lstStyle/>
                    <a:p>
                      <a:pPr algn="l" fontAlgn="ctr"/>
                      <a:r>
                        <a:rPr lang="es-CR" sz="1000" b="0" i="0" u="none" strike="noStrike">
                          <a:solidFill>
                            <a:srgbClr val="000000"/>
                          </a:solidFill>
                          <a:effectLst/>
                          <a:latin typeface="IBM Plex Sans" panose="020B0503050203000203" pitchFamily="34" charset="0"/>
                        </a:rPr>
                        <a:t>Dos o más</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164</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7.5</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38.7</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dirty="0">
                          <a:solidFill>
                            <a:srgbClr val="000000"/>
                          </a:solidFill>
                          <a:effectLst/>
                          <a:latin typeface="IBM Plex Sans" panose="020B0503050203000203" pitchFamily="34" charset="0"/>
                          <a:ea typeface="Arial" panose="020B0604020202020204" pitchFamily="34" charset="0"/>
                        </a:rPr>
                        <a:t>38.7</a:t>
                      </a:r>
                      <a:endParaRPr lang="es-CR" sz="1000" b="0" i="0" u="none" strike="noStrike" dirty="0">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2347</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2991719"/>
                  </a:ext>
                </a:extLst>
              </a:tr>
              <a:tr h="293563">
                <a:tc vMerge="1">
                  <a:txBody>
                    <a:bodyPr/>
                    <a:lstStyle/>
                    <a:p>
                      <a:endParaRPr lang="en-US"/>
                    </a:p>
                  </a:txBody>
                  <a:tcPr/>
                </a:tc>
                <a:tc>
                  <a:txBody>
                    <a:bodyPr/>
                    <a:lstStyle/>
                    <a:p>
                      <a:pPr algn="l" fontAlgn="ctr"/>
                      <a:r>
                        <a:rPr lang="es-CR" sz="1000" b="0" i="0" u="none" strike="noStrike">
                          <a:solidFill>
                            <a:srgbClr val="000000"/>
                          </a:solidFill>
                          <a:effectLst/>
                          <a:latin typeface="IBM Plex Sans" panose="020B0503050203000203" pitchFamily="34" charset="0"/>
                        </a:rPr>
                        <a:t>Física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213</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9.8</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51.3</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51.3</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2396</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7433701"/>
                  </a:ext>
                </a:extLst>
              </a:tr>
              <a:tr h="293563">
                <a:tc vMerge="1">
                  <a:txBody>
                    <a:bodyPr/>
                    <a:lstStyle/>
                    <a:p>
                      <a:endParaRPr lang="en-US"/>
                    </a:p>
                  </a:txBody>
                  <a:tcPr/>
                </a:tc>
                <a:tc>
                  <a:txBody>
                    <a:bodyPr/>
                    <a:lstStyle/>
                    <a:p>
                      <a:pPr algn="just" fontAlgn="ctr"/>
                      <a:r>
                        <a:rPr lang="es-CR" sz="1000" b="0" i="0" u="none" strike="noStrike">
                          <a:solidFill>
                            <a:srgbClr val="000000"/>
                          </a:solidFill>
                          <a:effectLst/>
                          <a:latin typeface="IBM Plex Sans" panose="020B0503050203000203" pitchFamily="34" charset="0"/>
                        </a:rPr>
                        <a:t>Psicosocial</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152</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7</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36.7</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36.7</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dirty="0">
                          <a:solidFill>
                            <a:srgbClr val="000000"/>
                          </a:solidFill>
                          <a:effectLst/>
                          <a:latin typeface="IBM Plex Sans" panose="020B0503050203000203" pitchFamily="34" charset="0"/>
                          <a:ea typeface="Arial" panose="020B0604020202020204" pitchFamily="34" charset="0"/>
                        </a:rPr>
                        <a:t>2335</a:t>
                      </a:r>
                      <a:endParaRPr lang="es-CR" sz="1000" b="0" i="0" u="none" strike="noStrike" dirty="0">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0701588"/>
                  </a:ext>
                </a:extLst>
              </a:tr>
              <a:tr h="293563">
                <a:tc rowSpan="3">
                  <a:txBody>
                    <a:bodyPr/>
                    <a:lstStyle/>
                    <a:p>
                      <a:pPr algn="ctr" fontAlgn="ctr"/>
                      <a:r>
                        <a:rPr lang="en-US" sz="1000" b="0" i="0" u="none" strike="noStrike">
                          <a:solidFill>
                            <a:srgbClr val="000000"/>
                          </a:solidFill>
                          <a:effectLst/>
                          <a:latin typeface="IBM Plex Sans" panose="020B0503050203000203" pitchFamily="34" charset="0"/>
                        </a:rPr>
                        <a:t>Rural</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CR" sz="1000" b="0" i="0" u="none" strike="noStrike">
                          <a:solidFill>
                            <a:srgbClr val="000000"/>
                          </a:solidFill>
                          <a:effectLst/>
                          <a:latin typeface="IBM Plex Sans" panose="020B0503050203000203" pitchFamily="34" charset="0"/>
                        </a:rPr>
                        <a:t>Cognitiva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215</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9.5</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51.6</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51.6</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2398</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7809056"/>
                  </a:ext>
                </a:extLst>
              </a:tr>
              <a:tr h="293563">
                <a:tc vMerge="1">
                  <a:txBody>
                    <a:bodyPr/>
                    <a:lstStyle/>
                    <a:p>
                      <a:endParaRPr lang="en-US"/>
                    </a:p>
                  </a:txBody>
                  <a:tcPr/>
                </a:tc>
                <a:tc>
                  <a:txBody>
                    <a:bodyPr/>
                    <a:lstStyle/>
                    <a:p>
                      <a:pPr algn="just" fontAlgn="ctr"/>
                      <a:r>
                        <a:rPr lang="es-CR" sz="1000" b="0" i="0" u="none" strike="noStrike" dirty="0">
                          <a:solidFill>
                            <a:srgbClr val="000000"/>
                          </a:solidFill>
                          <a:effectLst/>
                          <a:latin typeface="IBM Plex Sans" panose="020B0503050203000203" pitchFamily="34" charset="0"/>
                        </a:rPr>
                        <a:t>Dos o más</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868188198"/>
                  </a:ext>
                </a:extLst>
              </a:tr>
              <a:tr h="293563">
                <a:tc vMerge="1">
                  <a:txBody>
                    <a:bodyPr/>
                    <a:lstStyle/>
                    <a:p>
                      <a:endParaRPr lang="en-US"/>
                    </a:p>
                  </a:txBody>
                  <a:tcPr/>
                </a:tc>
                <a:tc>
                  <a:txBody>
                    <a:bodyPr/>
                    <a:lstStyle/>
                    <a:p>
                      <a:pPr algn="just" fontAlgn="ctr"/>
                      <a:r>
                        <a:rPr lang="es-CR" sz="1000" b="0" i="0" u="none" strike="noStrike">
                          <a:solidFill>
                            <a:srgbClr val="000000"/>
                          </a:solidFill>
                          <a:effectLst/>
                          <a:latin typeface="IBM Plex Sans" panose="020B0503050203000203" pitchFamily="34" charset="0"/>
                        </a:rPr>
                        <a:t>Física</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249</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dirty="0">
                          <a:solidFill>
                            <a:srgbClr val="000000"/>
                          </a:solidFill>
                          <a:effectLst/>
                          <a:latin typeface="IBM Plex Sans" panose="020B0503050203000203" pitchFamily="34" charset="0"/>
                          <a:ea typeface="Arial" panose="020B0604020202020204" pitchFamily="34" charset="0"/>
                        </a:rPr>
                        <a:t>11</a:t>
                      </a:r>
                      <a:endParaRPr lang="es-CR" sz="1000" b="0" i="0" u="none" strike="noStrike" dirty="0">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59.9</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a:solidFill>
                            <a:srgbClr val="000000"/>
                          </a:solidFill>
                          <a:effectLst/>
                          <a:latin typeface="IBM Plex Sans" panose="020B0503050203000203" pitchFamily="34" charset="0"/>
                          <a:ea typeface="Arial" panose="020B0604020202020204" pitchFamily="34" charset="0"/>
                        </a:rPr>
                        <a:t>59.9</a:t>
                      </a:r>
                      <a:endParaRPr lang="es-CR" sz="1000" b="0" i="0" u="none" strike="noStrike">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R" sz="1000" b="0" i="0" u="none" strike="noStrike" dirty="0">
                          <a:solidFill>
                            <a:srgbClr val="000000"/>
                          </a:solidFill>
                          <a:effectLst/>
                          <a:latin typeface="IBM Plex Sans" panose="020B0503050203000203" pitchFamily="34" charset="0"/>
                          <a:ea typeface="Arial" panose="020B0604020202020204" pitchFamily="34" charset="0"/>
                        </a:rPr>
                        <a:t>2432</a:t>
                      </a:r>
                      <a:endParaRPr lang="es-CR" sz="1000" b="0" i="0" u="none" strike="noStrike" dirty="0">
                        <a:solidFill>
                          <a:srgbClr val="000000"/>
                        </a:solidFill>
                        <a:effectLst/>
                        <a:latin typeface="IBM Plex Sans" panose="020B0503050203000203"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0377251"/>
                  </a:ext>
                </a:extLst>
              </a:tr>
            </a:tbl>
          </a:graphicData>
        </a:graphic>
      </p:graphicFrame>
      <p:sp>
        <p:nvSpPr>
          <p:cNvPr id="12" name="Rectángulo 11">
            <a:extLst>
              <a:ext uri="{FF2B5EF4-FFF2-40B4-BE49-F238E27FC236}">
                <a16:creationId xmlns:a16="http://schemas.microsoft.com/office/drawing/2014/main" id="{1ACFA5E9-D035-4741-BA79-8CD3802F04DF}"/>
              </a:ext>
            </a:extLst>
          </p:cNvPr>
          <p:cNvSpPr/>
          <p:nvPr/>
        </p:nvSpPr>
        <p:spPr>
          <a:xfrm>
            <a:off x="112423" y="5066665"/>
            <a:ext cx="1340432" cy="215444"/>
          </a:xfrm>
          <a:prstGeom prst="rect">
            <a:avLst/>
          </a:prstGeom>
        </p:spPr>
        <p:txBody>
          <a:bodyPr wrap="none">
            <a:spAutoFit/>
          </a:bodyPr>
          <a:lstStyle/>
          <a:p>
            <a:r>
              <a:rPr lang="es-CR" sz="800" dirty="0"/>
              <a:t>Fuente: Elaboración propia.</a:t>
            </a:r>
            <a:endParaRPr lang="en-US" dirty="0"/>
          </a:p>
        </p:txBody>
      </p:sp>
      <p:sp>
        <p:nvSpPr>
          <p:cNvPr id="9" name="Rectángulo 8">
            <a:extLst>
              <a:ext uri="{FF2B5EF4-FFF2-40B4-BE49-F238E27FC236}">
                <a16:creationId xmlns:a16="http://schemas.microsoft.com/office/drawing/2014/main" id="{E8A5E347-95AD-4ECC-AAE8-86CF8DC10F6E}"/>
              </a:ext>
            </a:extLst>
          </p:cNvPr>
          <p:cNvSpPr/>
          <p:nvPr/>
        </p:nvSpPr>
        <p:spPr>
          <a:xfrm>
            <a:off x="6240145" y="1936807"/>
            <a:ext cx="5871214" cy="1525802"/>
          </a:xfrm>
          <a:prstGeom prst="rect">
            <a:avLst/>
          </a:prstGeom>
        </p:spPr>
        <p:txBody>
          <a:bodyPr wrap="square">
            <a:spAutoFit/>
          </a:bodyPr>
          <a:lstStyle/>
          <a:p>
            <a:pPr>
              <a:lnSpc>
                <a:spcPct val="107000"/>
              </a:lnSpc>
              <a:spcAft>
                <a:spcPts val="0"/>
              </a:spcAft>
            </a:pPr>
            <a:r>
              <a:rPr lang="es-CR" sz="1600" dirty="0">
                <a:latin typeface="IBM Plex Sans" panose="020B0503050203000203" pitchFamily="34" charset="0"/>
                <a:ea typeface="Calibri" panose="020F0502020204030204" pitchFamily="34" charset="0"/>
                <a:cs typeface="Times New Roman" panose="02020603050405020304" pitchFamily="18" charset="0"/>
              </a:rPr>
              <a:t> </a:t>
            </a:r>
            <a:endParaRPr lang="en-US" sz="1400" dirty="0">
              <a:effectLst/>
              <a:latin typeface="IBM Plex Sans" panose="020B0503050203000203" pitchFamily="34" charset="0"/>
              <a:ea typeface="Calibri" panose="020F0502020204030204" pitchFamily="34" charset="0"/>
              <a:cs typeface="Times New Roman" panose="02020603050405020304" pitchFamily="18" charset="0"/>
            </a:endParaRPr>
          </a:p>
          <a:p>
            <a:pPr>
              <a:lnSpc>
                <a:spcPct val="107000"/>
              </a:lnSpc>
              <a:spcAft>
                <a:spcPts val="0"/>
              </a:spcAft>
            </a:pPr>
            <a:r>
              <a:rPr lang="es-CR" b="1" dirty="0">
                <a:latin typeface="IBM Plex Sans" panose="020B0503050203000203" pitchFamily="34" charset="0"/>
                <a:ea typeface="Calibri" panose="020F0502020204030204" pitchFamily="34" charset="0"/>
                <a:cs typeface="Times New Roman" panose="02020603050405020304" pitchFamily="18" charset="0"/>
              </a:rPr>
              <a:t>Gráfico 3:</a:t>
            </a:r>
            <a:r>
              <a:rPr lang="es-CR" dirty="0">
                <a:latin typeface="IBM Plex Sans" panose="020B0503050203000203" pitchFamily="34" charset="0"/>
                <a:ea typeface="Calibri" panose="020F0502020204030204" pitchFamily="34" charset="0"/>
                <a:cs typeface="Times New Roman" panose="02020603050405020304" pitchFamily="18" charset="0"/>
              </a:rPr>
              <a:t> </a:t>
            </a:r>
            <a:r>
              <a:rPr lang="es-CR" i="1" dirty="0">
                <a:latin typeface="IBM Plex Sans" panose="020B0503050203000203" pitchFamily="34" charset="0"/>
                <a:ea typeface="Calibri" panose="020F0502020204030204" pitchFamily="34" charset="0"/>
                <a:cs typeface="Times New Roman" panose="02020603050405020304" pitchFamily="18" charset="0"/>
              </a:rPr>
              <a:t>Costo</a:t>
            </a:r>
            <a:r>
              <a:rPr lang="es-CR" i="1" baseline="30000" dirty="0">
                <a:latin typeface="IBM Plex Sans" panose="020B0503050203000203" pitchFamily="34" charset="0"/>
                <a:ea typeface="Calibri" panose="020F0502020204030204" pitchFamily="34" charset="0"/>
                <a:cs typeface="Times New Roman" panose="02020603050405020304" pitchFamily="18" charset="0"/>
              </a:rPr>
              <a:t> </a:t>
            </a:r>
            <a:r>
              <a:rPr lang="es-CR" i="1" dirty="0">
                <a:latin typeface="IBM Plex Sans" panose="020B0503050203000203" pitchFamily="34" charset="0"/>
                <a:ea typeface="Calibri" panose="020F0502020204030204" pitchFamily="34" charset="0"/>
                <a:cs typeface="Times New Roman" panose="02020603050405020304" pitchFamily="18" charset="0"/>
              </a:rPr>
              <a:t>de la canasta básica alimentaria (CBA) incluyendo el consumo de complementos nutricionales, según la zona y el tipo de discapacidad.</a:t>
            </a:r>
            <a:endParaRPr lang="en-US" dirty="0">
              <a:effectLst/>
              <a:latin typeface="IBM Plex Sans" panose="020B0503050203000203" pitchFamily="34" charset="0"/>
              <a:ea typeface="Calibri" panose="020F0502020204030204" pitchFamily="34" charset="0"/>
              <a:cs typeface="Times New Roman" panose="02020603050405020304" pitchFamily="18" charset="0"/>
            </a:endParaRPr>
          </a:p>
          <a:p>
            <a:pPr>
              <a:lnSpc>
                <a:spcPct val="107000"/>
              </a:lnSpc>
              <a:spcAft>
                <a:spcPts val="0"/>
              </a:spcAft>
            </a:pPr>
            <a:r>
              <a:rPr lang="es-CR" dirty="0">
                <a:latin typeface="IBM Plex Sans" panose="020B0503050203000203" pitchFamily="34" charset="0"/>
                <a:ea typeface="Calibri" panose="020F0502020204030204" pitchFamily="34" charset="0"/>
                <a:cs typeface="Times New Roman" panose="02020603050405020304" pitchFamily="18" charset="0"/>
              </a:rPr>
              <a:t>(en colones)</a:t>
            </a:r>
            <a:endParaRPr lang="en-US" dirty="0">
              <a:effectLst/>
              <a:latin typeface="IBM Plex Sans" panose="020B0503050203000203" pitchFamily="34" charset="0"/>
              <a:ea typeface="Calibri" panose="020F0502020204030204" pitchFamily="34" charset="0"/>
              <a:cs typeface="Times New Roman" panose="02020603050405020304" pitchFamily="18" charset="0"/>
            </a:endParaRPr>
          </a:p>
        </p:txBody>
      </p:sp>
      <p:graphicFrame>
        <p:nvGraphicFramePr>
          <p:cNvPr id="13" name="Gráfico 12">
            <a:extLst>
              <a:ext uri="{FF2B5EF4-FFF2-40B4-BE49-F238E27FC236}">
                <a16:creationId xmlns:a16="http://schemas.microsoft.com/office/drawing/2014/main" id="{FE43F5DC-3347-4593-B978-5DE02D994FAF}"/>
              </a:ext>
            </a:extLst>
          </p:cNvPr>
          <p:cNvGraphicFramePr/>
          <p:nvPr>
            <p:extLst>
              <p:ext uri="{D42A27DB-BD31-4B8C-83A1-F6EECF244321}">
                <p14:modId xmlns:p14="http://schemas.microsoft.com/office/powerpoint/2010/main" val="339815406"/>
              </p:ext>
            </p:extLst>
          </p:nvPr>
        </p:nvGraphicFramePr>
        <p:xfrm>
          <a:off x="6240145" y="3758972"/>
          <a:ext cx="5951855" cy="2830830"/>
        </p:xfrm>
        <a:graphic>
          <a:graphicData uri="http://schemas.openxmlformats.org/drawingml/2006/chart">
            <c:chart xmlns:c="http://schemas.openxmlformats.org/drawingml/2006/chart" xmlns:r="http://schemas.openxmlformats.org/officeDocument/2006/relationships" r:id="rId5"/>
          </a:graphicData>
        </a:graphic>
      </p:graphicFrame>
      <p:sp>
        <p:nvSpPr>
          <p:cNvPr id="16" name="CuadroTexto 15">
            <a:extLst>
              <a:ext uri="{FF2B5EF4-FFF2-40B4-BE49-F238E27FC236}">
                <a16:creationId xmlns:a16="http://schemas.microsoft.com/office/drawing/2014/main" id="{3955DB96-5852-4D52-9343-C20F30947445}"/>
              </a:ext>
            </a:extLst>
          </p:cNvPr>
          <p:cNvSpPr txBox="1"/>
          <p:nvPr/>
        </p:nvSpPr>
        <p:spPr>
          <a:xfrm>
            <a:off x="80641" y="1422400"/>
            <a:ext cx="5128579" cy="646331"/>
          </a:xfrm>
          <a:prstGeom prst="rect">
            <a:avLst/>
          </a:prstGeom>
          <a:noFill/>
        </p:spPr>
        <p:txBody>
          <a:bodyPr wrap="square" rtlCol="0">
            <a:spAutoFit/>
          </a:bodyPr>
          <a:lstStyle/>
          <a:p>
            <a:r>
              <a:rPr lang="es-CR" b="1" dirty="0">
                <a:latin typeface="IBM Plex Sans" panose="020B0503050203000203" pitchFamily="34" charset="0"/>
              </a:rPr>
              <a:t>Cuadro 4: </a:t>
            </a:r>
            <a:r>
              <a:rPr lang="es-CR" dirty="0">
                <a:latin typeface="IBM Plex Sans" panose="020B0503050203000203" pitchFamily="34" charset="0"/>
              </a:rPr>
              <a:t>Composición calórica de la CBA ajustada con complementos nutricionales</a:t>
            </a:r>
            <a:endParaRPr lang="en-US" dirty="0">
              <a:latin typeface="IBM Plex Sans" panose="020B0503050203000203" pitchFamily="34" charset="0"/>
            </a:endParaRPr>
          </a:p>
        </p:txBody>
      </p:sp>
    </p:spTree>
    <p:extLst>
      <p:ext uri="{BB962C8B-B14F-4D97-AF65-F5344CB8AC3E}">
        <p14:creationId xmlns:p14="http://schemas.microsoft.com/office/powerpoint/2010/main" val="2263685642"/>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9" grpId="0"/>
      <p:bldGraphic spid="13"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304800" y="216986"/>
            <a:ext cx="7061200" cy="693448"/>
          </a:xfrm>
        </p:spPr>
        <p:txBody>
          <a:bodyPr>
            <a:normAutofit/>
          </a:bodyPr>
          <a:lstStyle/>
          <a:p>
            <a:pPr algn="l"/>
            <a:r>
              <a:rPr lang="es-CR" sz="3200" b="1" dirty="0">
                <a:latin typeface="IBM Plex Sans" panose="020B0503050203000203" pitchFamily="34" charset="0"/>
              </a:rPr>
              <a:t>Canasta básica no alimentaria</a:t>
            </a:r>
            <a:endParaRPr lang="en-US" sz="3200" b="1" dirty="0">
              <a:latin typeface="IBM Plex Sans" panose="020B0503050203000203" pitchFamily="34" charset="0"/>
            </a:endParaRPr>
          </a:p>
        </p:txBody>
      </p:sp>
      <p:sp>
        <p:nvSpPr>
          <p:cNvPr id="11" name="CuadroTexto 10">
            <a:extLst>
              <a:ext uri="{FF2B5EF4-FFF2-40B4-BE49-F238E27FC236}">
                <a16:creationId xmlns:a16="http://schemas.microsoft.com/office/drawing/2014/main" id="{2EFC1E3A-5D87-419D-8C38-761306A6A57C}"/>
              </a:ext>
            </a:extLst>
          </p:cNvPr>
          <p:cNvSpPr txBox="1"/>
          <p:nvPr/>
        </p:nvSpPr>
        <p:spPr>
          <a:xfrm>
            <a:off x="288002" y="1039354"/>
            <a:ext cx="11615995" cy="2154436"/>
          </a:xfrm>
          <a:prstGeom prst="rect">
            <a:avLst/>
          </a:prstGeom>
          <a:noFill/>
        </p:spPr>
        <p:txBody>
          <a:bodyPr wrap="square" rtlCol="0">
            <a:spAutoFit/>
          </a:bodyPr>
          <a:lstStyle/>
          <a:p>
            <a:pPr marL="285750" indent="-285750">
              <a:buFont typeface="Arial" panose="020B0604020202020204" pitchFamily="34" charset="0"/>
              <a:buChar char="•"/>
            </a:pPr>
            <a:r>
              <a:rPr lang="es-CR" dirty="0">
                <a:latin typeface="IBM Plex Sans" panose="020B0503050203000203" pitchFamily="34" charset="0"/>
              </a:rPr>
              <a:t>Punto de partida 2004</a:t>
            </a:r>
          </a:p>
          <a:p>
            <a:endParaRPr lang="es-CR" dirty="0">
              <a:latin typeface="IBM Plex Sans" panose="020B0503050203000203" pitchFamily="34" charset="0"/>
            </a:endParaRPr>
          </a:p>
          <a:p>
            <a:pPr marL="285750" indent="-285750">
              <a:buFont typeface="Arial" panose="020B0604020202020204" pitchFamily="34" charset="0"/>
              <a:buChar char="•"/>
            </a:pPr>
            <a:r>
              <a:rPr lang="es-CR" sz="2000" dirty="0"/>
              <a:t>No se estimó un grupo de artículos que represente al promedio de la población, sino que más bien se estimó su costo económico</a:t>
            </a:r>
          </a:p>
          <a:p>
            <a:pPr marL="285750" indent="-285750">
              <a:buFont typeface="Arial" panose="020B0604020202020204" pitchFamily="34" charset="0"/>
              <a:buChar char="•"/>
            </a:pPr>
            <a:endParaRPr lang="es-CR" sz="2000" b="1" dirty="0">
              <a:latin typeface="IBM Plex Sans" panose="020B0503050203000203" pitchFamily="34" charset="0"/>
            </a:endParaRPr>
          </a:p>
          <a:p>
            <a:r>
              <a:rPr lang="es-CR" sz="2000" b="1" dirty="0">
                <a:latin typeface="IBM Plex Sans" panose="020B0503050203000203" pitchFamily="34" charset="0"/>
              </a:rPr>
              <a:t>Coeficiente de </a:t>
            </a:r>
            <a:r>
              <a:rPr lang="es-CR" sz="2000" b="1" dirty="0" err="1">
                <a:latin typeface="IBM Plex Sans" panose="020B0503050203000203" pitchFamily="34" charset="0"/>
              </a:rPr>
              <a:t>Orshansky</a:t>
            </a:r>
            <a:r>
              <a:rPr lang="es-CR" sz="2000" b="1" dirty="0">
                <a:latin typeface="IBM Plex Sans" panose="020B0503050203000203" pitchFamily="34" charset="0"/>
              </a:rPr>
              <a:t>:</a:t>
            </a:r>
          </a:p>
          <a:p>
            <a:pPr marL="285750" indent="-285750">
              <a:buFont typeface="Arial" panose="020B0604020202020204" pitchFamily="34" charset="0"/>
              <a:buChar char="•"/>
            </a:pPr>
            <a:endParaRPr lang="es-CR" dirty="0">
              <a:latin typeface="IBM Plex Sans" panose="020B0503050203000203" pitchFamily="34" charset="0"/>
            </a:endParaRPr>
          </a:p>
        </p:txBody>
      </p:sp>
      <mc:AlternateContent xmlns:mc="http://schemas.openxmlformats.org/markup-compatibility/2006" xmlns:a14="http://schemas.microsoft.com/office/drawing/2010/main">
        <mc:Choice Requires="a14">
          <p:sp>
            <p:nvSpPr>
              <p:cNvPr id="3" name="Rectángulo 2">
                <a:extLst>
                  <a:ext uri="{FF2B5EF4-FFF2-40B4-BE49-F238E27FC236}">
                    <a16:creationId xmlns:a16="http://schemas.microsoft.com/office/drawing/2014/main" id="{6DA6F747-D075-488C-AA2A-EC0A36ACDAF9}"/>
                  </a:ext>
                </a:extLst>
              </p:cNvPr>
              <p:cNvSpPr/>
              <p:nvPr/>
            </p:nvSpPr>
            <p:spPr>
              <a:xfrm>
                <a:off x="4354720" y="3053984"/>
                <a:ext cx="3482556" cy="61831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𝑂</m:t>
                      </m:r>
                      <m:r>
                        <a:rPr lang="en-US" i="0">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𝐺𝑎𝑠𝑡𝑜</m:t>
                          </m:r>
                          <m:r>
                            <a:rPr lang="en-US" i="0">
                              <a:latin typeface="Cambria Math" panose="02040503050406030204" pitchFamily="18" charset="0"/>
                            </a:rPr>
                            <m:t> </m:t>
                          </m:r>
                          <m:r>
                            <a:rPr lang="en-US" i="1">
                              <a:latin typeface="Cambria Math" panose="02040503050406030204" pitchFamily="18" charset="0"/>
                            </a:rPr>
                            <m:t>𝑇𝑜𝑡𝑎𝑙</m:t>
                          </m:r>
                          <m:r>
                            <a:rPr lang="en-US" i="0">
                              <a:latin typeface="Cambria Math" panose="02040503050406030204" pitchFamily="18" charset="0"/>
                            </a:rPr>
                            <m:t> </m:t>
                          </m:r>
                          <m:r>
                            <a:rPr lang="en-US" i="1">
                              <a:latin typeface="Cambria Math" panose="02040503050406030204" pitchFamily="18" charset="0"/>
                            </a:rPr>
                            <m:t>𝑑𝑒</m:t>
                          </m:r>
                          <m:r>
                            <a:rPr lang="en-US" i="0">
                              <a:latin typeface="Cambria Math" panose="02040503050406030204" pitchFamily="18" charset="0"/>
                            </a:rPr>
                            <m:t> </m:t>
                          </m:r>
                          <m:r>
                            <a:rPr lang="en-US" i="1">
                              <a:latin typeface="Cambria Math" panose="02040503050406030204" pitchFamily="18" charset="0"/>
                            </a:rPr>
                            <m:t>𝑙𝑜𝑠</m:t>
                          </m:r>
                          <m:r>
                            <a:rPr lang="en-US" i="0">
                              <a:latin typeface="Cambria Math" panose="02040503050406030204" pitchFamily="18" charset="0"/>
                            </a:rPr>
                            <m:t> </m:t>
                          </m:r>
                          <m:r>
                            <a:rPr lang="en-US" i="1">
                              <a:latin typeface="Cambria Math" panose="02040503050406030204" pitchFamily="18" charset="0"/>
                            </a:rPr>
                            <m:t>h𝑜𝑔𝑎𝑟𝑒𝑠</m:t>
                          </m:r>
                        </m:num>
                        <m:den>
                          <m:r>
                            <a:rPr lang="en-US" i="1">
                              <a:latin typeface="Cambria Math" panose="02040503050406030204" pitchFamily="18" charset="0"/>
                            </a:rPr>
                            <m:t>𝐺𝑎𝑠𝑡𝑜</m:t>
                          </m:r>
                          <m:r>
                            <a:rPr lang="en-US" i="0">
                              <a:latin typeface="Cambria Math" panose="02040503050406030204" pitchFamily="18" charset="0"/>
                            </a:rPr>
                            <m:t> </m:t>
                          </m:r>
                          <m:r>
                            <a:rPr lang="en-US" i="1">
                              <a:latin typeface="Cambria Math" panose="02040503050406030204" pitchFamily="18" charset="0"/>
                            </a:rPr>
                            <m:t>𝑡𝑜𝑡𝑎𝑙</m:t>
                          </m:r>
                          <m:r>
                            <a:rPr lang="en-US" i="0">
                              <a:latin typeface="Cambria Math" panose="02040503050406030204" pitchFamily="18" charset="0"/>
                            </a:rPr>
                            <m:t> </m:t>
                          </m:r>
                          <m:r>
                            <a:rPr lang="en-US" i="1">
                              <a:latin typeface="Cambria Math" panose="02040503050406030204" pitchFamily="18" charset="0"/>
                            </a:rPr>
                            <m:t>𝑒𝑛</m:t>
                          </m:r>
                          <m:r>
                            <a:rPr lang="en-US" i="0">
                              <a:latin typeface="Cambria Math" panose="02040503050406030204" pitchFamily="18" charset="0"/>
                            </a:rPr>
                            <m:t> </m:t>
                          </m:r>
                          <m:r>
                            <a:rPr lang="en-US" i="1">
                              <a:latin typeface="Cambria Math" panose="02040503050406030204" pitchFamily="18" charset="0"/>
                            </a:rPr>
                            <m:t>𝑎𝑙𝑖𝑚𝑒𝑛𝑡𝑜𝑠</m:t>
                          </m:r>
                          <m:r>
                            <a:rPr lang="en-US" i="0">
                              <a:latin typeface="Cambria Math" panose="02040503050406030204" pitchFamily="18" charset="0"/>
                            </a:rPr>
                            <m:t> </m:t>
                          </m:r>
                        </m:den>
                      </m:f>
                    </m:oMath>
                  </m:oMathPara>
                </a14:m>
                <a:endParaRPr lang="en-US" dirty="0"/>
              </a:p>
            </p:txBody>
          </p:sp>
        </mc:Choice>
        <mc:Fallback xmlns="">
          <p:sp>
            <p:nvSpPr>
              <p:cNvPr id="3" name="Rectángulo 2">
                <a:extLst>
                  <a:ext uri="{FF2B5EF4-FFF2-40B4-BE49-F238E27FC236}">
                    <a16:creationId xmlns:a16="http://schemas.microsoft.com/office/drawing/2014/main" id="{6DA6F747-D075-488C-AA2A-EC0A36ACDAF9}"/>
                  </a:ext>
                </a:extLst>
              </p:cNvPr>
              <p:cNvSpPr>
                <a:spLocks noRot="1" noChangeAspect="1" noMove="1" noResize="1" noEditPoints="1" noAdjustHandles="1" noChangeArrowheads="1" noChangeShapeType="1" noTextEdit="1"/>
              </p:cNvSpPr>
              <p:nvPr/>
            </p:nvSpPr>
            <p:spPr>
              <a:xfrm>
                <a:off x="4354720" y="3053984"/>
                <a:ext cx="3482556" cy="618311"/>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ángulo 6">
                <a:extLst>
                  <a:ext uri="{FF2B5EF4-FFF2-40B4-BE49-F238E27FC236}">
                    <a16:creationId xmlns:a16="http://schemas.microsoft.com/office/drawing/2014/main" id="{449229DA-C83D-4D2C-B97D-58384BD16EE1}"/>
                  </a:ext>
                </a:extLst>
              </p:cNvPr>
              <p:cNvSpPr/>
              <p:nvPr/>
            </p:nvSpPr>
            <p:spPr>
              <a:xfrm>
                <a:off x="3142177" y="4206305"/>
                <a:ext cx="590764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𝐺𝑎𝑠𝑡𝑜</m:t>
                      </m:r>
                      <m:r>
                        <a:rPr lang="en-US" i="0">
                          <a:latin typeface="Cambria Math" panose="02040503050406030204" pitchFamily="18" charset="0"/>
                        </a:rPr>
                        <m:t> </m:t>
                      </m:r>
                      <m:r>
                        <a:rPr lang="en-US" i="1">
                          <a:latin typeface="Cambria Math" panose="02040503050406030204" pitchFamily="18" charset="0"/>
                        </a:rPr>
                        <m:t>𝑁𝑜</m:t>
                      </m:r>
                      <m:r>
                        <a:rPr lang="en-US" i="0">
                          <a:latin typeface="Cambria Math" panose="02040503050406030204" pitchFamily="18" charset="0"/>
                        </a:rPr>
                        <m:t> </m:t>
                      </m:r>
                      <m:r>
                        <a:rPr lang="en-US" i="1">
                          <a:latin typeface="Cambria Math" panose="02040503050406030204" pitchFamily="18" charset="0"/>
                        </a:rPr>
                        <m:t>𝐴𝑙𝑖𝑚𝑒𝑛𝑡𝑎𝑟𝑖𝑜</m:t>
                      </m:r>
                      <m:r>
                        <a:rPr lang="en-US" i="0">
                          <a:latin typeface="Cambria Math" panose="02040503050406030204" pitchFamily="18" charset="0"/>
                        </a:rPr>
                        <m:t> =</m:t>
                      </m:r>
                      <m:r>
                        <a:rPr lang="en-US" i="1">
                          <a:latin typeface="Cambria Math" panose="02040503050406030204" pitchFamily="18" charset="0"/>
                        </a:rPr>
                        <m:t>𝑂</m:t>
                      </m:r>
                      <m:r>
                        <a:rPr lang="en-US" i="0">
                          <a:latin typeface="Cambria Math" panose="02040503050406030204" pitchFamily="18" charset="0"/>
                        </a:rPr>
                        <m:t>∗</m:t>
                      </m:r>
                      <m:r>
                        <a:rPr lang="en-US" i="1">
                          <a:latin typeface="Cambria Math" panose="02040503050406030204" pitchFamily="18" charset="0"/>
                        </a:rPr>
                        <m:t>𝐺𝑎𝑠𝑡𝑜</m:t>
                      </m:r>
                      <m:r>
                        <a:rPr lang="en-US" i="0">
                          <a:latin typeface="Cambria Math" panose="02040503050406030204" pitchFamily="18" charset="0"/>
                        </a:rPr>
                        <m:t> </m:t>
                      </m:r>
                      <m:r>
                        <a:rPr lang="en-US" i="1">
                          <a:latin typeface="Cambria Math" panose="02040503050406030204" pitchFamily="18" charset="0"/>
                        </a:rPr>
                        <m:t>𝑇𝑜𝑡𝑎𝑙</m:t>
                      </m:r>
                      <m:r>
                        <a:rPr lang="en-US" i="0">
                          <a:latin typeface="Cambria Math" panose="02040503050406030204" pitchFamily="18" charset="0"/>
                        </a:rPr>
                        <m:t> </m:t>
                      </m:r>
                      <m:r>
                        <a:rPr lang="en-US" i="1">
                          <a:latin typeface="Cambria Math" panose="02040503050406030204" pitchFamily="18" charset="0"/>
                        </a:rPr>
                        <m:t>𝑒𝑛</m:t>
                      </m:r>
                      <m:r>
                        <a:rPr lang="en-US" i="0">
                          <a:latin typeface="Cambria Math" panose="02040503050406030204" pitchFamily="18" charset="0"/>
                        </a:rPr>
                        <m:t> </m:t>
                      </m:r>
                      <m:r>
                        <a:rPr lang="en-US" i="1">
                          <a:latin typeface="Cambria Math" panose="02040503050406030204" pitchFamily="18" charset="0"/>
                        </a:rPr>
                        <m:t>𝐴𝑙𝑖𝑚𝑒𝑛𝑡𝑜𝑠</m:t>
                      </m:r>
                      <m:r>
                        <a:rPr lang="en-US" i="0">
                          <a:latin typeface="Cambria Math" panose="02040503050406030204" pitchFamily="18" charset="0"/>
                        </a:rPr>
                        <m:t> </m:t>
                      </m:r>
                    </m:oMath>
                  </m:oMathPara>
                </a14:m>
                <a:endParaRPr lang="en-US" dirty="0"/>
              </a:p>
            </p:txBody>
          </p:sp>
        </mc:Choice>
        <mc:Fallback xmlns="">
          <p:sp>
            <p:nvSpPr>
              <p:cNvPr id="7" name="Rectángulo 6">
                <a:extLst>
                  <a:ext uri="{FF2B5EF4-FFF2-40B4-BE49-F238E27FC236}">
                    <a16:creationId xmlns:a16="http://schemas.microsoft.com/office/drawing/2014/main" id="{449229DA-C83D-4D2C-B97D-58384BD16EE1}"/>
                  </a:ext>
                </a:extLst>
              </p:cNvPr>
              <p:cNvSpPr>
                <a:spLocks noRot="1" noChangeAspect="1" noMove="1" noResize="1" noEditPoints="1" noAdjustHandles="1" noChangeArrowheads="1" noChangeShapeType="1" noTextEdit="1"/>
              </p:cNvSpPr>
              <p:nvPr/>
            </p:nvSpPr>
            <p:spPr>
              <a:xfrm>
                <a:off x="3142177" y="4206305"/>
                <a:ext cx="5907643"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Rectángulo 8">
                <a:extLst>
                  <a:ext uri="{FF2B5EF4-FFF2-40B4-BE49-F238E27FC236}">
                    <a16:creationId xmlns:a16="http://schemas.microsoft.com/office/drawing/2014/main" id="{136C8A3E-3A13-451E-B94B-4230C5233D8D}"/>
                  </a:ext>
                </a:extLst>
              </p:cNvPr>
              <p:cNvSpPr/>
              <p:nvPr/>
            </p:nvSpPr>
            <p:spPr>
              <a:xfrm>
                <a:off x="2289689" y="5000472"/>
                <a:ext cx="8851900"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𝐿𝑖𝑛𝑒𝑎</m:t>
                      </m:r>
                      <m:r>
                        <a:rPr lang="en-US" i="0">
                          <a:latin typeface="Cambria Math" panose="02040503050406030204" pitchFamily="18" charset="0"/>
                        </a:rPr>
                        <m:t> </m:t>
                      </m:r>
                      <m:r>
                        <a:rPr lang="en-US" i="1">
                          <a:latin typeface="Cambria Math" panose="02040503050406030204" pitchFamily="18" charset="0"/>
                        </a:rPr>
                        <m:t>𝑑𝑒</m:t>
                      </m:r>
                      <m:r>
                        <a:rPr lang="en-US" i="0">
                          <a:latin typeface="Cambria Math" panose="02040503050406030204" pitchFamily="18" charset="0"/>
                        </a:rPr>
                        <m:t> </m:t>
                      </m:r>
                      <m:r>
                        <a:rPr lang="en-US" i="1">
                          <a:latin typeface="Cambria Math" panose="02040503050406030204" pitchFamily="18" charset="0"/>
                        </a:rPr>
                        <m:t>𝑃𝑜𝑏𝑟𝑒𝑧𝑎</m:t>
                      </m:r>
                      <m:r>
                        <a:rPr lang="en-US" i="0">
                          <a:latin typeface="Cambria Math" panose="02040503050406030204" pitchFamily="18" charset="0"/>
                        </a:rPr>
                        <m:t>=</m:t>
                      </m:r>
                      <m:r>
                        <a:rPr lang="en-US" i="1">
                          <a:latin typeface="Cambria Math" panose="02040503050406030204" pitchFamily="18" charset="0"/>
                        </a:rPr>
                        <m:t>𝐺𝑎𝑠𝑡𝑜</m:t>
                      </m:r>
                      <m:r>
                        <a:rPr lang="en-US" i="0">
                          <a:latin typeface="Cambria Math" panose="02040503050406030204" pitchFamily="18" charset="0"/>
                        </a:rPr>
                        <m:t> </m:t>
                      </m:r>
                      <m:r>
                        <a:rPr lang="en-US" i="1">
                          <a:latin typeface="Cambria Math" panose="02040503050406030204" pitchFamily="18" charset="0"/>
                        </a:rPr>
                        <m:t>𝑇𝑜𝑡𝑎𝑙</m:t>
                      </m:r>
                      <m:r>
                        <a:rPr lang="en-US" i="0">
                          <a:latin typeface="Cambria Math" panose="02040503050406030204" pitchFamily="18" charset="0"/>
                        </a:rPr>
                        <m:t> </m:t>
                      </m:r>
                      <m:r>
                        <a:rPr lang="en-US" i="1">
                          <a:latin typeface="Cambria Math" panose="02040503050406030204" pitchFamily="18" charset="0"/>
                        </a:rPr>
                        <m:t>𝑒𝑛</m:t>
                      </m:r>
                      <m:r>
                        <a:rPr lang="en-US" i="0">
                          <a:latin typeface="Cambria Math" panose="02040503050406030204" pitchFamily="18" charset="0"/>
                        </a:rPr>
                        <m:t> </m:t>
                      </m:r>
                      <m:r>
                        <a:rPr lang="en-US" i="1">
                          <a:latin typeface="Cambria Math" panose="02040503050406030204" pitchFamily="18" charset="0"/>
                        </a:rPr>
                        <m:t>𝐴𝑙𝑖𝑚𝑒𝑛𝑡𝑜𝑠</m:t>
                      </m:r>
                      <m:r>
                        <a:rPr lang="en-US" i="0">
                          <a:latin typeface="Cambria Math" panose="02040503050406030204" pitchFamily="18" charset="0"/>
                        </a:rPr>
                        <m:t>+</m:t>
                      </m:r>
                      <m:r>
                        <a:rPr lang="en-US" i="1">
                          <a:latin typeface="Cambria Math" panose="02040503050406030204" pitchFamily="18" charset="0"/>
                        </a:rPr>
                        <m:t>𝐺𝑎𝑠𝑡𝑜</m:t>
                      </m:r>
                      <m:r>
                        <a:rPr lang="en-US" i="0">
                          <a:latin typeface="Cambria Math" panose="02040503050406030204" pitchFamily="18" charset="0"/>
                        </a:rPr>
                        <m:t> </m:t>
                      </m:r>
                      <m:r>
                        <a:rPr lang="en-US" i="1">
                          <a:latin typeface="Cambria Math" panose="02040503050406030204" pitchFamily="18" charset="0"/>
                        </a:rPr>
                        <m:t>𝑇𝑜𝑡𝑎𝑙</m:t>
                      </m:r>
                      <m:r>
                        <a:rPr lang="en-US" i="0">
                          <a:latin typeface="Cambria Math" panose="02040503050406030204" pitchFamily="18" charset="0"/>
                        </a:rPr>
                        <m:t> </m:t>
                      </m:r>
                      <m:r>
                        <a:rPr lang="en-US" i="1">
                          <a:latin typeface="Cambria Math" panose="02040503050406030204" pitchFamily="18" charset="0"/>
                        </a:rPr>
                        <m:t>𝑁𝑜</m:t>
                      </m:r>
                      <m:r>
                        <a:rPr lang="en-US" i="0">
                          <a:latin typeface="Cambria Math" panose="02040503050406030204" pitchFamily="18" charset="0"/>
                        </a:rPr>
                        <m:t> </m:t>
                      </m:r>
                      <m:r>
                        <a:rPr lang="en-US" i="1">
                          <a:latin typeface="Cambria Math" panose="02040503050406030204" pitchFamily="18" charset="0"/>
                        </a:rPr>
                        <m:t>𝐴𝑙𝑖𝑚𝑒𝑛𝑡𝑎𝑟𝑖𝑜</m:t>
                      </m:r>
                    </m:oMath>
                  </m:oMathPara>
                </a14:m>
                <a:endParaRPr lang="en-US" dirty="0"/>
              </a:p>
            </p:txBody>
          </p:sp>
        </mc:Choice>
        <mc:Fallback xmlns="">
          <p:sp>
            <p:nvSpPr>
              <p:cNvPr id="9" name="Rectángulo 8">
                <a:extLst>
                  <a:ext uri="{FF2B5EF4-FFF2-40B4-BE49-F238E27FC236}">
                    <a16:creationId xmlns:a16="http://schemas.microsoft.com/office/drawing/2014/main" id="{136C8A3E-3A13-451E-B94B-4230C5233D8D}"/>
                  </a:ext>
                </a:extLst>
              </p:cNvPr>
              <p:cNvSpPr>
                <a:spLocks noRot="1" noChangeAspect="1" noMove="1" noResize="1" noEditPoints="1" noAdjustHandles="1" noChangeArrowheads="1" noChangeShapeType="1" noTextEdit="1"/>
              </p:cNvSpPr>
              <p:nvPr/>
            </p:nvSpPr>
            <p:spPr>
              <a:xfrm>
                <a:off x="2289689" y="5000472"/>
                <a:ext cx="8851900" cy="369332"/>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07557331"/>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304800" y="216986"/>
            <a:ext cx="7061200" cy="693448"/>
          </a:xfrm>
        </p:spPr>
        <p:txBody>
          <a:bodyPr>
            <a:normAutofit/>
          </a:bodyPr>
          <a:lstStyle/>
          <a:p>
            <a:pPr algn="l"/>
            <a:r>
              <a:rPr lang="es-CR" sz="3200" b="1" dirty="0">
                <a:latin typeface="IBM Plex Sans" panose="020B0503050203000203" pitchFamily="34" charset="0"/>
              </a:rPr>
              <a:t>Canasta básica no alimentaria</a:t>
            </a:r>
            <a:endParaRPr lang="en-US" sz="3200" b="1" dirty="0">
              <a:latin typeface="IBM Plex Sans" panose="020B0503050203000203" pitchFamily="34" charset="0"/>
            </a:endParaRPr>
          </a:p>
        </p:txBody>
      </p:sp>
      <p:sp>
        <p:nvSpPr>
          <p:cNvPr id="2" name="Rectángulo 1">
            <a:extLst>
              <a:ext uri="{FF2B5EF4-FFF2-40B4-BE49-F238E27FC236}">
                <a16:creationId xmlns:a16="http://schemas.microsoft.com/office/drawing/2014/main" id="{BC6FC8AD-41C4-411F-9398-4E97ECBD33CA}"/>
              </a:ext>
            </a:extLst>
          </p:cNvPr>
          <p:cNvSpPr/>
          <p:nvPr/>
        </p:nvSpPr>
        <p:spPr>
          <a:xfrm>
            <a:off x="596900" y="1129659"/>
            <a:ext cx="8178800" cy="1003941"/>
          </a:xfrm>
          <a:prstGeom prst="rect">
            <a:avLst/>
          </a:prstGeom>
        </p:spPr>
        <p:txBody>
          <a:bodyPr wrap="square">
            <a:spAutoFit/>
          </a:bodyPr>
          <a:lstStyle/>
          <a:p>
            <a:pPr algn="just">
              <a:lnSpc>
                <a:spcPct val="107000"/>
              </a:lnSpc>
              <a:spcAft>
                <a:spcPts val="0"/>
              </a:spcAft>
            </a:pPr>
            <a:r>
              <a:rPr lang="es-CR" b="1" dirty="0">
                <a:latin typeface="Arial" panose="020B0604020202020204" pitchFamily="34" charset="0"/>
                <a:ea typeface="Calibri" panose="020F0502020204030204" pitchFamily="34" charset="0"/>
                <a:cs typeface="Times New Roman" panose="02020603050405020304" pitchFamily="18" charset="0"/>
              </a:rPr>
              <a:t>Gráfico 6: </a:t>
            </a:r>
            <a:r>
              <a:rPr lang="es-CR" i="1" dirty="0">
                <a:latin typeface="Arial" panose="020B0604020202020204" pitchFamily="34" charset="0"/>
                <a:ea typeface="Calibri" panose="020F0502020204030204" pitchFamily="34" charset="0"/>
                <a:cs typeface="Times New Roman" panose="02020603050405020304" pitchFamily="18" charset="0"/>
              </a:rPr>
              <a:t>Valor de la Canasta Básica Alimentaria, No Alimentaria y Línea de Pobreza,  2004 y 2018.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R" i="1" dirty="0">
                <a:latin typeface="Arial" panose="020B0604020202020204" pitchFamily="34" charset="0"/>
                <a:ea typeface="Calibri" panose="020F0502020204030204" pitchFamily="34" charset="0"/>
                <a:cs typeface="Times New Roman" panose="02020603050405020304" pitchFamily="18" charset="0"/>
              </a:rPr>
              <a:t>(en colones)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Gráfico 9">
            <a:extLst>
              <a:ext uri="{FF2B5EF4-FFF2-40B4-BE49-F238E27FC236}">
                <a16:creationId xmlns:a16="http://schemas.microsoft.com/office/drawing/2014/main" id="{67ACEA80-532A-47B6-B8E8-88BD62A29F08}"/>
              </a:ext>
            </a:extLst>
          </p:cNvPr>
          <p:cNvGraphicFramePr/>
          <p:nvPr>
            <p:extLst>
              <p:ext uri="{D42A27DB-BD31-4B8C-83A1-F6EECF244321}">
                <p14:modId xmlns:p14="http://schemas.microsoft.com/office/powerpoint/2010/main" val="2022078223"/>
              </p:ext>
            </p:extLst>
          </p:nvPr>
        </p:nvGraphicFramePr>
        <p:xfrm>
          <a:off x="596900" y="2352825"/>
          <a:ext cx="6448425" cy="3832076"/>
        </p:xfrm>
        <a:graphic>
          <a:graphicData uri="http://schemas.openxmlformats.org/drawingml/2006/chart">
            <c:chart xmlns:c="http://schemas.openxmlformats.org/drawingml/2006/chart" xmlns:r="http://schemas.openxmlformats.org/officeDocument/2006/relationships" r:id="rId5"/>
          </a:graphicData>
        </a:graphic>
      </p:graphicFrame>
      <p:sp>
        <p:nvSpPr>
          <p:cNvPr id="12" name="Rectángulo 11">
            <a:extLst>
              <a:ext uri="{FF2B5EF4-FFF2-40B4-BE49-F238E27FC236}">
                <a16:creationId xmlns:a16="http://schemas.microsoft.com/office/drawing/2014/main" id="{86D240AB-79E7-4BDB-9DFB-725562227054}"/>
              </a:ext>
            </a:extLst>
          </p:cNvPr>
          <p:cNvSpPr/>
          <p:nvPr/>
        </p:nvSpPr>
        <p:spPr>
          <a:xfrm>
            <a:off x="304800" y="6456348"/>
            <a:ext cx="3690378" cy="369332"/>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INEC y CONAPDIS</a:t>
            </a:r>
            <a:r>
              <a:rPr lang="es-CR" dirty="0">
                <a:latin typeface="Arial" panose="020B0604020202020204" pitchFamily="34" charset="0"/>
                <a:ea typeface="Calibri" panose="020F0502020204030204" pitchFamily="34" charset="0"/>
              </a:rPr>
              <a:t>.</a:t>
            </a:r>
            <a:endParaRPr lang="en-US" dirty="0"/>
          </a:p>
        </p:txBody>
      </p:sp>
    </p:spTree>
    <p:extLst>
      <p:ext uri="{BB962C8B-B14F-4D97-AF65-F5344CB8AC3E}">
        <p14:creationId xmlns:p14="http://schemas.microsoft.com/office/powerpoint/2010/main" val="3402737588"/>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304800" y="216986"/>
            <a:ext cx="7061200" cy="693448"/>
          </a:xfrm>
        </p:spPr>
        <p:txBody>
          <a:bodyPr>
            <a:normAutofit fontScale="85000" lnSpcReduction="10000"/>
          </a:bodyPr>
          <a:lstStyle/>
          <a:p>
            <a:pPr algn="l"/>
            <a:r>
              <a:rPr lang="es-CR" sz="3200" b="1" dirty="0">
                <a:latin typeface="IBM Plex Sans" panose="020B0503050203000203" pitchFamily="34" charset="0"/>
              </a:rPr>
              <a:t>Ajuste de la Canasta básica no alimentaria</a:t>
            </a:r>
            <a:endParaRPr lang="en-US" sz="3200" b="1" dirty="0">
              <a:latin typeface="IBM Plex Sans" panose="020B0503050203000203" pitchFamily="34" charset="0"/>
            </a:endParaRPr>
          </a:p>
        </p:txBody>
      </p:sp>
      <p:sp>
        <p:nvSpPr>
          <p:cNvPr id="3" name="Rectángulo: esquinas redondeadas 2">
            <a:extLst>
              <a:ext uri="{FF2B5EF4-FFF2-40B4-BE49-F238E27FC236}">
                <a16:creationId xmlns:a16="http://schemas.microsoft.com/office/drawing/2014/main" id="{83EC2D49-CFDE-4E9B-A167-63226902A1EE}"/>
              </a:ext>
            </a:extLst>
          </p:cNvPr>
          <p:cNvSpPr/>
          <p:nvPr/>
        </p:nvSpPr>
        <p:spPr>
          <a:xfrm>
            <a:off x="533400" y="1333500"/>
            <a:ext cx="4495800" cy="30353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R" sz="2000" b="1" dirty="0">
                <a:latin typeface="IBM Plex Sans" panose="020B0503050203000203" pitchFamily="34" charset="0"/>
              </a:rPr>
              <a:t>Escenario 1:                                                         </a:t>
            </a:r>
            <a:r>
              <a:rPr lang="es-CR" sz="2000" dirty="0">
                <a:latin typeface="IBM Plex Sans" panose="020B0503050203000203" pitchFamily="34" charset="0"/>
              </a:rPr>
              <a:t>Los subsidios </a:t>
            </a:r>
            <a:r>
              <a:rPr lang="es-CR" sz="2000" b="1" dirty="0">
                <a:latin typeface="IBM Plex Sans" panose="020B0503050203000203" pitchFamily="34" charset="0"/>
              </a:rPr>
              <a:t>no se incluyen </a:t>
            </a:r>
            <a:r>
              <a:rPr lang="es-CR" sz="2000" dirty="0">
                <a:latin typeface="IBM Plex Sans" panose="020B0503050203000203" pitchFamily="34" charset="0"/>
              </a:rPr>
              <a:t>como artículos dentro del IPC.</a:t>
            </a:r>
            <a:r>
              <a:rPr lang="es-CR" sz="2000" b="1" dirty="0">
                <a:latin typeface="IBM Plex Sans" panose="020B0503050203000203" pitchFamily="34" charset="0"/>
              </a:rPr>
              <a:t> </a:t>
            </a:r>
            <a:r>
              <a:rPr lang="es-CR" sz="2000" dirty="0">
                <a:latin typeface="IBM Plex Sans" panose="020B0503050203000203" pitchFamily="34" charset="0"/>
              </a:rPr>
              <a:t>El monto promedio del subsidio entregado a los beneficiarios de residencia (según su zona de residencia y tipo de discapacidad) </a:t>
            </a:r>
            <a:r>
              <a:rPr lang="es-CR" sz="2000" b="1" dirty="0">
                <a:latin typeface="IBM Plex Sans" panose="020B0503050203000203" pitchFamily="34" charset="0"/>
              </a:rPr>
              <a:t>se adicionan </a:t>
            </a:r>
            <a:r>
              <a:rPr lang="es-CR" sz="2000" dirty="0">
                <a:latin typeface="IBM Plex Sans" panose="020B0503050203000203" pitchFamily="34" charset="0"/>
              </a:rPr>
              <a:t>en forma completa al valor de la CBN.</a:t>
            </a:r>
            <a:endParaRPr lang="en-US" sz="2000" dirty="0">
              <a:latin typeface="IBM Plex Sans" panose="020B0503050203000203" pitchFamily="34" charset="0"/>
            </a:endParaRPr>
          </a:p>
        </p:txBody>
      </p:sp>
      <p:sp>
        <p:nvSpPr>
          <p:cNvPr id="9" name="Rectángulo: esquinas redondeadas 8">
            <a:extLst>
              <a:ext uri="{FF2B5EF4-FFF2-40B4-BE49-F238E27FC236}">
                <a16:creationId xmlns:a16="http://schemas.microsoft.com/office/drawing/2014/main" id="{5823FD07-FB1D-492B-8E3F-6CAF420EB0DF}"/>
              </a:ext>
            </a:extLst>
          </p:cNvPr>
          <p:cNvSpPr/>
          <p:nvPr/>
        </p:nvSpPr>
        <p:spPr>
          <a:xfrm>
            <a:off x="6726666" y="1333500"/>
            <a:ext cx="4495800" cy="30353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CR" sz="2000" b="1" dirty="0">
                <a:latin typeface="IBM Plex Sans" panose="020B0503050203000203" pitchFamily="34" charset="0"/>
              </a:rPr>
              <a:t>Escenario 2:                                                         </a:t>
            </a:r>
            <a:r>
              <a:rPr lang="es-CR" sz="2000" dirty="0">
                <a:latin typeface="IBM Plex Sans" panose="020B0503050203000203" pitchFamily="34" charset="0"/>
              </a:rPr>
              <a:t>Los subsidios </a:t>
            </a:r>
            <a:r>
              <a:rPr lang="es-CR" sz="2000" b="1" dirty="0">
                <a:latin typeface="IBM Plex Sans" panose="020B0503050203000203" pitchFamily="34" charset="0"/>
              </a:rPr>
              <a:t>se incluyen </a:t>
            </a:r>
            <a:r>
              <a:rPr lang="es-CR" sz="2000" dirty="0">
                <a:latin typeface="IBM Plex Sans" panose="020B0503050203000203" pitchFamily="34" charset="0"/>
              </a:rPr>
              <a:t>como artículos dentro del IPC.</a:t>
            </a:r>
            <a:r>
              <a:rPr lang="es-CR" sz="2000" b="1" dirty="0">
                <a:latin typeface="IBM Plex Sans" panose="020B0503050203000203" pitchFamily="34" charset="0"/>
              </a:rPr>
              <a:t> Se ajusta </a:t>
            </a:r>
            <a:r>
              <a:rPr lang="es-CR" sz="2000" dirty="0">
                <a:latin typeface="IBM Plex Sans" panose="020B0503050203000203" pitchFamily="34" charset="0"/>
              </a:rPr>
              <a:t>el valor de la CBN al monto promedio del subsidio entregado a los beneficiarios de residencia (según su zona de residencia y tipo de discapacidad).</a:t>
            </a:r>
            <a:endParaRPr lang="en-US" sz="2000" dirty="0">
              <a:latin typeface="IBM Plex Sans" panose="020B0503050203000203" pitchFamily="34" charset="0"/>
            </a:endParaRPr>
          </a:p>
        </p:txBody>
      </p:sp>
      <p:cxnSp>
        <p:nvCxnSpPr>
          <p:cNvPr id="11" name="Conector recto de flecha 10">
            <a:extLst>
              <a:ext uri="{FF2B5EF4-FFF2-40B4-BE49-F238E27FC236}">
                <a16:creationId xmlns:a16="http://schemas.microsoft.com/office/drawing/2014/main" id="{A1B66360-DF6B-4B09-9721-333C60D860FD}"/>
              </a:ext>
            </a:extLst>
          </p:cNvPr>
          <p:cNvCxnSpPr/>
          <p:nvPr/>
        </p:nvCxnSpPr>
        <p:spPr>
          <a:xfrm>
            <a:off x="2781300" y="4559300"/>
            <a:ext cx="0" cy="57150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13" name="CuadroTexto 12">
            <a:extLst>
              <a:ext uri="{FF2B5EF4-FFF2-40B4-BE49-F238E27FC236}">
                <a16:creationId xmlns:a16="http://schemas.microsoft.com/office/drawing/2014/main" id="{F39BB421-C795-4F7F-B33B-3CBC5481FFCA}"/>
              </a:ext>
            </a:extLst>
          </p:cNvPr>
          <p:cNvSpPr txBox="1"/>
          <p:nvPr/>
        </p:nvSpPr>
        <p:spPr>
          <a:xfrm>
            <a:off x="1644650" y="5339834"/>
            <a:ext cx="3848100" cy="369332"/>
          </a:xfrm>
          <a:prstGeom prst="rect">
            <a:avLst/>
          </a:prstGeom>
          <a:noFill/>
        </p:spPr>
        <p:txBody>
          <a:bodyPr wrap="square" rtlCol="0">
            <a:spAutoFit/>
          </a:bodyPr>
          <a:lstStyle/>
          <a:p>
            <a:pPr marL="285750" indent="-285750">
              <a:buFont typeface="Arial" panose="020B0604020202020204" pitchFamily="34" charset="0"/>
              <a:buChar char="•"/>
            </a:pPr>
            <a:r>
              <a:rPr lang="es-CR" dirty="0"/>
              <a:t>Asistencia personal</a:t>
            </a:r>
            <a:endParaRPr lang="en-US" dirty="0"/>
          </a:p>
        </p:txBody>
      </p:sp>
      <p:cxnSp>
        <p:nvCxnSpPr>
          <p:cNvPr id="14" name="Conector recto de flecha 13">
            <a:extLst>
              <a:ext uri="{FF2B5EF4-FFF2-40B4-BE49-F238E27FC236}">
                <a16:creationId xmlns:a16="http://schemas.microsoft.com/office/drawing/2014/main" id="{7BE081AE-A0B7-4E94-8B84-8CB481F2C0CC}"/>
              </a:ext>
            </a:extLst>
          </p:cNvPr>
          <p:cNvCxnSpPr/>
          <p:nvPr/>
        </p:nvCxnSpPr>
        <p:spPr>
          <a:xfrm>
            <a:off x="8974566" y="4434185"/>
            <a:ext cx="0" cy="57150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15" name="CuadroTexto 14">
            <a:extLst>
              <a:ext uri="{FF2B5EF4-FFF2-40B4-BE49-F238E27FC236}">
                <a16:creationId xmlns:a16="http://schemas.microsoft.com/office/drawing/2014/main" id="{1D816C3D-BDC5-4026-B636-55C8933E79A5}"/>
              </a:ext>
            </a:extLst>
          </p:cNvPr>
          <p:cNvSpPr txBox="1"/>
          <p:nvPr/>
        </p:nvSpPr>
        <p:spPr>
          <a:xfrm>
            <a:off x="7615031" y="5067300"/>
            <a:ext cx="3848100" cy="923330"/>
          </a:xfrm>
          <a:prstGeom prst="rect">
            <a:avLst/>
          </a:prstGeom>
          <a:noFill/>
        </p:spPr>
        <p:txBody>
          <a:bodyPr wrap="square" rtlCol="0">
            <a:spAutoFit/>
          </a:bodyPr>
          <a:lstStyle/>
          <a:p>
            <a:pPr marL="285750" indent="-285750">
              <a:buFont typeface="Arial" panose="020B0604020202020204" pitchFamily="34" charset="0"/>
              <a:buChar char="•"/>
            </a:pPr>
            <a:r>
              <a:rPr lang="es-CR" dirty="0"/>
              <a:t>Transporte</a:t>
            </a:r>
          </a:p>
          <a:p>
            <a:pPr marL="285750" indent="-285750">
              <a:buFont typeface="Arial" panose="020B0604020202020204" pitchFamily="34" charset="0"/>
              <a:buChar char="•"/>
            </a:pPr>
            <a:r>
              <a:rPr lang="es-CR" dirty="0"/>
              <a:t>Medicamentos especializados</a:t>
            </a:r>
          </a:p>
          <a:p>
            <a:pPr marL="285750" indent="-285750">
              <a:buFont typeface="Arial" panose="020B0604020202020204" pitchFamily="34" charset="0"/>
              <a:buChar char="•"/>
            </a:pPr>
            <a:r>
              <a:rPr lang="es-CR" dirty="0"/>
              <a:t>Pañales</a:t>
            </a:r>
            <a:endParaRPr lang="en-US" dirty="0"/>
          </a:p>
        </p:txBody>
      </p:sp>
    </p:spTree>
    <p:extLst>
      <p:ext uri="{BB962C8B-B14F-4D97-AF65-F5344CB8AC3E}">
        <p14:creationId xmlns:p14="http://schemas.microsoft.com/office/powerpoint/2010/main" val="2771736823"/>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304800" y="216986"/>
            <a:ext cx="7061200" cy="693448"/>
          </a:xfrm>
        </p:spPr>
        <p:txBody>
          <a:bodyPr>
            <a:normAutofit fontScale="85000" lnSpcReduction="10000"/>
          </a:bodyPr>
          <a:lstStyle/>
          <a:p>
            <a:pPr algn="l"/>
            <a:r>
              <a:rPr lang="es-CR" sz="3200" b="1" dirty="0">
                <a:latin typeface="IBM Plex Sans" panose="020B0503050203000203" pitchFamily="34" charset="0"/>
              </a:rPr>
              <a:t>Ajuste de la Canasta básica no alimentaria</a:t>
            </a:r>
            <a:endParaRPr lang="en-US" sz="3200" b="1" dirty="0">
              <a:latin typeface="IBM Plex Sans" panose="020B0503050203000203" pitchFamily="34" charset="0"/>
            </a:endParaRPr>
          </a:p>
        </p:txBody>
      </p:sp>
      <p:sp>
        <p:nvSpPr>
          <p:cNvPr id="2" name="Rectángulo 1">
            <a:extLst>
              <a:ext uri="{FF2B5EF4-FFF2-40B4-BE49-F238E27FC236}">
                <a16:creationId xmlns:a16="http://schemas.microsoft.com/office/drawing/2014/main" id="{D01E7714-DFC1-4225-892E-96C2A548106D}"/>
              </a:ext>
            </a:extLst>
          </p:cNvPr>
          <p:cNvSpPr/>
          <p:nvPr/>
        </p:nvSpPr>
        <p:spPr>
          <a:xfrm>
            <a:off x="304800" y="1304671"/>
            <a:ext cx="8826500" cy="663580"/>
          </a:xfrm>
          <a:prstGeom prst="rect">
            <a:avLst/>
          </a:prstGeom>
        </p:spPr>
        <p:txBody>
          <a:bodyPr wrap="square">
            <a:spAutoFit/>
          </a:bodyPr>
          <a:lstStyle/>
          <a:p>
            <a:pPr algn="just">
              <a:lnSpc>
                <a:spcPct val="107000"/>
              </a:lnSpc>
              <a:spcAft>
                <a:spcPts val="800"/>
              </a:spcAft>
            </a:pPr>
            <a:r>
              <a:rPr lang="es-CR" b="1" dirty="0">
                <a:latin typeface="Arial" panose="020B0604020202020204" pitchFamily="34" charset="0"/>
                <a:ea typeface="Calibri" panose="020F0502020204030204" pitchFamily="34" charset="0"/>
                <a:cs typeface="Times New Roman" panose="02020603050405020304" pitchFamily="18" charset="0"/>
              </a:rPr>
              <a:t>Cuadro 6:  </a:t>
            </a:r>
            <a:r>
              <a:rPr lang="es-CR" i="1" dirty="0">
                <a:latin typeface="Arial" panose="020B0604020202020204" pitchFamily="34" charset="0"/>
                <a:cs typeface="Arial" panose="020B0604020202020204" pitchFamily="34" charset="0"/>
              </a:rPr>
              <a:t>Costo de los subsidios otorgados por CONAPDIS dentro de la Canasta Básica No Alimentaria (CBN) estimada por el INEC.</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
        <p:nvSpPr>
          <p:cNvPr id="17" name="Rectángulo 16">
            <a:extLst>
              <a:ext uri="{FF2B5EF4-FFF2-40B4-BE49-F238E27FC236}">
                <a16:creationId xmlns:a16="http://schemas.microsoft.com/office/drawing/2014/main" id="{A7405C1A-9009-4F26-A449-2A784CAFB8D1}"/>
              </a:ext>
            </a:extLst>
          </p:cNvPr>
          <p:cNvSpPr/>
          <p:nvPr/>
        </p:nvSpPr>
        <p:spPr>
          <a:xfrm>
            <a:off x="0" y="6488668"/>
            <a:ext cx="3690378" cy="369332"/>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INEC</a:t>
            </a:r>
            <a:r>
              <a:rPr lang="es-CR" dirty="0">
                <a:latin typeface="Arial" panose="020B0604020202020204" pitchFamily="34" charset="0"/>
                <a:ea typeface="Calibri" panose="020F0502020204030204" pitchFamily="34" charset="0"/>
              </a:rPr>
              <a:t>.</a:t>
            </a:r>
            <a:endParaRPr lang="en-US" dirty="0"/>
          </a:p>
        </p:txBody>
      </p:sp>
      <p:graphicFrame>
        <p:nvGraphicFramePr>
          <p:cNvPr id="3" name="Tabla 2">
            <a:extLst>
              <a:ext uri="{FF2B5EF4-FFF2-40B4-BE49-F238E27FC236}">
                <a16:creationId xmlns:a16="http://schemas.microsoft.com/office/drawing/2014/main" id="{75437082-37F2-4ED1-BE67-AA4EE1E02CCC}"/>
              </a:ext>
            </a:extLst>
          </p:cNvPr>
          <p:cNvGraphicFramePr>
            <a:graphicFrameLocks noGrp="1"/>
          </p:cNvGraphicFramePr>
          <p:nvPr>
            <p:extLst>
              <p:ext uri="{D42A27DB-BD31-4B8C-83A1-F6EECF244321}">
                <p14:modId xmlns:p14="http://schemas.microsoft.com/office/powerpoint/2010/main" val="1047246674"/>
              </p:ext>
            </p:extLst>
          </p:nvPr>
        </p:nvGraphicFramePr>
        <p:xfrm>
          <a:off x="404951" y="2265497"/>
          <a:ext cx="9005750" cy="2930032"/>
        </p:xfrm>
        <a:graphic>
          <a:graphicData uri="http://schemas.openxmlformats.org/drawingml/2006/table">
            <a:tbl>
              <a:tblPr firstRow="1" firstCol="1" bandRow="1"/>
              <a:tblGrid>
                <a:gridCol w="1690743">
                  <a:extLst>
                    <a:ext uri="{9D8B030D-6E8A-4147-A177-3AD203B41FA5}">
                      <a16:colId xmlns:a16="http://schemas.microsoft.com/office/drawing/2014/main" val="746414420"/>
                    </a:ext>
                  </a:extLst>
                </a:gridCol>
                <a:gridCol w="1690743">
                  <a:extLst>
                    <a:ext uri="{9D8B030D-6E8A-4147-A177-3AD203B41FA5}">
                      <a16:colId xmlns:a16="http://schemas.microsoft.com/office/drawing/2014/main" val="1393808528"/>
                    </a:ext>
                  </a:extLst>
                </a:gridCol>
                <a:gridCol w="934491">
                  <a:extLst>
                    <a:ext uri="{9D8B030D-6E8A-4147-A177-3AD203B41FA5}">
                      <a16:colId xmlns:a16="http://schemas.microsoft.com/office/drawing/2014/main" val="1626895805"/>
                    </a:ext>
                  </a:extLst>
                </a:gridCol>
                <a:gridCol w="934491">
                  <a:extLst>
                    <a:ext uri="{9D8B030D-6E8A-4147-A177-3AD203B41FA5}">
                      <a16:colId xmlns:a16="http://schemas.microsoft.com/office/drawing/2014/main" val="3435012411"/>
                    </a:ext>
                  </a:extLst>
                </a:gridCol>
                <a:gridCol w="894801">
                  <a:extLst>
                    <a:ext uri="{9D8B030D-6E8A-4147-A177-3AD203B41FA5}">
                      <a16:colId xmlns:a16="http://schemas.microsoft.com/office/drawing/2014/main" val="3627942678"/>
                    </a:ext>
                  </a:extLst>
                </a:gridCol>
                <a:gridCol w="1091081">
                  <a:extLst>
                    <a:ext uri="{9D8B030D-6E8A-4147-A177-3AD203B41FA5}">
                      <a16:colId xmlns:a16="http://schemas.microsoft.com/office/drawing/2014/main" val="895931922"/>
                    </a:ext>
                  </a:extLst>
                </a:gridCol>
                <a:gridCol w="1091081">
                  <a:extLst>
                    <a:ext uri="{9D8B030D-6E8A-4147-A177-3AD203B41FA5}">
                      <a16:colId xmlns:a16="http://schemas.microsoft.com/office/drawing/2014/main" val="3145509164"/>
                    </a:ext>
                  </a:extLst>
                </a:gridCol>
                <a:gridCol w="678319">
                  <a:extLst>
                    <a:ext uri="{9D8B030D-6E8A-4147-A177-3AD203B41FA5}">
                      <a16:colId xmlns:a16="http://schemas.microsoft.com/office/drawing/2014/main" val="1332104461"/>
                    </a:ext>
                  </a:extLst>
                </a:gridCol>
              </a:tblGrid>
              <a:tr h="259370">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Zona</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Artículos Ajustados</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Auditiva</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Cognitiva</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Dos o más</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Física</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Psicosocial</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Visual</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242449866"/>
                  </a:ext>
                </a:extLst>
              </a:tr>
              <a:tr h="185131">
                <a:tc rowSpan="7">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Urbana</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Pañales</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18 196</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30 226</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35 769</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33 657</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29839821"/>
                  </a:ext>
                </a:extLst>
              </a:tr>
              <a:tr h="185131">
                <a:tc vMerge="1">
                  <a:txBody>
                    <a:bodyPr/>
                    <a:lstStyle/>
                    <a:p>
                      <a:endParaRPr lang="en-US"/>
                    </a:p>
                  </a:txBody>
                  <a:tcPr/>
                </a:tc>
                <a:tc>
                  <a:txBody>
                    <a:bodyPr/>
                    <a:lstStyle/>
                    <a:p>
                      <a:pP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Medicamentos</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29 542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33 125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45 825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39 625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49764137"/>
                  </a:ext>
                </a:extLst>
              </a:tr>
              <a:tr h="185131">
                <a:tc vMerge="1">
                  <a:txBody>
                    <a:bodyPr/>
                    <a:lstStyle/>
                    <a:p>
                      <a:endParaRPr lang="en-US"/>
                    </a:p>
                  </a:txBody>
                  <a:tcPr/>
                </a:tc>
                <a:tc>
                  <a:txBody>
                    <a:bodyPr/>
                    <a:lstStyle/>
                    <a:p>
                      <a:pP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Transporte</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21 662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22 406</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23 190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32 932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22 134</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19 825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59927168"/>
                  </a:ext>
                </a:extLst>
              </a:tr>
              <a:tr h="185131">
                <a:tc vMerge="1">
                  <a:txBody>
                    <a:bodyPr/>
                    <a:lstStyle/>
                    <a:p>
                      <a:endParaRPr lang="en-US"/>
                    </a:p>
                  </a:txBody>
                  <a:tcPr/>
                </a:tc>
                <a:tc>
                  <a:txBody>
                    <a:bodyPr/>
                    <a:lstStyle/>
                    <a:p>
                      <a:pP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Asistencia Personal</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15 692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14 187</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14 231</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16 000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13 800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13 375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22289604"/>
                  </a:ext>
                </a:extLst>
              </a:tr>
              <a:tr h="185131">
                <a:tc vMerge="1">
                  <a:txBody>
                    <a:bodyPr/>
                    <a:lstStyle/>
                    <a:p>
                      <a:endParaRPr lang="en-US"/>
                    </a:p>
                  </a:txBody>
                  <a:tcPr/>
                </a:tc>
                <a:tc>
                  <a:txBody>
                    <a:bodyPr/>
                    <a:lstStyle/>
                    <a:p>
                      <a:pP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Monto de Ajuste</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55 549</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96 361</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106 315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128 414</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75 559</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33 200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9453332"/>
                  </a:ext>
                </a:extLst>
              </a:tr>
              <a:tr h="185131">
                <a:tc vMerge="1">
                  <a:txBody>
                    <a:bodyPr/>
                    <a:lstStyle/>
                    <a:p>
                      <a:endParaRPr lang="en-US"/>
                    </a:p>
                  </a:txBody>
                  <a:tcPr/>
                </a:tc>
                <a:tc>
                  <a:txBody>
                    <a:bodyPr/>
                    <a:lstStyle/>
                    <a:p>
                      <a:pP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Monto CBN Actual</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35826462"/>
                  </a:ext>
                </a:extLst>
              </a:tr>
              <a:tr h="185131">
                <a:tc vMerge="1">
                  <a:txBody>
                    <a:bodyPr/>
                    <a:lstStyle/>
                    <a:p>
                      <a:endParaRPr lang="en-US"/>
                    </a:p>
                  </a:txBody>
                  <a:tcPr/>
                </a:tc>
                <a:tc>
                  <a:txBody>
                    <a:bodyPr/>
                    <a:lstStyle/>
                    <a:p>
                      <a:pP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Monto CBN Ajustada</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115 420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156 232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166 185</a:t>
                      </a:r>
                      <a:endParaRPr lang="en-US" sz="12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188 285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135 430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93 071</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06476847"/>
                  </a:ext>
                </a:extLst>
              </a:tr>
              <a:tr h="185131">
                <a:tc rowSpan="7">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Rural</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Pañales</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39 115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34 132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54 782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87985645"/>
                  </a:ext>
                </a:extLst>
              </a:tr>
              <a:tr h="185131">
                <a:tc vMerge="1">
                  <a:txBody>
                    <a:bodyPr/>
                    <a:lstStyle/>
                    <a:p>
                      <a:endParaRPr lang="en-US"/>
                    </a:p>
                  </a:txBody>
                  <a:tcPr/>
                </a:tc>
                <a:tc>
                  <a:txBody>
                    <a:bodyPr/>
                    <a:lstStyle/>
                    <a:p>
                      <a:pP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Medicamentos</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8 625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00984496"/>
                  </a:ext>
                </a:extLst>
              </a:tr>
              <a:tr h="185131">
                <a:tc vMerge="1">
                  <a:txBody>
                    <a:bodyPr/>
                    <a:lstStyle/>
                    <a:p>
                      <a:endParaRPr lang="en-US"/>
                    </a:p>
                  </a:txBody>
                  <a:tcPr/>
                </a:tc>
                <a:tc>
                  <a:txBody>
                    <a:bodyPr/>
                    <a:lstStyle/>
                    <a:p>
                      <a:pP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Transporte</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24 159</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21 675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25 075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25 742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23 075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41979571"/>
                  </a:ext>
                </a:extLst>
              </a:tr>
              <a:tr h="185131">
                <a:tc vMerge="1">
                  <a:txBody>
                    <a:bodyPr/>
                    <a:lstStyle/>
                    <a:p>
                      <a:endParaRPr lang="en-US"/>
                    </a:p>
                  </a:txBody>
                  <a:tcPr/>
                </a:tc>
                <a:tc>
                  <a:txBody>
                    <a:bodyPr/>
                    <a:lstStyle/>
                    <a:p>
                      <a:pP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Asistencia Personal</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14 000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12 632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13 800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14 000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15 000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7321311"/>
                  </a:ext>
                </a:extLst>
              </a:tr>
              <a:tr h="185131">
                <a:tc vMerge="1">
                  <a:txBody>
                    <a:bodyPr/>
                    <a:lstStyle/>
                    <a:p>
                      <a:endParaRPr lang="en-US"/>
                    </a:p>
                  </a:txBody>
                  <a:tcPr/>
                </a:tc>
                <a:tc>
                  <a:txBody>
                    <a:bodyPr/>
                    <a:lstStyle/>
                    <a:p>
                      <a:pP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Monto de Ajuste</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85 899</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68 439</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93 657</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39 742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38 075</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6224356"/>
                  </a:ext>
                </a:extLst>
              </a:tr>
              <a:tr h="185131">
                <a:tc vMerge="1">
                  <a:txBody>
                    <a:bodyPr/>
                    <a:lstStyle/>
                    <a:p>
                      <a:endParaRPr lang="en-US"/>
                    </a:p>
                  </a:txBody>
                  <a:tcPr/>
                </a:tc>
                <a:tc>
                  <a:txBody>
                    <a:bodyPr/>
                    <a:lstStyle/>
                    <a:p>
                      <a:pP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Monto CBN Actual</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3478894"/>
                  </a:ext>
                </a:extLst>
              </a:tr>
              <a:tr h="259370">
                <a:tc vMerge="1">
                  <a:txBody>
                    <a:bodyPr/>
                    <a:lstStyle/>
                    <a:p>
                      <a:endParaRPr lang="en-US"/>
                    </a:p>
                  </a:txBody>
                  <a:tcPr/>
                </a:tc>
                <a:tc>
                  <a:txBody>
                    <a:bodyPr/>
                    <a:lstStyle/>
                    <a:p>
                      <a:pP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Monto CBN Ajustada</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59 870</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145 769</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128 309</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153 527</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99 612</a:t>
                      </a:r>
                      <a:endParaRPr lang="en-US" sz="12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200" b="1"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97 946</a:t>
                      </a:r>
                      <a:endParaRPr lang="en-US" sz="12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44240164"/>
                  </a:ext>
                </a:extLst>
              </a:tr>
            </a:tbl>
          </a:graphicData>
        </a:graphic>
      </p:graphicFrame>
      <p:sp>
        <p:nvSpPr>
          <p:cNvPr id="7" name="Rectángulo 6">
            <a:extLst>
              <a:ext uri="{FF2B5EF4-FFF2-40B4-BE49-F238E27FC236}">
                <a16:creationId xmlns:a16="http://schemas.microsoft.com/office/drawing/2014/main" id="{3DB07A6F-FE84-49F4-8987-5F87FBB2F762}"/>
              </a:ext>
            </a:extLst>
          </p:cNvPr>
          <p:cNvSpPr/>
          <p:nvPr/>
        </p:nvSpPr>
        <p:spPr>
          <a:xfrm>
            <a:off x="3803374" y="3429000"/>
            <a:ext cx="5607327" cy="41413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9" name="Rectángulo 8">
            <a:extLst>
              <a:ext uri="{FF2B5EF4-FFF2-40B4-BE49-F238E27FC236}">
                <a16:creationId xmlns:a16="http://schemas.microsoft.com/office/drawing/2014/main" id="{D3EC8DF2-A800-465C-A2ED-D07FCF42E1F2}"/>
              </a:ext>
            </a:extLst>
          </p:cNvPr>
          <p:cNvSpPr/>
          <p:nvPr/>
        </p:nvSpPr>
        <p:spPr>
          <a:xfrm>
            <a:off x="3699013" y="4765511"/>
            <a:ext cx="5711688" cy="41413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Tree>
    <p:extLst>
      <p:ext uri="{BB962C8B-B14F-4D97-AF65-F5344CB8AC3E}">
        <p14:creationId xmlns:p14="http://schemas.microsoft.com/office/powerpoint/2010/main" val="2852773022"/>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7" grpId="0" animBg="1"/>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6" name="Subtítulo 5">
            <a:extLst>
              <a:ext uri="{FF2B5EF4-FFF2-40B4-BE49-F238E27FC236}">
                <a16:creationId xmlns:a16="http://schemas.microsoft.com/office/drawing/2014/main" id="{1A02AAAF-B613-442C-9E57-D9F5FD618591}"/>
              </a:ext>
            </a:extLst>
          </p:cNvPr>
          <p:cNvSpPr>
            <a:spLocks noGrp="1"/>
          </p:cNvSpPr>
          <p:nvPr>
            <p:ph type="subTitle" idx="1"/>
          </p:nvPr>
        </p:nvSpPr>
        <p:spPr>
          <a:xfrm>
            <a:off x="304800" y="216986"/>
            <a:ext cx="7061200" cy="693448"/>
          </a:xfrm>
        </p:spPr>
        <p:txBody>
          <a:bodyPr>
            <a:normAutofit fontScale="85000" lnSpcReduction="10000"/>
          </a:bodyPr>
          <a:lstStyle/>
          <a:p>
            <a:pPr algn="l"/>
            <a:r>
              <a:rPr lang="es-CR" sz="3200" b="1" dirty="0">
                <a:latin typeface="IBM Plex Sans" panose="020B0503050203000203" pitchFamily="34" charset="0"/>
              </a:rPr>
              <a:t>Ajuste de la Canasta básica no alimentaria</a:t>
            </a:r>
            <a:endParaRPr lang="en-US" sz="3200" b="1" dirty="0">
              <a:latin typeface="IBM Plex Sans" panose="020B0503050203000203" pitchFamily="34" charset="0"/>
            </a:endParaRPr>
          </a:p>
        </p:txBody>
      </p:sp>
      <p:sp>
        <p:nvSpPr>
          <p:cNvPr id="2" name="Rectángulo 1">
            <a:extLst>
              <a:ext uri="{FF2B5EF4-FFF2-40B4-BE49-F238E27FC236}">
                <a16:creationId xmlns:a16="http://schemas.microsoft.com/office/drawing/2014/main" id="{D01E7714-DFC1-4225-892E-96C2A548106D}"/>
              </a:ext>
            </a:extLst>
          </p:cNvPr>
          <p:cNvSpPr/>
          <p:nvPr/>
        </p:nvSpPr>
        <p:spPr>
          <a:xfrm>
            <a:off x="304800" y="1304671"/>
            <a:ext cx="8026400" cy="1198213"/>
          </a:xfrm>
          <a:prstGeom prst="rect">
            <a:avLst/>
          </a:prstGeom>
        </p:spPr>
        <p:txBody>
          <a:bodyPr wrap="square">
            <a:spAutoFit/>
          </a:bodyPr>
          <a:lstStyle/>
          <a:p>
            <a:r>
              <a:rPr lang="es-CR" b="1" dirty="0">
                <a:latin typeface="Arial" panose="020B0604020202020204" pitchFamily="34" charset="0"/>
                <a:ea typeface="Calibri" panose="020F0502020204030204" pitchFamily="34" charset="0"/>
                <a:cs typeface="Times New Roman" panose="02020603050405020304" pitchFamily="18" charset="0"/>
              </a:rPr>
              <a:t>Gráfico 7:  </a:t>
            </a:r>
            <a:r>
              <a:rPr lang="es-CR" i="1" dirty="0">
                <a:latin typeface="IBM Plex Sans" panose="020B0503050203000203" pitchFamily="34" charset="0"/>
              </a:rPr>
              <a:t>Monto promedio ajustado de la Canasta Básica No Alimentaria (CBN), según el monto de ajuste y el tipo de discapacidad.</a:t>
            </a:r>
            <a:endParaRPr lang="en-US" dirty="0">
              <a:latin typeface="IBM Plex Sans" panose="020B0503050203000203" pitchFamily="34" charset="0"/>
            </a:endParaRPr>
          </a:p>
          <a:p>
            <a:r>
              <a:rPr lang="es-CR" dirty="0">
                <a:latin typeface="IBM Plex Sans" panose="020B0503050203000203" pitchFamily="34" charset="0"/>
              </a:rPr>
              <a:t>(en colones)</a:t>
            </a:r>
            <a:endParaRPr lang="en-US" dirty="0">
              <a:latin typeface="IBM Plex Sans" panose="020B0503050203000203" pitchFamily="34" charset="0"/>
            </a:endParaRPr>
          </a:p>
          <a:p>
            <a:pPr algn="just">
              <a:lnSpc>
                <a:spcPct val="107000"/>
              </a:lnSpc>
              <a:spcAft>
                <a:spcPts val="800"/>
              </a:spcAft>
            </a:pP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
        <p:nvSpPr>
          <p:cNvPr id="17" name="Rectángulo 16">
            <a:extLst>
              <a:ext uri="{FF2B5EF4-FFF2-40B4-BE49-F238E27FC236}">
                <a16:creationId xmlns:a16="http://schemas.microsoft.com/office/drawing/2014/main" id="{A7405C1A-9009-4F26-A449-2A784CAFB8D1}"/>
              </a:ext>
            </a:extLst>
          </p:cNvPr>
          <p:cNvSpPr/>
          <p:nvPr/>
        </p:nvSpPr>
        <p:spPr>
          <a:xfrm>
            <a:off x="0" y="6488668"/>
            <a:ext cx="3690378" cy="369332"/>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INEC</a:t>
            </a:r>
            <a:r>
              <a:rPr lang="es-CR" dirty="0">
                <a:latin typeface="Arial" panose="020B0604020202020204" pitchFamily="34" charset="0"/>
                <a:ea typeface="Calibri" panose="020F0502020204030204" pitchFamily="34" charset="0"/>
              </a:rPr>
              <a:t>.</a:t>
            </a:r>
            <a:endParaRPr lang="en-US" dirty="0"/>
          </a:p>
        </p:txBody>
      </p:sp>
      <p:graphicFrame>
        <p:nvGraphicFramePr>
          <p:cNvPr id="12" name="Gráfico 11">
            <a:extLst>
              <a:ext uri="{FF2B5EF4-FFF2-40B4-BE49-F238E27FC236}">
                <a16:creationId xmlns:a16="http://schemas.microsoft.com/office/drawing/2014/main" id="{842953C4-0A1C-4C26-B848-730D8A4C8FFD}"/>
              </a:ext>
            </a:extLst>
          </p:cNvPr>
          <p:cNvGraphicFramePr>
            <a:graphicFrameLocks/>
          </p:cNvGraphicFramePr>
          <p:nvPr>
            <p:extLst>
              <p:ext uri="{D42A27DB-BD31-4B8C-83A1-F6EECF244321}">
                <p14:modId xmlns:p14="http://schemas.microsoft.com/office/powerpoint/2010/main" val="3072275540"/>
              </p:ext>
            </p:extLst>
          </p:nvPr>
        </p:nvGraphicFramePr>
        <p:xfrm>
          <a:off x="304800" y="2243390"/>
          <a:ext cx="7848600" cy="430981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16728114"/>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8" name="CuadroTexto 7">
            <a:extLst>
              <a:ext uri="{FF2B5EF4-FFF2-40B4-BE49-F238E27FC236}">
                <a16:creationId xmlns:a16="http://schemas.microsoft.com/office/drawing/2014/main" id="{BBDC81A3-9A44-4CDC-B845-E258FD8F00C8}"/>
              </a:ext>
            </a:extLst>
          </p:cNvPr>
          <p:cNvSpPr txBox="1"/>
          <p:nvPr/>
        </p:nvSpPr>
        <p:spPr>
          <a:xfrm>
            <a:off x="410820" y="2516136"/>
            <a:ext cx="3604591" cy="1323439"/>
          </a:xfrm>
          <a:prstGeom prst="rect">
            <a:avLst/>
          </a:prstGeom>
          <a:noFill/>
        </p:spPr>
        <p:txBody>
          <a:bodyPr wrap="square" rtlCol="0">
            <a:spAutoFit/>
          </a:bodyPr>
          <a:lstStyle/>
          <a:p>
            <a:pPr algn="ctr"/>
            <a:r>
              <a:rPr lang="es-CR" sz="4000" b="1" dirty="0">
                <a:latin typeface="IBM Plex Sans" panose="020B0503050203000203" pitchFamily="34" charset="0"/>
              </a:rPr>
              <a:t>Medición de la pobreza</a:t>
            </a:r>
            <a:endParaRPr lang="en-US" sz="4000" b="1" dirty="0">
              <a:latin typeface="IBM Plex Sans" panose="020B0503050203000203" pitchFamily="34" charset="0"/>
            </a:endParaRPr>
          </a:p>
        </p:txBody>
      </p:sp>
      <p:sp>
        <p:nvSpPr>
          <p:cNvPr id="9" name="CuadroTexto 8">
            <a:extLst>
              <a:ext uri="{FF2B5EF4-FFF2-40B4-BE49-F238E27FC236}">
                <a16:creationId xmlns:a16="http://schemas.microsoft.com/office/drawing/2014/main" id="{CB240FBC-0CF6-4DD5-8BD3-7DFD44B41EF3}"/>
              </a:ext>
            </a:extLst>
          </p:cNvPr>
          <p:cNvSpPr txBox="1"/>
          <p:nvPr/>
        </p:nvSpPr>
        <p:spPr>
          <a:xfrm>
            <a:off x="5777948" y="1192697"/>
            <a:ext cx="954156" cy="1323439"/>
          </a:xfrm>
          <a:prstGeom prst="rect">
            <a:avLst/>
          </a:prstGeom>
          <a:noFill/>
        </p:spPr>
        <p:txBody>
          <a:bodyPr wrap="square" rtlCol="0">
            <a:spAutoFit/>
          </a:bodyPr>
          <a:lstStyle/>
          <a:p>
            <a:r>
              <a:rPr lang="es-CR" sz="8000" b="1" dirty="0">
                <a:solidFill>
                  <a:schemeClr val="accent5"/>
                </a:solidFill>
                <a:latin typeface="IBM Plex Sans" panose="020B0503050203000203" pitchFamily="34" charset="0"/>
              </a:rPr>
              <a:t>1</a:t>
            </a:r>
            <a:endParaRPr lang="en-US" sz="8000" b="1" dirty="0">
              <a:solidFill>
                <a:schemeClr val="accent5"/>
              </a:solidFill>
              <a:latin typeface="IBM Plex Sans" panose="020B0503050203000203" pitchFamily="34" charset="0"/>
            </a:endParaRPr>
          </a:p>
        </p:txBody>
      </p:sp>
      <p:sp>
        <p:nvSpPr>
          <p:cNvPr id="10" name="CuadroTexto 9">
            <a:extLst>
              <a:ext uri="{FF2B5EF4-FFF2-40B4-BE49-F238E27FC236}">
                <a16:creationId xmlns:a16="http://schemas.microsoft.com/office/drawing/2014/main" id="{689C1A1C-30FE-4FE8-A061-38E139A91812}"/>
              </a:ext>
            </a:extLst>
          </p:cNvPr>
          <p:cNvSpPr txBox="1"/>
          <p:nvPr/>
        </p:nvSpPr>
        <p:spPr>
          <a:xfrm>
            <a:off x="5857461" y="2898914"/>
            <a:ext cx="954156" cy="1323439"/>
          </a:xfrm>
          <a:prstGeom prst="rect">
            <a:avLst/>
          </a:prstGeom>
          <a:noFill/>
        </p:spPr>
        <p:txBody>
          <a:bodyPr wrap="square" rtlCol="0">
            <a:spAutoFit/>
          </a:bodyPr>
          <a:lstStyle/>
          <a:p>
            <a:r>
              <a:rPr lang="es-CR" sz="8000" b="1" dirty="0">
                <a:solidFill>
                  <a:schemeClr val="accent5"/>
                </a:solidFill>
                <a:latin typeface="IBM Plex Sans" panose="020B0503050203000203" pitchFamily="34" charset="0"/>
              </a:rPr>
              <a:t>2</a:t>
            </a:r>
            <a:endParaRPr lang="en-US" sz="8000" b="1" dirty="0">
              <a:solidFill>
                <a:schemeClr val="accent5"/>
              </a:solidFill>
              <a:latin typeface="IBM Plex Sans" panose="020B0503050203000203" pitchFamily="34" charset="0"/>
            </a:endParaRPr>
          </a:p>
        </p:txBody>
      </p:sp>
      <p:sp>
        <p:nvSpPr>
          <p:cNvPr id="11" name="CuadroTexto 10">
            <a:extLst>
              <a:ext uri="{FF2B5EF4-FFF2-40B4-BE49-F238E27FC236}">
                <a16:creationId xmlns:a16="http://schemas.microsoft.com/office/drawing/2014/main" id="{9B919826-525D-4DFA-99C0-6C1CC19247AD}"/>
              </a:ext>
            </a:extLst>
          </p:cNvPr>
          <p:cNvSpPr txBox="1"/>
          <p:nvPr/>
        </p:nvSpPr>
        <p:spPr>
          <a:xfrm>
            <a:off x="5857461" y="4605132"/>
            <a:ext cx="954156" cy="1323439"/>
          </a:xfrm>
          <a:prstGeom prst="rect">
            <a:avLst/>
          </a:prstGeom>
          <a:noFill/>
        </p:spPr>
        <p:txBody>
          <a:bodyPr wrap="square" rtlCol="0">
            <a:spAutoFit/>
          </a:bodyPr>
          <a:lstStyle/>
          <a:p>
            <a:r>
              <a:rPr lang="es-CR" sz="8000" b="1" dirty="0">
                <a:solidFill>
                  <a:schemeClr val="accent5"/>
                </a:solidFill>
                <a:latin typeface="IBM Plex Sans" panose="020B0503050203000203" pitchFamily="34" charset="0"/>
              </a:rPr>
              <a:t>3</a:t>
            </a:r>
            <a:endParaRPr lang="en-US" sz="8000" b="1" dirty="0">
              <a:solidFill>
                <a:schemeClr val="accent5"/>
              </a:solidFill>
              <a:latin typeface="IBM Plex Sans" panose="020B0503050203000203" pitchFamily="34" charset="0"/>
            </a:endParaRPr>
          </a:p>
        </p:txBody>
      </p:sp>
      <p:sp>
        <p:nvSpPr>
          <p:cNvPr id="12" name="CuadroTexto 11">
            <a:extLst>
              <a:ext uri="{FF2B5EF4-FFF2-40B4-BE49-F238E27FC236}">
                <a16:creationId xmlns:a16="http://schemas.microsoft.com/office/drawing/2014/main" id="{D48DDD82-87EF-4AD4-81DE-7DDA8D49E1B8}"/>
              </a:ext>
            </a:extLst>
          </p:cNvPr>
          <p:cNvSpPr txBox="1"/>
          <p:nvPr/>
        </p:nvSpPr>
        <p:spPr>
          <a:xfrm>
            <a:off x="6871250" y="1438917"/>
            <a:ext cx="3617843" cy="830997"/>
          </a:xfrm>
          <a:prstGeom prst="rect">
            <a:avLst/>
          </a:prstGeom>
          <a:noFill/>
        </p:spPr>
        <p:txBody>
          <a:bodyPr wrap="square" rtlCol="0">
            <a:spAutoFit/>
          </a:bodyPr>
          <a:lstStyle/>
          <a:p>
            <a:r>
              <a:rPr lang="es-CR" sz="2400" dirty="0">
                <a:latin typeface="IBM Plex Sans" panose="020B0503050203000203" pitchFamily="34" charset="0"/>
              </a:rPr>
              <a:t>Línea de Ingreso: Pobreza extrema</a:t>
            </a:r>
            <a:endParaRPr lang="en-US" sz="2400" dirty="0">
              <a:latin typeface="IBM Plex Sans" panose="020B0503050203000203" pitchFamily="34" charset="0"/>
            </a:endParaRPr>
          </a:p>
        </p:txBody>
      </p:sp>
      <p:sp>
        <p:nvSpPr>
          <p:cNvPr id="13" name="CuadroTexto 12">
            <a:extLst>
              <a:ext uri="{FF2B5EF4-FFF2-40B4-BE49-F238E27FC236}">
                <a16:creationId xmlns:a16="http://schemas.microsoft.com/office/drawing/2014/main" id="{21E42401-0CEA-4BD8-98AC-202B721005F8}"/>
              </a:ext>
            </a:extLst>
          </p:cNvPr>
          <p:cNvSpPr txBox="1"/>
          <p:nvPr/>
        </p:nvSpPr>
        <p:spPr>
          <a:xfrm>
            <a:off x="6891127" y="3013501"/>
            <a:ext cx="3617843" cy="830997"/>
          </a:xfrm>
          <a:prstGeom prst="rect">
            <a:avLst/>
          </a:prstGeom>
          <a:noFill/>
        </p:spPr>
        <p:txBody>
          <a:bodyPr wrap="square" rtlCol="0">
            <a:spAutoFit/>
          </a:bodyPr>
          <a:lstStyle/>
          <a:p>
            <a:r>
              <a:rPr lang="es-CR" sz="2400" dirty="0">
                <a:latin typeface="IBM Plex Sans" panose="020B0503050203000203" pitchFamily="34" charset="0"/>
              </a:rPr>
              <a:t>Pobreza Multidimensional</a:t>
            </a:r>
            <a:endParaRPr lang="en-US" sz="2400" dirty="0">
              <a:latin typeface="IBM Plex Sans" panose="020B0503050203000203" pitchFamily="34" charset="0"/>
            </a:endParaRPr>
          </a:p>
        </p:txBody>
      </p:sp>
      <p:sp>
        <p:nvSpPr>
          <p:cNvPr id="14" name="CuadroTexto 13">
            <a:extLst>
              <a:ext uri="{FF2B5EF4-FFF2-40B4-BE49-F238E27FC236}">
                <a16:creationId xmlns:a16="http://schemas.microsoft.com/office/drawing/2014/main" id="{9F9DF54A-1FD0-4102-BF59-D46432A23524}"/>
              </a:ext>
            </a:extLst>
          </p:cNvPr>
          <p:cNvSpPr txBox="1"/>
          <p:nvPr/>
        </p:nvSpPr>
        <p:spPr>
          <a:xfrm>
            <a:off x="6997147" y="4851352"/>
            <a:ext cx="3617843" cy="830997"/>
          </a:xfrm>
          <a:prstGeom prst="rect">
            <a:avLst/>
          </a:prstGeom>
          <a:noFill/>
        </p:spPr>
        <p:txBody>
          <a:bodyPr wrap="square" rtlCol="0">
            <a:spAutoFit/>
          </a:bodyPr>
          <a:lstStyle/>
          <a:p>
            <a:r>
              <a:rPr lang="es-CR" sz="2400" dirty="0">
                <a:latin typeface="IBM Plex Sans" panose="020B0503050203000203" pitchFamily="34" charset="0"/>
              </a:rPr>
              <a:t>Necesidades básicas insatisfechas</a:t>
            </a:r>
            <a:endParaRPr lang="en-US" sz="2400" dirty="0">
              <a:latin typeface="IBM Plex Sans" panose="020B0503050203000203" pitchFamily="34" charset="0"/>
            </a:endParaRPr>
          </a:p>
        </p:txBody>
      </p:sp>
      <p:pic>
        <p:nvPicPr>
          <p:cNvPr id="16" name="Gráfico 15" descr="Tendencia descendente en gráfico de barras">
            <a:extLst>
              <a:ext uri="{FF2B5EF4-FFF2-40B4-BE49-F238E27FC236}">
                <a16:creationId xmlns:a16="http://schemas.microsoft.com/office/drawing/2014/main" id="{B81D2E06-93A2-4ACF-B40F-AF3A9BDEF82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225825" y="3839575"/>
            <a:ext cx="1716157" cy="1716157"/>
          </a:xfrm>
          <a:prstGeom prst="rect">
            <a:avLst/>
          </a:prstGeom>
        </p:spPr>
      </p:pic>
    </p:spTree>
    <p:extLst>
      <p:ext uri="{BB962C8B-B14F-4D97-AF65-F5344CB8AC3E}">
        <p14:creationId xmlns:p14="http://schemas.microsoft.com/office/powerpoint/2010/main" val="167117553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44784-ACA6-476C-80C5-6E06AC911A77}"/>
              </a:ext>
            </a:extLst>
          </p:cNvPr>
          <p:cNvSpPr>
            <a:spLocks noGrp="1"/>
          </p:cNvSpPr>
          <p:nvPr>
            <p:ph type="ctrTitle"/>
          </p:nvPr>
        </p:nvSpPr>
        <p:spPr>
          <a:xfrm>
            <a:off x="585346" y="2300166"/>
            <a:ext cx="10877785" cy="2257668"/>
          </a:xfrm>
        </p:spPr>
        <p:txBody>
          <a:bodyPr>
            <a:normAutofit fontScale="90000"/>
          </a:bodyPr>
          <a:lstStyle/>
          <a:p>
            <a:r>
              <a:rPr lang="es-CR" sz="6600" b="1" dirty="0">
                <a:latin typeface="IBM Plex Sans" panose="020B0503050203000203" pitchFamily="34" charset="0"/>
              </a:rPr>
              <a:t>Comparación del modelo propuesto con la metodología actual</a:t>
            </a:r>
            <a:endParaRPr lang="en-US" sz="6600" dirty="0">
              <a:latin typeface="IBM Plex Sans" panose="020B0503050203000203" pitchFamily="34" charset="0"/>
            </a:endParaRPr>
          </a:p>
        </p:txBody>
      </p:sp>
      <p:pic>
        <p:nvPicPr>
          <p:cNvPr id="4" name="Imagen 3">
            <a:extLst>
              <a:ext uri="{FF2B5EF4-FFF2-40B4-BE49-F238E27FC236}">
                <a16:creationId xmlns:a16="http://schemas.microsoft.com/office/drawing/2014/main" id="{4281DD7F-44B0-4DBC-96B7-EA49C93911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Tree>
    <p:extLst>
      <p:ext uri="{BB962C8B-B14F-4D97-AF65-F5344CB8AC3E}">
        <p14:creationId xmlns:p14="http://schemas.microsoft.com/office/powerpoint/2010/main" val="133543348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10" name="Rectángulo 9">
            <a:extLst>
              <a:ext uri="{FF2B5EF4-FFF2-40B4-BE49-F238E27FC236}">
                <a16:creationId xmlns:a16="http://schemas.microsoft.com/office/drawing/2014/main" id="{6F992A4A-1D40-45D4-BF2B-87F02CDB4DE2}"/>
              </a:ext>
            </a:extLst>
          </p:cNvPr>
          <p:cNvSpPr/>
          <p:nvPr/>
        </p:nvSpPr>
        <p:spPr>
          <a:xfrm>
            <a:off x="444500" y="6326816"/>
            <a:ext cx="3690378" cy="215444"/>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a:t>
            </a:r>
            <a:endParaRPr lang="en-US" dirty="0"/>
          </a:p>
        </p:txBody>
      </p:sp>
      <p:sp>
        <p:nvSpPr>
          <p:cNvPr id="11" name="CuadroTexto 10">
            <a:extLst>
              <a:ext uri="{FF2B5EF4-FFF2-40B4-BE49-F238E27FC236}">
                <a16:creationId xmlns:a16="http://schemas.microsoft.com/office/drawing/2014/main" id="{2EFC1E3A-5D87-419D-8C38-761306A6A57C}"/>
              </a:ext>
            </a:extLst>
          </p:cNvPr>
          <p:cNvSpPr txBox="1"/>
          <p:nvPr/>
        </p:nvSpPr>
        <p:spPr>
          <a:xfrm>
            <a:off x="288002" y="1039354"/>
            <a:ext cx="11615995" cy="369332"/>
          </a:xfrm>
          <a:prstGeom prst="rect">
            <a:avLst/>
          </a:prstGeom>
          <a:noFill/>
        </p:spPr>
        <p:txBody>
          <a:bodyPr wrap="square" rtlCol="0">
            <a:spAutoFit/>
          </a:bodyPr>
          <a:lstStyle/>
          <a:p>
            <a:pPr marL="285750" indent="-285750">
              <a:buFont typeface="Arial" panose="020B0604020202020204" pitchFamily="34" charset="0"/>
              <a:buChar char="•"/>
            </a:pPr>
            <a:r>
              <a:rPr lang="es-CR" dirty="0">
                <a:latin typeface="IBM Plex Sans" panose="020B0503050203000203" pitchFamily="34" charset="0"/>
              </a:rPr>
              <a:t>Comparación de la propuesta con las mediciones del INEC en la ENAHO</a:t>
            </a:r>
          </a:p>
        </p:txBody>
      </p:sp>
      <p:sp>
        <p:nvSpPr>
          <p:cNvPr id="9" name="Rectángulo 8">
            <a:extLst>
              <a:ext uri="{FF2B5EF4-FFF2-40B4-BE49-F238E27FC236}">
                <a16:creationId xmlns:a16="http://schemas.microsoft.com/office/drawing/2014/main" id="{62D8FD92-EC89-4DD8-B67C-94F672B5CDD5}"/>
              </a:ext>
            </a:extLst>
          </p:cNvPr>
          <p:cNvSpPr/>
          <p:nvPr/>
        </p:nvSpPr>
        <p:spPr>
          <a:xfrm>
            <a:off x="800100" y="2028571"/>
            <a:ext cx="8343900" cy="670120"/>
          </a:xfrm>
          <a:prstGeom prst="rect">
            <a:avLst/>
          </a:prstGeom>
        </p:spPr>
        <p:txBody>
          <a:bodyPr wrap="square">
            <a:spAutoFit/>
          </a:bodyPr>
          <a:lstStyle/>
          <a:p>
            <a:pPr algn="just">
              <a:lnSpc>
                <a:spcPct val="107000"/>
              </a:lnSpc>
              <a:spcAft>
                <a:spcPts val="800"/>
              </a:spcAft>
            </a:pPr>
            <a:r>
              <a:rPr lang="es-CR" b="1" dirty="0">
                <a:latin typeface="IBM Plex Sans" panose="020B0503050203000203" pitchFamily="34" charset="0"/>
                <a:ea typeface="Calibri" panose="020F0502020204030204" pitchFamily="34" charset="0"/>
                <a:cs typeface="Times New Roman" panose="02020603050405020304" pitchFamily="18" charset="0"/>
              </a:rPr>
              <a:t>Cuadro 7: </a:t>
            </a:r>
            <a:r>
              <a:rPr lang="es-CR" i="1" dirty="0">
                <a:latin typeface="IBM Plex Sans" panose="020B0503050203000203" pitchFamily="34" charset="0"/>
              </a:rPr>
              <a:t>Recodificación de la variable tenencia de discapacidad de la ENAHO 2018, según la nueva agrupación propuesta por el criterio de expertos</a:t>
            </a:r>
            <a:r>
              <a:rPr lang="es-CR" i="1" dirty="0">
                <a:latin typeface="IBM Plex Sans" panose="020B0503050203000203" pitchFamily="34" charset="0"/>
                <a:cs typeface="Arial" panose="020B0604020202020204" pitchFamily="34" charset="0"/>
              </a:rPr>
              <a:t>.</a:t>
            </a:r>
            <a:endParaRPr lang="en-US" dirty="0">
              <a:effectLst/>
              <a:latin typeface="IBM Plex Sans" panose="020B0503050203000203" pitchFamily="34" charset="0"/>
              <a:ea typeface="Calibri" panose="020F0502020204030204" pitchFamily="34" charset="0"/>
              <a:cs typeface="Arial" panose="020B0604020202020204" pitchFamily="34" charset="0"/>
            </a:endParaRPr>
          </a:p>
        </p:txBody>
      </p:sp>
      <p:graphicFrame>
        <p:nvGraphicFramePr>
          <p:cNvPr id="7" name="Tabla 6">
            <a:extLst>
              <a:ext uri="{FF2B5EF4-FFF2-40B4-BE49-F238E27FC236}">
                <a16:creationId xmlns:a16="http://schemas.microsoft.com/office/drawing/2014/main" id="{AA1AE86C-E197-4F48-AB44-D8BDFE16FE88}"/>
              </a:ext>
            </a:extLst>
          </p:cNvPr>
          <p:cNvGraphicFramePr>
            <a:graphicFrameLocks noGrp="1"/>
          </p:cNvGraphicFramePr>
          <p:nvPr>
            <p:extLst>
              <p:ext uri="{D42A27DB-BD31-4B8C-83A1-F6EECF244321}">
                <p14:modId xmlns:p14="http://schemas.microsoft.com/office/powerpoint/2010/main" val="6493509"/>
              </p:ext>
            </p:extLst>
          </p:nvPr>
        </p:nvGraphicFramePr>
        <p:xfrm>
          <a:off x="1295400" y="2776936"/>
          <a:ext cx="9118600" cy="2645966"/>
        </p:xfrm>
        <a:graphic>
          <a:graphicData uri="http://schemas.openxmlformats.org/drawingml/2006/table">
            <a:tbl>
              <a:tblPr firstRow="1" firstCol="1" bandRow="1"/>
              <a:tblGrid>
                <a:gridCol w="4559300">
                  <a:extLst>
                    <a:ext uri="{9D8B030D-6E8A-4147-A177-3AD203B41FA5}">
                      <a16:colId xmlns:a16="http://schemas.microsoft.com/office/drawing/2014/main" val="710066796"/>
                    </a:ext>
                  </a:extLst>
                </a:gridCol>
                <a:gridCol w="4559300">
                  <a:extLst>
                    <a:ext uri="{9D8B030D-6E8A-4147-A177-3AD203B41FA5}">
                      <a16:colId xmlns:a16="http://schemas.microsoft.com/office/drawing/2014/main" val="1992487601"/>
                    </a:ext>
                  </a:extLst>
                </a:gridCol>
              </a:tblGrid>
              <a:tr h="287607">
                <a:tc>
                  <a:txBody>
                    <a:bodyPr/>
                    <a:lstStyle/>
                    <a:p>
                      <a:pPr>
                        <a:lnSpc>
                          <a:spcPct val="107000"/>
                        </a:lnSpc>
                        <a:spcAft>
                          <a:spcPts val="0"/>
                        </a:spcAft>
                      </a:pPr>
                      <a:r>
                        <a:rPr lang="en-US" sz="16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Nueva agrupación</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en-US" sz="16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Categoría en ENAHO</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83595121"/>
                  </a:ext>
                </a:extLst>
              </a:tr>
              <a:tr h="287607">
                <a:tc>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Discapacidad visual</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s-CR"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Ver aún con los anteojos o lentes puestos</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7181991"/>
                  </a:ext>
                </a:extLst>
              </a:tr>
              <a:tr h="287607">
                <a:tc>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Discapacidad auditiva</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Oír</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15597138"/>
                  </a:ext>
                </a:extLst>
              </a:tr>
              <a:tr h="287607">
                <a:tc rowSpan="3">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Discapacidad física</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Hablar</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788056874"/>
                  </a:ext>
                </a:extLst>
              </a:tr>
              <a:tr h="287607">
                <a:tc vMerge="1">
                  <a:txBody>
                    <a:bodyPr/>
                    <a:lstStyle/>
                    <a:p>
                      <a:endParaRPr lang="en-US"/>
                    </a:p>
                  </a:txBody>
                  <a:tcPr/>
                </a:tc>
                <a:tc>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Caminar o subir gradas</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solidFill>
                      <a:srgbClr val="FFFFFF"/>
                    </a:solidFill>
                  </a:tcPr>
                </a:tc>
                <a:extLst>
                  <a:ext uri="{0D108BD9-81ED-4DB2-BD59-A6C34878D82A}">
                    <a16:rowId xmlns:a16="http://schemas.microsoft.com/office/drawing/2014/main" val="2294607390"/>
                  </a:ext>
                </a:extLst>
              </a:tr>
              <a:tr h="287607">
                <a:tc vMerge="1">
                  <a:txBody>
                    <a:bodyPr/>
                    <a:lstStyle/>
                    <a:p>
                      <a:endParaRPr lang="en-US"/>
                    </a:p>
                  </a:txBody>
                  <a:tcPr/>
                </a:tc>
                <a:tc>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Utilizar brazos y manos</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7236033"/>
                  </a:ext>
                </a:extLst>
              </a:tr>
              <a:tr h="318679">
                <a:tc>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Discapacidad cognitiva</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s-CR" sz="16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De tipo intelectual (Síndrome de Down, otros)</a:t>
                      </a:r>
                      <a:endParaRPr lang="en-US" sz="16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66208175"/>
                  </a:ext>
                </a:extLst>
              </a:tr>
              <a:tr h="314038">
                <a:tc>
                  <a:txBody>
                    <a:bodyPr/>
                    <a:lstStyle/>
                    <a:p>
                      <a:pPr>
                        <a:lnSpc>
                          <a:spcPct val="107000"/>
                        </a:lnSpc>
                        <a:spcAft>
                          <a:spcPts val="0"/>
                        </a:spcAft>
                      </a:pPr>
                      <a:r>
                        <a:rPr lang="en-US"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Discapacidad Psicosocial</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s-CR"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De tipo mental (Bipolar, esquizofrenia, otros)</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61378155"/>
                  </a:ext>
                </a:extLst>
              </a:tr>
              <a:tr h="287607">
                <a:tc>
                  <a:txBody>
                    <a:bodyPr/>
                    <a:lstStyle/>
                    <a:p>
                      <a:pPr>
                        <a:lnSpc>
                          <a:spcPct val="107000"/>
                        </a:lnSpc>
                        <a:spcAft>
                          <a:spcPts val="0"/>
                        </a:spcAft>
                      </a:pPr>
                      <a:r>
                        <a:rPr lang="es-CR" sz="16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Dos o más de las anteriores</a:t>
                      </a:r>
                      <a:endParaRPr lang="en-US" sz="16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s-CR" sz="16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Dos o más de las anteriores</a:t>
                      </a:r>
                      <a:endParaRPr lang="en-US" sz="16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49743112"/>
                  </a:ext>
                </a:extLst>
              </a:tr>
            </a:tbl>
          </a:graphicData>
        </a:graphic>
      </p:graphicFrame>
    </p:spTree>
    <p:extLst>
      <p:ext uri="{BB962C8B-B14F-4D97-AF65-F5344CB8AC3E}">
        <p14:creationId xmlns:p14="http://schemas.microsoft.com/office/powerpoint/2010/main" val="2519499202"/>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10" name="Rectángulo 9">
            <a:extLst>
              <a:ext uri="{FF2B5EF4-FFF2-40B4-BE49-F238E27FC236}">
                <a16:creationId xmlns:a16="http://schemas.microsoft.com/office/drawing/2014/main" id="{6F992A4A-1D40-45D4-BF2B-87F02CDB4DE2}"/>
              </a:ext>
            </a:extLst>
          </p:cNvPr>
          <p:cNvSpPr/>
          <p:nvPr/>
        </p:nvSpPr>
        <p:spPr>
          <a:xfrm>
            <a:off x="444500" y="6326816"/>
            <a:ext cx="3690378" cy="215444"/>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INEC.</a:t>
            </a:r>
            <a:endParaRPr lang="en-US" dirty="0"/>
          </a:p>
        </p:txBody>
      </p:sp>
      <p:sp>
        <p:nvSpPr>
          <p:cNvPr id="2" name="Rectángulo 1">
            <a:extLst>
              <a:ext uri="{FF2B5EF4-FFF2-40B4-BE49-F238E27FC236}">
                <a16:creationId xmlns:a16="http://schemas.microsoft.com/office/drawing/2014/main" id="{6C438EAB-04BD-448D-9456-C041649EE2A9}"/>
              </a:ext>
            </a:extLst>
          </p:cNvPr>
          <p:cNvSpPr/>
          <p:nvPr/>
        </p:nvSpPr>
        <p:spPr>
          <a:xfrm>
            <a:off x="578878" y="1236575"/>
            <a:ext cx="7930122" cy="670120"/>
          </a:xfrm>
          <a:prstGeom prst="rect">
            <a:avLst/>
          </a:prstGeom>
        </p:spPr>
        <p:txBody>
          <a:bodyPr wrap="square">
            <a:spAutoFit/>
          </a:bodyPr>
          <a:lstStyle/>
          <a:p>
            <a:pPr algn="just">
              <a:lnSpc>
                <a:spcPct val="107000"/>
              </a:lnSpc>
              <a:spcAft>
                <a:spcPts val="800"/>
              </a:spcAft>
            </a:pPr>
            <a:r>
              <a:rPr lang="es-CR" b="1" dirty="0">
                <a:latin typeface="Arial" panose="020B0604020202020204" pitchFamily="34" charset="0"/>
                <a:ea typeface="Calibri" panose="020F0502020204030204" pitchFamily="34" charset="0"/>
                <a:cs typeface="Times New Roman" panose="02020603050405020304" pitchFamily="18" charset="0"/>
              </a:rPr>
              <a:t>Gráfico 8:</a:t>
            </a:r>
            <a:r>
              <a:rPr lang="es-CR" dirty="0">
                <a:latin typeface="Arial" panose="020B0604020202020204" pitchFamily="34" charset="0"/>
                <a:ea typeface="Calibri" panose="020F0502020204030204" pitchFamily="34" charset="0"/>
                <a:cs typeface="Times New Roman" panose="02020603050405020304" pitchFamily="18" charset="0"/>
              </a:rPr>
              <a:t> </a:t>
            </a:r>
            <a:r>
              <a:rPr lang="es-CR" i="1" dirty="0">
                <a:latin typeface="Arial" panose="020B0604020202020204" pitchFamily="34" charset="0"/>
                <a:ea typeface="Calibri" panose="020F0502020204030204" pitchFamily="34" charset="0"/>
                <a:cs typeface="Times New Roman" panose="02020603050405020304" pitchFamily="18" charset="0"/>
              </a:rPr>
              <a:t>Distribución porcentual de hogares que poseen al menos una persona con discapacidad, según el tipo de discapacidad.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2" name="Gráfico 11">
            <a:extLst>
              <a:ext uri="{FF2B5EF4-FFF2-40B4-BE49-F238E27FC236}">
                <a16:creationId xmlns:a16="http://schemas.microsoft.com/office/drawing/2014/main" id="{C147BB28-BAF2-4BE7-B547-96E2F66C058A}"/>
              </a:ext>
            </a:extLst>
          </p:cNvPr>
          <p:cNvGraphicFramePr/>
          <p:nvPr>
            <p:extLst>
              <p:ext uri="{D42A27DB-BD31-4B8C-83A1-F6EECF244321}">
                <p14:modId xmlns:p14="http://schemas.microsoft.com/office/powerpoint/2010/main" val="3840139769"/>
              </p:ext>
            </p:extLst>
          </p:nvPr>
        </p:nvGraphicFramePr>
        <p:xfrm>
          <a:off x="850900" y="2057399"/>
          <a:ext cx="6794500" cy="368300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63393994"/>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10" name="Rectángulo 9">
            <a:extLst>
              <a:ext uri="{FF2B5EF4-FFF2-40B4-BE49-F238E27FC236}">
                <a16:creationId xmlns:a16="http://schemas.microsoft.com/office/drawing/2014/main" id="{6F992A4A-1D40-45D4-BF2B-87F02CDB4DE2}"/>
              </a:ext>
            </a:extLst>
          </p:cNvPr>
          <p:cNvSpPr/>
          <p:nvPr/>
        </p:nvSpPr>
        <p:spPr>
          <a:xfrm>
            <a:off x="444500" y="6326816"/>
            <a:ext cx="3690378" cy="215444"/>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INEC.</a:t>
            </a:r>
            <a:endParaRPr lang="en-US" dirty="0"/>
          </a:p>
        </p:txBody>
      </p:sp>
      <p:sp>
        <p:nvSpPr>
          <p:cNvPr id="2" name="Rectángulo 1">
            <a:extLst>
              <a:ext uri="{FF2B5EF4-FFF2-40B4-BE49-F238E27FC236}">
                <a16:creationId xmlns:a16="http://schemas.microsoft.com/office/drawing/2014/main" id="{6C438EAB-04BD-448D-9456-C041649EE2A9}"/>
              </a:ext>
            </a:extLst>
          </p:cNvPr>
          <p:cNvSpPr/>
          <p:nvPr/>
        </p:nvSpPr>
        <p:spPr>
          <a:xfrm>
            <a:off x="578878" y="1236575"/>
            <a:ext cx="7930122" cy="736355"/>
          </a:xfrm>
          <a:prstGeom prst="rect">
            <a:avLst/>
          </a:prstGeom>
        </p:spPr>
        <p:txBody>
          <a:bodyPr wrap="square">
            <a:spAutoFit/>
          </a:bodyPr>
          <a:lstStyle/>
          <a:p>
            <a:pPr algn="just">
              <a:lnSpc>
                <a:spcPct val="107000"/>
              </a:lnSpc>
              <a:spcAft>
                <a:spcPts val="800"/>
              </a:spcAft>
            </a:pPr>
            <a:r>
              <a:rPr lang="es-CR" b="1" dirty="0">
                <a:latin typeface="Arial" panose="020B0604020202020204" pitchFamily="34" charset="0"/>
                <a:ea typeface="Calibri" panose="020F0502020204030204" pitchFamily="34" charset="0"/>
                <a:cs typeface="Times New Roman" panose="02020603050405020304" pitchFamily="18" charset="0"/>
              </a:rPr>
              <a:t>Gráfico 9:</a:t>
            </a:r>
            <a:r>
              <a:rPr lang="es-CR" sz="2000" dirty="0">
                <a:latin typeface="IBM Plex Sans" panose="020B0503050203000203" pitchFamily="34" charset="0"/>
                <a:ea typeface="Calibri" panose="020F0502020204030204" pitchFamily="34" charset="0"/>
                <a:cs typeface="Times New Roman" panose="02020603050405020304" pitchFamily="18" charset="0"/>
              </a:rPr>
              <a:t> </a:t>
            </a:r>
            <a:r>
              <a:rPr lang="es-CR" sz="2000" i="1" dirty="0">
                <a:latin typeface="IBM Plex Sans" panose="020B0503050203000203" pitchFamily="34" charset="0"/>
              </a:rPr>
              <a:t>Porcentaje de hogares según su condición de pobreza multidimensional y tenencia de discapacidad.</a:t>
            </a:r>
            <a:endParaRPr lang="en-US" sz="2000" dirty="0">
              <a:effectLst/>
              <a:latin typeface="IBM Plex Sans" panose="020B0503050203000203" pitchFamily="34" charset="0"/>
              <a:ea typeface="Calibri" panose="020F0502020204030204" pitchFamily="34" charset="0"/>
              <a:cs typeface="Times New Roman" panose="02020603050405020304" pitchFamily="18" charset="0"/>
            </a:endParaRPr>
          </a:p>
        </p:txBody>
      </p:sp>
      <p:graphicFrame>
        <p:nvGraphicFramePr>
          <p:cNvPr id="7" name="Gráfico 6">
            <a:extLst>
              <a:ext uri="{FF2B5EF4-FFF2-40B4-BE49-F238E27FC236}">
                <a16:creationId xmlns:a16="http://schemas.microsoft.com/office/drawing/2014/main" id="{6272EECF-7849-4F24-87AA-0475C2947E1A}"/>
              </a:ext>
            </a:extLst>
          </p:cNvPr>
          <p:cNvGraphicFramePr/>
          <p:nvPr>
            <p:extLst>
              <p:ext uri="{D42A27DB-BD31-4B8C-83A1-F6EECF244321}">
                <p14:modId xmlns:p14="http://schemas.microsoft.com/office/powerpoint/2010/main" val="257586000"/>
              </p:ext>
            </p:extLst>
          </p:nvPr>
        </p:nvGraphicFramePr>
        <p:xfrm>
          <a:off x="1347228" y="2217824"/>
          <a:ext cx="6653772" cy="372577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957041766"/>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10" name="Rectángulo 9">
            <a:extLst>
              <a:ext uri="{FF2B5EF4-FFF2-40B4-BE49-F238E27FC236}">
                <a16:creationId xmlns:a16="http://schemas.microsoft.com/office/drawing/2014/main" id="{6F992A4A-1D40-45D4-BF2B-87F02CDB4DE2}"/>
              </a:ext>
            </a:extLst>
          </p:cNvPr>
          <p:cNvSpPr/>
          <p:nvPr/>
        </p:nvSpPr>
        <p:spPr>
          <a:xfrm>
            <a:off x="444500" y="6326816"/>
            <a:ext cx="3690378" cy="215444"/>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INEC.</a:t>
            </a:r>
            <a:endParaRPr lang="en-US" dirty="0"/>
          </a:p>
        </p:txBody>
      </p:sp>
      <p:sp>
        <p:nvSpPr>
          <p:cNvPr id="2" name="Rectángulo 1">
            <a:extLst>
              <a:ext uri="{FF2B5EF4-FFF2-40B4-BE49-F238E27FC236}">
                <a16:creationId xmlns:a16="http://schemas.microsoft.com/office/drawing/2014/main" id="{6C438EAB-04BD-448D-9456-C041649EE2A9}"/>
              </a:ext>
            </a:extLst>
          </p:cNvPr>
          <p:cNvSpPr/>
          <p:nvPr/>
        </p:nvSpPr>
        <p:spPr>
          <a:xfrm>
            <a:off x="350278" y="373279"/>
            <a:ext cx="7930122" cy="704360"/>
          </a:xfrm>
          <a:prstGeom prst="rect">
            <a:avLst/>
          </a:prstGeom>
        </p:spPr>
        <p:txBody>
          <a:bodyPr wrap="square">
            <a:spAutoFit/>
          </a:bodyPr>
          <a:lstStyle/>
          <a:p>
            <a:pPr algn="just">
              <a:lnSpc>
                <a:spcPct val="107000"/>
              </a:lnSpc>
              <a:spcAft>
                <a:spcPts val="800"/>
              </a:spcAft>
            </a:pPr>
            <a:r>
              <a:rPr lang="es-CR" b="1" dirty="0">
                <a:latin typeface="IBM Plex Sans" panose="020B0503050203000203" pitchFamily="34" charset="0"/>
                <a:ea typeface="Calibri" panose="020F0502020204030204" pitchFamily="34" charset="0"/>
                <a:cs typeface="Times New Roman" panose="02020603050405020304" pitchFamily="18" charset="0"/>
              </a:rPr>
              <a:t>Gráfico 10:</a:t>
            </a:r>
            <a:r>
              <a:rPr lang="es-CR" sz="2000" dirty="0">
                <a:latin typeface="IBM Plex Sans" panose="020B0503050203000203" pitchFamily="34" charset="0"/>
                <a:ea typeface="Calibri" panose="020F0502020204030204" pitchFamily="34" charset="0"/>
                <a:cs typeface="Times New Roman" panose="02020603050405020304" pitchFamily="18" charset="0"/>
              </a:rPr>
              <a:t> </a:t>
            </a:r>
            <a:r>
              <a:rPr lang="es-CR" i="1" dirty="0">
                <a:latin typeface="IBM Plex Sans" panose="020B0503050203000203" pitchFamily="34" charset="0"/>
              </a:rPr>
              <a:t>Porcentaje de hogares con personas con discapacidad en condición de pobreza multidimensional, según la privación que presentan.</a:t>
            </a:r>
            <a:endParaRPr lang="en-US" sz="2000" dirty="0">
              <a:effectLst/>
              <a:latin typeface="IBM Plex Sans" panose="020B0503050203000203" pitchFamily="34" charset="0"/>
              <a:ea typeface="Calibri" panose="020F0502020204030204" pitchFamily="34" charset="0"/>
              <a:cs typeface="Times New Roman" panose="02020603050405020304" pitchFamily="18" charset="0"/>
            </a:endParaRPr>
          </a:p>
        </p:txBody>
      </p:sp>
      <p:graphicFrame>
        <p:nvGraphicFramePr>
          <p:cNvPr id="8" name="Gráfico 7">
            <a:extLst>
              <a:ext uri="{FF2B5EF4-FFF2-40B4-BE49-F238E27FC236}">
                <a16:creationId xmlns:a16="http://schemas.microsoft.com/office/drawing/2014/main" id="{2EB02FEB-80A1-4BB0-8275-1ADB31EFEE97}"/>
              </a:ext>
            </a:extLst>
          </p:cNvPr>
          <p:cNvGraphicFramePr/>
          <p:nvPr>
            <p:extLst>
              <p:ext uri="{D42A27DB-BD31-4B8C-83A1-F6EECF244321}">
                <p14:modId xmlns:p14="http://schemas.microsoft.com/office/powerpoint/2010/main" val="126782781"/>
              </p:ext>
            </p:extLst>
          </p:nvPr>
        </p:nvGraphicFramePr>
        <p:xfrm>
          <a:off x="444500" y="1077639"/>
          <a:ext cx="7505700" cy="524917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43385008"/>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281DD7F-44B0-4DBC-96B7-EA49C93911C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
        <p:nvSpPr>
          <p:cNvPr id="10" name="Rectángulo 9">
            <a:extLst>
              <a:ext uri="{FF2B5EF4-FFF2-40B4-BE49-F238E27FC236}">
                <a16:creationId xmlns:a16="http://schemas.microsoft.com/office/drawing/2014/main" id="{6F992A4A-1D40-45D4-BF2B-87F02CDB4DE2}"/>
              </a:ext>
            </a:extLst>
          </p:cNvPr>
          <p:cNvSpPr/>
          <p:nvPr/>
        </p:nvSpPr>
        <p:spPr>
          <a:xfrm>
            <a:off x="444500" y="6326816"/>
            <a:ext cx="3690378" cy="215444"/>
          </a:xfrm>
          <a:prstGeom prst="rect">
            <a:avLst/>
          </a:prstGeom>
        </p:spPr>
        <p:txBody>
          <a:bodyPr wrap="square">
            <a:spAutoFit/>
          </a:bodyPr>
          <a:lstStyle/>
          <a:p>
            <a:r>
              <a:rPr lang="es-CR" sz="800" dirty="0">
                <a:latin typeface="Arial" panose="020B0604020202020204" pitchFamily="34" charset="0"/>
                <a:ea typeface="Calibri" panose="020F0502020204030204" pitchFamily="34" charset="0"/>
              </a:rPr>
              <a:t>Fuente: Elaboración propia con datos del INEC y CONAPDIS.</a:t>
            </a:r>
            <a:endParaRPr lang="en-US" dirty="0"/>
          </a:p>
        </p:txBody>
      </p:sp>
      <p:sp>
        <p:nvSpPr>
          <p:cNvPr id="11" name="CuadroTexto 10">
            <a:extLst>
              <a:ext uri="{FF2B5EF4-FFF2-40B4-BE49-F238E27FC236}">
                <a16:creationId xmlns:a16="http://schemas.microsoft.com/office/drawing/2014/main" id="{2EFC1E3A-5D87-419D-8C38-761306A6A57C}"/>
              </a:ext>
            </a:extLst>
          </p:cNvPr>
          <p:cNvSpPr txBox="1"/>
          <p:nvPr/>
        </p:nvSpPr>
        <p:spPr>
          <a:xfrm>
            <a:off x="288002" y="1039354"/>
            <a:ext cx="11615995" cy="369332"/>
          </a:xfrm>
          <a:prstGeom prst="rect">
            <a:avLst/>
          </a:prstGeom>
          <a:noFill/>
        </p:spPr>
        <p:txBody>
          <a:bodyPr wrap="square" rtlCol="0">
            <a:spAutoFit/>
          </a:bodyPr>
          <a:lstStyle/>
          <a:p>
            <a:pPr marL="285750" indent="-285750">
              <a:buFont typeface="Arial" panose="020B0604020202020204" pitchFamily="34" charset="0"/>
              <a:buChar char="•"/>
            </a:pPr>
            <a:r>
              <a:rPr lang="es-CR" dirty="0">
                <a:latin typeface="IBM Plex Sans" panose="020B0503050203000203" pitchFamily="34" charset="0"/>
              </a:rPr>
              <a:t>Comparación de la propuesta con las mediciones del INEC en la ENAHO</a:t>
            </a:r>
          </a:p>
        </p:txBody>
      </p:sp>
      <p:sp>
        <p:nvSpPr>
          <p:cNvPr id="9" name="Rectángulo 8">
            <a:extLst>
              <a:ext uri="{FF2B5EF4-FFF2-40B4-BE49-F238E27FC236}">
                <a16:creationId xmlns:a16="http://schemas.microsoft.com/office/drawing/2014/main" id="{62D8FD92-EC89-4DD8-B67C-94F672B5CDD5}"/>
              </a:ext>
            </a:extLst>
          </p:cNvPr>
          <p:cNvSpPr/>
          <p:nvPr/>
        </p:nvSpPr>
        <p:spPr>
          <a:xfrm>
            <a:off x="800100" y="1720358"/>
            <a:ext cx="8343900" cy="669607"/>
          </a:xfrm>
          <a:prstGeom prst="rect">
            <a:avLst/>
          </a:prstGeom>
        </p:spPr>
        <p:txBody>
          <a:bodyPr wrap="square">
            <a:spAutoFit/>
          </a:bodyPr>
          <a:lstStyle/>
          <a:p>
            <a:pPr algn="just">
              <a:lnSpc>
                <a:spcPct val="107000"/>
              </a:lnSpc>
              <a:spcAft>
                <a:spcPts val="800"/>
              </a:spcAft>
            </a:pPr>
            <a:r>
              <a:rPr lang="es-CR" b="1" dirty="0">
                <a:latin typeface="IBM Plex Sans" panose="020B0503050203000203" pitchFamily="34" charset="0"/>
                <a:ea typeface="Calibri" panose="020F0502020204030204" pitchFamily="34" charset="0"/>
                <a:cs typeface="Times New Roman" panose="02020603050405020304" pitchFamily="18" charset="0"/>
              </a:rPr>
              <a:t>Cuadro 8: </a:t>
            </a:r>
            <a:r>
              <a:rPr lang="es-CR" i="1" dirty="0">
                <a:latin typeface="IBM Plex Sans" panose="020B0503050203000203" pitchFamily="34" charset="0"/>
              </a:rPr>
              <a:t>Cantidad de hogares en condición de pobreza según el planteamiento metodológico (INEC vs nueva medición)</a:t>
            </a:r>
            <a:endParaRPr lang="en-US" dirty="0">
              <a:effectLst/>
              <a:latin typeface="IBM Plex Sans" panose="020B0503050203000203" pitchFamily="34" charset="0"/>
              <a:ea typeface="Calibri" panose="020F0502020204030204" pitchFamily="34" charset="0"/>
              <a:cs typeface="Arial" panose="020B0604020202020204" pitchFamily="34" charset="0"/>
            </a:endParaRPr>
          </a:p>
        </p:txBody>
      </p:sp>
      <p:graphicFrame>
        <p:nvGraphicFramePr>
          <p:cNvPr id="3" name="Tabla 2">
            <a:extLst>
              <a:ext uri="{FF2B5EF4-FFF2-40B4-BE49-F238E27FC236}">
                <a16:creationId xmlns:a16="http://schemas.microsoft.com/office/drawing/2014/main" id="{D0A5AD73-12C5-4EFA-8458-BAB3CFB9F0E8}"/>
              </a:ext>
            </a:extLst>
          </p:cNvPr>
          <p:cNvGraphicFramePr>
            <a:graphicFrameLocks noGrp="1"/>
          </p:cNvGraphicFramePr>
          <p:nvPr>
            <p:extLst>
              <p:ext uri="{D42A27DB-BD31-4B8C-83A1-F6EECF244321}">
                <p14:modId xmlns:p14="http://schemas.microsoft.com/office/powerpoint/2010/main" val="1190721432"/>
              </p:ext>
            </p:extLst>
          </p:nvPr>
        </p:nvGraphicFramePr>
        <p:xfrm>
          <a:off x="893898" y="2353546"/>
          <a:ext cx="7110415" cy="3738567"/>
        </p:xfrm>
        <a:graphic>
          <a:graphicData uri="http://schemas.openxmlformats.org/drawingml/2006/table">
            <a:tbl>
              <a:tblPr firstRow="1" firstCol="1" bandRow="1"/>
              <a:tblGrid>
                <a:gridCol w="1422083">
                  <a:extLst>
                    <a:ext uri="{9D8B030D-6E8A-4147-A177-3AD203B41FA5}">
                      <a16:colId xmlns:a16="http://schemas.microsoft.com/office/drawing/2014/main" val="2542060095"/>
                    </a:ext>
                  </a:extLst>
                </a:gridCol>
                <a:gridCol w="1422083">
                  <a:extLst>
                    <a:ext uri="{9D8B030D-6E8A-4147-A177-3AD203B41FA5}">
                      <a16:colId xmlns:a16="http://schemas.microsoft.com/office/drawing/2014/main" val="3889309486"/>
                    </a:ext>
                  </a:extLst>
                </a:gridCol>
                <a:gridCol w="1422083">
                  <a:extLst>
                    <a:ext uri="{9D8B030D-6E8A-4147-A177-3AD203B41FA5}">
                      <a16:colId xmlns:a16="http://schemas.microsoft.com/office/drawing/2014/main" val="2477092940"/>
                    </a:ext>
                  </a:extLst>
                </a:gridCol>
                <a:gridCol w="1422083">
                  <a:extLst>
                    <a:ext uri="{9D8B030D-6E8A-4147-A177-3AD203B41FA5}">
                      <a16:colId xmlns:a16="http://schemas.microsoft.com/office/drawing/2014/main" val="858139823"/>
                    </a:ext>
                  </a:extLst>
                </a:gridCol>
                <a:gridCol w="1422083">
                  <a:extLst>
                    <a:ext uri="{9D8B030D-6E8A-4147-A177-3AD203B41FA5}">
                      <a16:colId xmlns:a16="http://schemas.microsoft.com/office/drawing/2014/main" val="3882153402"/>
                    </a:ext>
                  </a:extLst>
                </a:gridCol>
              </a:tblGrid>
              <a:tr h="542605">
                <a:tc>
                  <a:txBody>
                    <a:bodyPr/>
                    <a:lstStyle/>
                    <a:p>
                      <a:pP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Pobreza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Tipo de discapacidad</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Nueva metodología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Metodología Inec</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Diferencia porcentual</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82426615"/>
                  </a:ext>
                </a:extLst>
              </a:tr>
              <a:tr h="214057">
                <a:tc rowSpan="7">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Pobreza extrema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Auditiva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2 863</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1 594</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80%</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96154579"/>
                  </a:ext>
                </a:extLst>
              </a:tr>
              <a:tr h="214057">
                <a:tc vMerge="1">
                  <a:txBody>
                    <a:bodyPr/>
                    <a:lstStyle/>
                    <a:p>
                      <a:endParaRPr lang="en-US"/>
                    </a:p>
                  </a:txBody>
                  <a:tcPr/>
                </a:tc>
                <a:tc>
                  <a:txBody>
                    <a:bodyPr/>
                    <a:lstStyle/>
                    <a:p>
                      <a:pPr>
                        <a:lnSpc>
                          <a:spcPct val="107000"/>
                        </a:lnSpc>
                        <a:spcAft>
                          <a:spcPts val="0"/>
                        </a:spcAft>
                      </a:pPr>
                      <a:r>
                        <a:rPr lang="en-US" sz="14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Visual</a:t>
                      </a:r>
                      <a:endParaRPr lang="en-US" sz="14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4 517</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4 517</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06970634"/>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Cognitiva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255</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41961178"/>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Psicosocial</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1 003</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490</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105%</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6781921"/>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Física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22 771</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9 244</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146%</a:t>
                      </a:r>
                      <a:endParaRPr lang="en-US" sz="14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05402586"/>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Dos o más</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2 190</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4390532"/>
                  </a:ext>
                </a:extLst>
              </a:tr>
              <a:tr h="222135">
                <a:tc vMerge="1">
                  <a:txBody>
                    <a:bodyPr/>
                    <a:lstStyle/>
                    <a:p>
                      <a:endParaRPr lang="en-US"/>
                    </a:p>
                  </a:txBody>
                  <a:tcPr/>
                </a:tc>
                <a:tc>
                  <a:txBody>
                    <a:bodyPr/>
                    <a:lstStyle/>
                    <a:p>
                      <a:pP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Total</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33 599</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15 845</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112%</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06688938"/>
                  </a:ext>
                </a:extLst>
              </a:tr>
              <a:tr h="214057">
                <a:tc rowSpan="7">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Pobreza en general</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Auditiva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13 056</a:t>
                      </a:r>
                      <a:endParaRPr lang="en-US" sz="14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8 306</a:t>
                      </a:r>
                      <a:endParaRPr lang="en-US" sz="14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57%</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31840744"/>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Visual</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18 946</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12 518</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51%</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1020189"/>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Cognitiva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685</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375</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83%</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2854543"/>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Psicosocial</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4 585</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3 036</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51%</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78917144"/>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Física</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63 431</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29 919</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112%</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62873422"/>
                  </a:ext>
                </a:extLst>
              </a:tr>
              <a:tr h="214057">
                <a:tc vMerge="1">
                  <a:txBody>
                    <a:bodyPr/>
                    <a:lstStyle/>
                    <a:p>
                      <a:endParaRPr lang="en-US"/>
                    </a:p>
                  </a:txBody>
                  <a:tcPr/>
                </a:tc>
                <a:tc>
                  <a:txBody>
                    <a:bodyPr/>
                    <a:lstStyle/>
                    <a:p>
                      <a:pP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Dos o más</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4 043</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74838701"/>
                  </a:ext>
                </a:extLst>
              </a:tr>
              <a:tr h="222135">
                <a:tc vMerge="1">
                  <a:txBody>
                    <a:bodyPr/>
                    <a:lstStyle/>
                    <a:p>
                      <a:endParaRPr lang="en-US"/>
                    </a:p>
                  </a:txBody>
                  <a:tcPr/>
                </a:tc>
                <a:tc>
                  <a:txBody>
                    <a:bodyPr/>
                    <a:lstStyle/>
                    <a:p>
                      <a:pP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Total</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104 746</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b="1">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54 154</a:t>
                      </a:r>
                      <a:endParaRPr lang="en-US" sz="140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en-US" sz="1400" b="1" dirty="0">
                          <a:solidFill>
                            <a:srgbClr val="000000"/>
                          </a:solidFill>
                          <a:effectLst/>
                          <a:latin typeface="IBM Plex Sans" panose="020B0503050203000203" pitchFamily="34" charset="0"/>
                          <a:ea typeface="Times New Roman" panose="02020603050405020304" pitchFamily="18" charset="0"/>
                          <a:cs typeface="Times New Roman" panose="02020603050405020304" pitchFamily="18" charset="0"/>
                        </a:rPr>
                        <a:t>93%</a:t>
                      </a:r>
                      <a:endParaRPr lang="en-US" sz="1400" dirty="0">
                        <a:effectLst/>
                        <a:latin typeface="IBM Plex Sans" panose="020B0503050203000203"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51390699"/>
                  </a:ext>
                </a:extLst>
              </a:tr>
            </a:tbl>
          </a:graphicData>
        </a:graphic>
      </p:graphicFrame>
      <p:sp>
        <p:nvSpPr>
          <p:cNvPr id="8" name="Rectángulo 7">
            <a:extLst>
              <a:ext uri="{FF2B5EF4-FFF2-40B4-BE49-F238E27FC236}">
                <a16:creationId xmlns:a16="http://schemas.microsoft.com/office/drawing/2014/main" id="{1E9F8DD2-8D5B-407F-BA0C-48B0DC0D2310}"/>
              </a:ext>
            </a:extLst>
          </p:cNvPr>
          <p:cNvSpPr/>
          <p:nvPr/>
        </p:nvSpPr>
        <p:spPr>
          <a:xfrm>
            <a:off x="3424858" y="5748448"/>
            <a:ext cx="4579455" cy="3436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2" name="Rectángulo 11">
            <a:extLst>
              <a:ext uri="{FF2B5EF4-FFF2-40B4-BE49-F238E27FC236}">
                <a16:creationId xmlns:a16="http://schemas.microsoft.com/office/drawing/2014/main" id="{2704D120-832D-4E79-B9F7-2CCFDF5FACE8}"/>
              </a:ext>
            </a:extLst>
          </p:cNvPr>
          <p:cNvSpPr/>
          <p:nvPr/>
        </p:nvSpPr>
        <p:spPr>
          <a:xfrm>
            <a:off x="3298962" y="4192493"/>
            <a:ext cx="4579455" cy="3436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Tree>
    <p:extLst>
      <p:ext uri="{BB962C8B-B14F-4D97-AF65-F5344CB8AC3E}">
        <p14:creationId xmlns:p14="http://schemas.microsoft.com/office/powerpoint/2010/main" val="207645052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BA944C-FA7C-44CC-A57B-6B94F0353AAE}"/>
              </a:ext>
            </a:extLst>
          </p:cNvPr>
          <p:cNvSpPr>
            <a:spLocks noGrp="1"/>
          </p:cNvSpPr>
          <p:nvPr>
            <p:ph type="title"/>
          </p:nvPr>
        </p:nvSpPr>
        <p:spPr/>
        <p:txBody>
          <a:bodyPr/>
          <a:lstStyle/>
          <a:p>
            <a:r>
              <a:rPr lang="es-CR" sz="2400" b="1" dirty="0">
                <a:solidFill>
                  <a:srgbClr val="0070C0"/>
                </a:solidFill>
                <a:latin typeface="Arial" panose="020B0604020202020204" pitchFamily="34" charset="0"/>
                <a:cs typeface="Arial" panose="020B0604020202020204" pitchFamily="34" charset="0"/>
              </a:rPr>
              <a:t>CONSIDERACIONES FINALES</a:t>
            </a:r>
            <a:r>
              <a:rPr lang="es-CR" b="1" dirty="0"/>
              <a:t/>
            </a:r>
            <a:br>
              <a:rPr lang="es-CR" b="1" dirty="0"/>
            </a:br>
            <a:endParaRPr lang="es-CR" dirty="0"/>
          </a:p>
        </p:txBody>
      </p:sp>
      <p:sp>
        <p:nvSpPr>
          <p:cNvPr id="4" name="Rectángulo 3">
            <a:extLst>
              <a:ext uri="{FF2B5EF4-FFF2-40B4-BE49-F238E27FC236}">
                <a16:creationId xmlns:a16="http://schemas.microsoft.com/office/drawing/2014/main" id="{3F3AD5EA-D1ED-4EBC-860E-DBCE253AE33F}"/>
              </a:ext>
            </a:extLst>
          </p:cNvPr>
          <p:cNvSpPr/>
          <p:nvPr/>
        </p:nvSpPr>
        <p:spPr>
          <a:xfrm>
            <a:off x="838199" y="1369152"/>
            <a:ext cx="10671495" cy="5078313"/>
          </a:xfrm>
          <a:prstGeom prst="rect">
            <a:avLst/>
          </a:prstGeom>
        </p:spPr>
        <p:txBody>
          <a:bodyPr wrap="square">
            <a:spAutoFit/>
          </a:bodyPr>
          <a:lstStyle/>
          <a:p>
            <a:pPr marL="285750" indent="-285750" algn="just">
              <a:buFont typeface="Arial" panose="020B0604020202020204" pitchFamily="34" charset="0"/>
              <a:buChar char="•"/>
            </a:pPr>
            <a:r>
              <a:rPr lang="es-CR" dirty="0">
                <a:latin typeface="Arial" panose="020B0604020202020204" pitchFamily="34" charset="0"/>
                <a:cs typeface="Arial" panose="020B0604020202020204" pitchFamily="34" charset="0"/>
              </a:rPr>
              <a:t>La discapacidad y la pobreza están íntimamente relacionadas. Su interacción no fácil de describir debido al carácter multidimensional de la pobreza y las dificultades existentes para unificar el concepto de discapacidad.</a:t>
            </a:r>
          </a:p>
          <a:p>
            <a:pPr marL="285750" indent="-285750" algn="just">
              <a:buFont typeface="Arial" panose="020B0604020202020204" pitchFamily="34" charset="0"/>
              <a:buChar char="•"/>
            </a:pPr>
            <a:endParaRPr lang="es-CR"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CR" dirty="0">
                <a:latin typeface="Arial" panose="020B0604020202020204" pitchFamily="34" charset="0"/>
                <a:cs typeface="Arial" panose="020B0604020202020204" pitchFamily="34" charset="0"/>
              </a:rPr>
              <a:t>Los resultados del estudio realizado son muy importantes ya que demuestran la pertinencia de validar y diseñar una metodología para la construcción de la CBA exclusiva para esta población. El tema de la inclusión de la población con discapacidad a nivel nacional conlleva a una inversión importante económica y social por parte del Estado. </a:t>
            </a:r>
          </a:p>
          <a:p>
            <a:pPr marL="285750" indent="-285750" algn="just">
              <a:buFont typeface="Arial" panose="020B0604020202020204" pitchFamily="34" charset="0"/>
              <a:buChar char="•"/>
            </a:pPr>
            <a:endParaRPr lang="es-CR"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CR" dirty="0">
                <a:latin typeface="Arial" panose="020B0604020202020204" pitchFamily="34" charset="0"/>
                <a:cs typeface="Arial" panose="020B0604020202020204" pitchFamily="34" charset="0"/>
              </a:rPr>
              <a:t>Los resultados estadísticos sugieren la necesidad de contar con estimaciones o modelos de medición de pobreza diferenciados para las personas con discapacidad, esto permite conocer más a fondo la realidad socioeconómica a la que se enfrentan estas poblaciones.</a:t>
            </a:r>
          </a:p>
          <a:p>
            <a:pPr marL="285750" indent="-285750" algn="just">
              <a:buFont typeface="Arial" panose="020B0604020202020204" pitchFamily="34" charset="0"/>
              <a:buChar char="•"/>
            </a:pPr>
            <a:endParaRPr lang="es-CR"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CR" dirty="0">
                <a:latin typeface="Arial" panose="020B0604020202020204" pitchFamily="34" charset="0"/>
                <a:cs typeface="Arial" panose="020B0604020202020204" pitchFamily="34" charset="0"/>
              </a:rPr>
              <a:t>La ENIGH 2018 incorpora la variable que mide la tenencia de discapacidad en los hogares costarricenses. Esto permitiría estimar de forma empírica, sin supuestos de fondo, cuál es la estructura de consumo alimentaria y no alimentaria que presenta esta población, lo cual permitirá a su vez estudiar a fondo si a diferencias significativas entre cada una de ellas y los distintos tipos de discapacidad existentes</a:t>
            </a:r>
          </a:p>
        </p:txBody>
      </p:sp>
    </p:spTree>
    <p:extLst>
      <p:ext uri="{BB962C8B-B14F-4D97-AF65-F5344CB8AC3E}">
        <p14:creationId xmlns:p14="http://schemas.microsoft.com/office/powerpoint/2010/main" val="3644180571"/>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104F0E-66C7-4651-9DFE-A47276369AE7}"/>
              </a:ext>
            </a:extLst>
          </p:cNvPr>
          <p:cNvSpPr>
            <a:spLocks noGrp="1"/>
          </p:cNvSpPr>
          <p:nvPr>
            <p:ph type="title"/>
          </p:nvPr>
        </p:nvSpPr>
        <p:spPr>
          <a:xfrm>
            <a:off x="6758609" y="219351"/>
            <a:ext cx="5208103" cy="1325563"/>
          </a:xfrm>
        </p:spPr>
        <p:txBody>
          <a:bodyPr/>
          <a:lstStyle/>
          <a:p>
            <a:pPr algn="r"/>
            <a:r>
              <a:rPr lang="es-CR" b="1" dirty="0">
                <a:latin typeface="IBM Plex Sans" panose="020B0503050203000203" pitchFamily="34" charset="0"/>
              </a:rPr>
              <a:t>Pobreza por línea de ingreso</a:t>
            </a:r>
            <a:endParaRPr lang="en-US" b="1" dirty="0">
              <a:latin typeface="IBM Plex Sans" panose="020B0503050203000203" pitchFamily="34" charset="0"/>
            </a:endParaRPr>
          </a:p>
        </p:txBody>
      </p:sp>
      <p:graphicFrame>
        <p:nvGraphicFramePr>
          <p:cNvPr id="5" name="Diagrama 4">
            <a:extLst>
              <a:ext uri="{FF2B5EF4-FFF2-40B4-BE49-F238E27FC236}">
                <a16:creationId xmlns:a16="http://schemas.microsoft.com/office/drawing/2014/main" id="{EE68DB0A-CB9F-42AD-BA28-F61140C87B16}"/>
              </a:ext>
            </a:extLst>
          </p:cNvPr>
          <p:cNvGraphicFramePr/>
          <p:nvPr>
            <p:extLst>
              <p:ext uri="{D42A27DB-BD31-4B8C-83A1-F6EECF244321}">
                <p14:modId xmlns:p14="http://schemas.microsoft.com/office/powerpoint/2010/main" val="3392600006"/>
              </p:ext>
            </p:extLst>
          </p:nvPr>
        </p:nvGraphicFramePr>
        <p:xfrm>
          <a:off x="1387061" y="1544915"/>
          <a:ext cx="9108662" cy="39282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Conector recto de flecha 7">
            <a:extLst>
              <a:ext uri="{FF2B5EF4-FFF2-40B4-BE49-F238E27FC236}">
                <a16:creationId xmlns:a16="http://schemas.microsoft.com/office/drawing/2014/main" id="{BF4F570F-5A67-4D35-95ED-3A7409A8A54C}"/>
              </a:ext>
            </a:extLst>
          </p:cNvPr>
          <p:cNvCxnSpPr/>
          <p:nvPr/>
        </p:nvCxnSpPr>
        <p:spPr>
          <a:xfrm>
            <a:off x="2358887" y="4664765"/>
            <a:ext cx="0" cy="66260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CuadroTexto 9">
            <a:extLst>
              <a:ext uri="{FF2B5EF4-FFF2-40B4-BE49-F238E27FC236}">
                <a16:creationId xmlns:a16="http://schemas.microsoft.com/office/drawing/2014/main" id="{2E49C0C1-CEE1-4B43-A638-058C957DB1BF}"/>
              </a:ext>
            </a:extLst>
          </p:cNvPr>
          <p:cNvSpPr txBox="1"/>
          <p:nvPr/>
        </p:nvSpPr>
        <p:spPr>
          <a:xfrm>
            <a:off x="973437" y="5729325"/>
            <a:ext cx="2770900" cy="707886"/>
          </a:xfrm>
          <a:prstGeom prst="rect">
            <a:avLst/>
          </a:prstGeom>
          <a:noFill/>
        </p:spPr>
        <p:txBody>
          <a:bodyPr wrap="square" rtlCol="0">
            <a:spAutoFit/>
          </a:bodyPr>
          <a:lstStyle/>
          <a:p>
            <a:pPr algn="ctr"/>
            <a:r>
              <a:rPr lang="es-CR" sz="2000" b="1" dirty="0">
                <a:latin typeface="IBM Plex Sans" panose="020B0503050203000203" pitchFamily="34" charset="0"/>
              </a:rPr>
              <a:t>Línea de pobreza extrema</a:t>
            </a:r>
            <a:endParaRPr lang="en-US" sz="2000" b="1" dirty="0">
              <a:latin typeface="IBM Plex Sans" panose="020B0503050203000203" pitchFamily="34" charset="0"/>
            </a:endParaRPr>
          </a:p>
        </p:txBody>
      </p:sp>
    </p:spTree>
    <p:extLst>
      <p:ext uri="{BB962C8B-B14F-4D97-AF65-F5344CB8AC3E}">
        <p14:creationId xmlns:p14="http://schemas.microsoft.com/office/powerpoint/2010/main" val="3144086534"/>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104F0E-66C7-4651-9DFE-A47276369AE7}"/>
              </a:ext>
            </a:extLst>
          </p:cNvPr>
          <p:cNvSpPr>
            <a:spLocks noGrp="1"/>
          </p:cNvSpPr>
          <p:nvPr>
            <p:ph type="title"/>
          </p:nvPr>
        </p:nvSpPr>
        <p:spPr>
          <a:xfrm>
            <a:off x="4174433" y="219351"/>
            <a:ext cx="7792279" cy="1325563"/>
          </a:xfrm>
        </p:spPr>
        <p:txBody>
          <a:bodyPr/>
          <a:lstStyle/>
          <a:p>
            <a:pPr algn="r"/>
            <a:r>
              <a:rPr lang="es-CR" b="1" dirty="0">
                <a:latin typeface="IBM Plex Sans" panose="020B0503050203000203" pitchFamily="34" charset="0"/>
              </a:rPr>
              <a:t>¿Porqué una medición diferenciada?</a:t>
            </a:r>
            <a:endParaRPr lang="en-US" b="1" dirty="0">
              <a:latin typeface="IBM Plex Sans" panose="020B0503050203000203" pitchFamily="34" charset="0"/>
            </a:endParaRPr>
          </a:p>
        </p:txBody>
      </p:sp>
      <p:graphicFrame>
        <p:nvGraphicFramePr>
          <p:cNvPr id="4" name="Marcador de contenido 3">
            <a:extLst>
              <a:ext uri="{FF2B5EF4-FFF2-40B4-BE49-F238E27FC236}">
                <a16:creationId xmlns:a16="http://schemas.microsoft.com/office/drawing/2014/main" id="{E2068421-0979-4CA5-BDC4-2EC420B1C074}"/>
              </a:ext>
            </a:extLst>
          </p:cNvPr>
          <p:cNvGraphicFramePr>
            <a:graphicFrameLocks noGrp="1"/>
          </p:cNvGraphicFramePr>
          <p:nvPr>
            <p:ph idx="1"/>
          </p:nvPr>
        </p:nvGraphicFramePr>
        <p:xfrm>
          <a:off x="238538" y="2408722"/>
          <a:ext cx="8256105" cy="36210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Gráfico 5" descr="Tendencia al alza">
            <a:extLst>
              <a:ext uri="{FF2B5EF4-FFF2-40B4-BE49-F238E27FC236}">
                <a16:creationId xmlns:a16="http://schemas.microsoft.com/office/drawing/2014/main" id="{A0AD22C5-7E0F-4BC8-AF4B-1F2B051C5C8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8607287" y="2839279"/>
            <a:ext cx="3001618" cy="3001618"/>
          </a:xfrm>
          <a:prstGeom prst="rect">
            <a:avLst/>
          </a:prstGeom>
        </p:spPr>
      </p:pic>
    </p:spTree>
    <p:extLst>
      <p:ext uri="{BB962C8B-B14F-4D97-AF65-F5344CB8AC3E}">
        <p14:creationId xmlns:p14="http://schemas.microsoft.com/office/powerpoint/2010/main" val="300111313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104F0E-66C7-4651-9DFE-A47276369AE7}"/>
              </a:ext>
            </a:extLst>
          </p:cNvPr>
          <p:cNvSpPr>
            <a:spLocks noGrp="1"/>
          </p:cNvSpPr>
          <p:nvPr>
            <p:ph type="title"/>
          </p:nvPr>
        </p:nvSpPr>
        <p:spPr>
          <a:xfrm>
            <a:off x="4174433" y="219351"/>
            <a:ext cx="7792279" cy="1325563"/>
          </a:xfrm>
        </p:spPr>
        <p:txBody>
          <a:bodyPr/>
          <a:lstStyle/>
          <a:p>
            <a:pPr algn="r"/>
            <a:r>
              <a:rPr lang="es-CR" b="1" dirty="0">
                <a:latin typeface="IBM Plex Sans" panose="020B0503050203000203" pitchFamily="34" charset="0"/>
              </a:rPr>
              <a:t>Fases del estudio</a:t>
            </a:r>
            <a:endParaRPr lang="en-US" b="1" dirty="0">
              <a:latin typeface="IBM Plex Sans" panose="020B0503050203000203" pitchFamily="34" charset="0"/>
            </a:endParaRPr>
          </a:p>
        </p:txBody>
      </p:sp>
      <p:graphicFrame>
        <p:nvGraphicFramePr>
          <p:cNvPr id="5" name="Diagrama 4">
            <a:extLst>
              <a:ext uri="{FF2B5EF4-FFF2-40B4-BE49-F238E27FC236}">
                <a16:creationId xmlns:a16="http://schemas.microsoft.com/office/drawing/2014/main" id="{B836F1EF-EB69-47CE-AB2A-003D2B550635}"/>
              </a:ext>
            </a:extLst>
          </p:cNvPr>
          <p:cNvGraphicFramePr/>
          <p:nvPr>
            <p:extLst>
              <p:ext uri="{D42A27DB-BD31-4B8C-83A1-F6EECF244321}">
                <p14:modId xmlns:p14="http://schemas.microsoft.com/office/powerpoint/2010/main" val="3135755565"/>
              </p:ext>
            </p:extLst>
          </p:nvPr>
        </p:nvGraphicFramePr>
        <p:xfrm>
          <a:off x="1025236" y="1346213"/>
          <a:ext cx="10357580" cy="51100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9997115"/>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44784-ACA6-476C-80C5-6E06AC911A77}"/>
              </a:ext>
            </a:extLst>
          </p:cNvPr>
          <p:cNvSpPr>
            <a:spLocks noGrp="1"/>
          </p:cNvSpPr>
          <p:nvPr>
            <p:ph type="ctrTitle"/>
          </p:nvPr>
        </p:nvSpPr>
        <p:spPr>
          <a:xfrm>
            <a:off x="1625278" y="1595451"/>
            <a:ext cx="8941444" cy="2630186"/>
          </a:xfrm>
        </p:spPr>
        <p:txBody>
          <a:bodyPr>
            <a:normAutofit/>
          </a:bodyPr>
          <a:lstStyle/>
          <a:p>
            <a:r>
              <a:rPr lang="es-CR" b="1" dirty="0">
                <a:latin typeface="IBM Plex Sans" panose="020B0503050203000203" pitchFamily="34" charset="0"/>
              </a:rPr>
              <a:t>Revisión Internacional</a:t>
            </a:r>
            <a:endParaRPr lang="en-US" dirty="0">
              <a:latin typeface="IBM Plex Sans" panose="020B0503050203000203" pitchFamily="34" charset="0"/>
            </a:endParaRPr>
          </a:p>
        </p:txBody>
      </p:sp>
      <p:pic>
        <p:nvPicPr>
          <p:cNvPr id="4" name="Imagen 3">
            <a:extLst>
              <a:ext uri="{FF2B5EF4-FFF2-40B4-BE49-F238E27FC236}">
                <a16:creationId xmlns:a16="http://schemas.microsoft.com/office/drawing/2014/main" id="{4281DD7F-44B0-4DBC-96B7-EA49C93911C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866450" y="248574"/>
            <a:ext cx="1152525" cy="476885"/>
          </a:xfrm>
          <a:prstGeom prst="rect">
            <a:avLst/>
          </a:prstGeom>
          <a:noFill/>
        </p:spPr>
      </p:pic>
      <p:pic>
        <p:nvPicPr>
          <p:cNvPr id="5" name="Imagen 4">
            <a:extLst>
              <a:ext uri="{FF2B5EF4-FFF2-40B4-BE49-F238E27FC236}">
                <a16:creationId xmlns:a16="http://schemas.microsoft.com/office/drawing/2014/main" id="{7C7CB945-3A41-42C9-B8D5-D6A542C419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222466" y="246352"/>
            <a:ext cx="481330" cy="481330"/>
          </a:xfrm>
          <a:prstGeom prst="rect">
            <a:avLst/>
          </a:prstGeom>
          <a:noFill/>
        </p:spPr>
      </p:pic>
    </p:spTree>
    <p:extLst>
      <p:ext uri="{BB962C8B-B14F-4D97-AF65-F5344CB8AC3E}">
        <p14:creationId xmlns:p14="http://schemas.microsoft.com/office/powerpoint/2010/main" val="184467446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Presentación con gráfico de barras">
            <a:extLst>
              <a:ext uri="{FF2B5EF4-FFF2-40B4-BE49-F238E27FC236}">
                <a16:creationId xmlns:a16="http://schemas.microsoft.com/office/drawing/2014/main" id="{7615F344-1C22-4A6B-AF43-47923DD5570D}"/>
              </a:ext>
            </a:extLst>
          </p:cNvPr>
          <p:cNvPicPr>
            <a:picLocks noGrp="1" noChangeAspect="1"/>
          </p:cNvPicPr>
          <p:nvPr>
            <p:ph idx="1"/>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1207" y="73963"/>
            <a:ext cx="914400" cy="914400"/>
          </a:xfrm>
        </p:spPr>
      </p:pic>
      <p:sp>
        <p:nvSpPr>
          <p:cNvPr id="6" name="Rectángulo: esquinas redondeadas 5">
            <a:extLst>
              <a:ext uri="{FF2B5EF4-FFF2-40B4-BE49-F238E27FC236}">
                <a16:creationId xmlns:a16="http://schemas.microsoft.com/office/drawing/2014/main" id="{54F81A2E-C447-42E1-869B-59AD50A998C1}"/>
              </a:ext>
            </a:extLst>
          </p:cNvPr>
          <p:cNvSpPr/>
          <p:nvPr/>
        </p:nvSpPr>
        <p:spPr>
          <a:xfrm>
            <a:off x="1031569" y="759204"/>
            <a:ext cx="2590800" cy="13253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R" b="1" dirty="0">
                <a:latin typeface="IBM Plex Sans" panose="020B0503050203000203" pitchFamily="34" charset="0"/>
              </a:rPr>
              <a:t>Países en general</a:t>
            </a:r>
            <a:endParaRPr lang="en-US" b="1" dirty="0">
              <a:latin typeface="IBM Plex Sans" panose="020B0503050203000203" pitchFamily="34" charset="0"/>
            </a:endParaRPr>
          </a:p>
        </p:txBody>
      </p:sp>
      <p:cxnSp>
        <p:nvCxnSpPr>
          <p:cNvPr id="8" name="Conector recto de flecha 7">
            <a:extLst>
              <a:ext uri="{FF2B5EF4-FFF2-40B4-BE49-F238E27FC236}">
                <a16:creationId xmlns:a16="http://schemas.microsoft.com/office/drawing/2014/main" id="{F6A5AF52-6FD5-4BA4-8D7B-B28886252082}"/>
              </a:ext>
            </a:extLst>
          </p:cNvPr>
          <p:cNvCxnSpPr>
            <a:cxnSpLocks/>
          </p:cNvCxnSpPr>
          <p:nvPr/>
        </p:nvCxnSpPr>
        <p:spPr>
          <a:xfrm>
            <a:off x="2326969" y="2084550"/>
            <a:ext cx="0" cy="748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ángulo: esquinas redondeadas 11">
            <a:extLst>
              <a:ext uri="{FF2B5EF4-FFF2-40B4-BE49-F238E27FC236}">
                <a16:creationId xmlns:a16="http://schemas.microsoft.com/office/drawing/2014/main" id="{A2A48551-86BA-4A3C-9363-916AE324D63C}"/>
              </a:ext>
            </a:extLst>
          </p:cNvPr>
          <p:cNvSpPr/>
          <p:nvPr/>
        </p:nvSpPr>
        <p:spPr>
          <a:xfrm>
            <a:off x="1031569" y="2939056"/>
            <a:ext cx="2590800" cy="13253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285750" indent="-285750">
              <a:buFont typeface="Arial" panose="020B0604020202020204" pitchFamily="34" charset="0"/>
              <a:buChar char="•"/>
            </a:pPr>
            <a:r>
              <a:rPr lang="es-CR" b="1" dirty="0">
                <a:latin typeface="IBM Plex Sans" panose="020B0503050203000203" pitchFamily="34" charset="0"/>
              </a:rPr>
              <a:t>Línea de Ingreso</a:t>
            </a:r>
          </a:p>
          <a:p>
            <a:pPr marL="285750" indent="-285750">
              <a:buFont typeface="Arial" panose="020B0604020202020204" pitchFamily="34" charset="0"/>
              <a:buChar char="•"/>
            </a:pPr>
            <a:r>
              <a:rPr lang="es-CR" b="1" dirty="0">
                <a:latin typeface="IBM Plex Sans" panose="020B0503050203000203" pitchFamily="34" charset="0"/>
              </a:rPr>
              <a:t>Pobreza Multidimensional</a:t>
            </a:r>
            <a:endParaRPr lang="en-US" b="1" dirty="0">
              <a:latin typeface="IBM Plex Sans" panose="020B0503050203000203" pitchFamily="34" charset="0"/>
            </a:endParaRPr>
          </a:p>
        </p:txBody>
      </p:sp>
      <p:cxnSp>
        <p:nvCxnSpPr>
          <p:cNvPr id="14" name="Conector recto de flecha 13">
            <a:extLst>
              <a:ext uri="{FF2B5EF4-FFF2-40B4-BE49-F238E27FC236}">
                <a16:creationId xmlns:a16="http://schemas.microsoft.com/office/drawing/2014/main" id="{2EAEF026-2592-49FD-9183-20A78A9259A8}"/>
              </a:ext>
            </a:extLst>
          </p:cNvPr>
          <p:cNvCxnSpPr>
            <a:cxnSpLocks/>
          </p:cNvCxnSpPr>
          <p:nvPr/>
        </p:nvCxnSpPr>
        <p:spPr>
          <a:xfrm>
            <a:off x="2326969" y="4512104"/>
            <a:ext cx="0" cy="748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ángulo: esquinas redondeadas 14">
            <a:extLst>
              <a:ext uri="{FF2B5EF4-FFF2-40B4-BE49-F238E27FC236}">
                <a16:creationId xmlns:a16="http://schemas.microsoft.com/office/drawing/2014/main" id="{7880C834-F148-48B0-B648-8911EB267D76}"/>
              </a:ext>
            </a:extLst>
          </p:cNvPr>
          <p:cNvSpPr/>
          <p:nvPr/>
        </p:nvSpPr>
        <p:spPr>
          <a:xfrm>
            <a:off x="1031569" y="5454080"/>
            <a:ext cx="2722408" cy="132534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285750" indent="-285750">
              <a:buFont typeface="Arial" panose="020B0604020202020204" pitchFamily="34" charset="0"/>
              <a:buChar char="•"/>
            </a:pPr>
            <a:r>
              <a:rPr lang="es-CR" sz="1600" b="1" dirty="0">
                <a:latin typeface="IBM Plex Sans" panose="020B0503050203000203" pitchFamily="34" charset="0"/>
              </a:rPr>
              <a:t>Encuestas de Hogares</a:t>
            </a:r>
          </a:p>
          <a:p>
            <a:pPr marL="285750" indent="-285750">
              <a:buFont typeface="Arial" panose="020B0604020202020204" pitchFamily="34" charset="0"/>
              <a:buChar char="•"/>
            </a:pPr>
            <a:r>
              <a:rPr lang="es-CR" sz="1600" b="1" dirty="0">
                <a:latin typeface="IBM Plex Sans" panose="020B0503050203000203" pitchFamily="34" charset="0"/>
              </a:rPr>
              <a:t>Censos</a:t>
            </a:r>
          </a:p>
          <a:p>
            <a:pPr marL="285750" indent="-285750">
              <a:buFont typeface="Arial" panose="020B0604020202020204" pitchFamily="34" charset="0"/>
              <a:buChar char="•"/>
            </a:pPr>
            <a:r>
              <a:rPr lang="es-CR" sz="1600" b="1" dirty="0">
                <a:highlight>
                  <a:srgbClr val="FFFF00"/>
                </a:highlight>
                <a:latin typeface="IBM Plex Sans" panose="020B0503050203000203" pitchFamily="34" charset="0"/>
              </a:rPr>
              <a:t>Encuestas específicas s/ discapacidad</a:t>
            </a:r>
            <a:endParaRPr lang="en-US" sz="1600" b="1" dirty="0">
              <a:highlight>
                <a:srgbClr val="FFFF00"/>
              </a:highlight>
              <a:latin typeface="IBM Plex Sans" panose="020B0503050203000203" pitchFamily="34" charset="0"/>
            </a:endParaRPr>
          </a:p>
        </p:txBody>
      </p:sp>
      <p:graphicFrame>
        <p:nvGraphicFramePr>
          <p:cNvPr id="16" name="Diagrama 15">
            <a:extLst>
              <a:ext uri="{FF2B5EF4-FFF2-40B4-BE49-F238E27FC236}">
                <a16:creationId xmlns:a16="http://schemas.microsoft.com/office/drawing/2014/main" id="{8E032724-AF5B-4A11-AC79-336FA77EB2E9}"/>
              </a:ext>
            </a:extLst>
          </p:cNvPr>
          <p:cNvGraphicFramePr/>
          <p:nvPr>
            <p:extLst>
              <p:ext uri="{D42A27DB-BD31-4B8C-83A1-F6EECF244321}">
                <p14:modId xmlns:p14="http://schemas.microsoft.com/office/powerpoint/2010/main" val="1263494992"/>
              </p:ext>
            </p:extLst>
          </p:nvPr>
        </p:nvGraphicFramePr>
        <p:xfrm>
          <a:off x="3638331" y="763034"/>
          <a:ext cx="8646434" cy="551849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18859289"/>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5" grpId="0" animBg="1"/>
      <p:bldGraphic spid="1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104F0E-66C7-4651-9DFE-A47276369AE7}"/>
              </a:ext>
            </a:extLst>
          </p:cNvPr>
          <p:cNvSpPr>
            <a:spLocks noGrp="1"/>
          </p:cNvSpPr>
          <p:nvPr>
            <p:ph type="title"/>
          </p:nvPr>
        </p:nvSpPr>
        <p:spPr>
          <a:xfrm>
            <a:off x="6692347" y="165478"/>
            <a:ext cx="5353877" cy="1325563"/>
          </a:xfrm>
        </p:spPr>
        <p:txBody>
          <a:bodyPr/>
          <a:lstStyle/>
          <a:p>
            <a:pPr algn="r"/>
            <a:r>
              <a:rPr lang="es-CR" b="1" dirty="0">
                <a:latin typeface="IBM Plex Sans" panose="020B0503050203000203" pitchFamily="34" charset="0"/>
              </a:rPr>
              <a:t>Chile: Un ejemplo a seguir</a:t>
            </a:r>
            <a:endParaRPr lang="en-US" b="1" dirty="0">
              <a:latin typeface="IBM Plex Sans" panose="020B0503050203000203" pitchFamily="34" charset="0"/>
            </a:endParaRPr>
          </a:p>
        </p:txBody>
      </p:sp>
      <p:graphicFrame>
        <p:nvGraphicFramePr>
          <p:cNvPr id="11" name="Marcador de contenido 10">
            <a:extLst>
              <a:ext uri="{FF2B5EF4-FFF2-40B4-BE49-F238E27FC236}">
                <a16:creationId xmlns:a16="http://schemas.microsoft.com/office/drawing/2014/main" id="{7FD5A905-32B4-44CF-A44C-1180570180B8}"/>
              </a:ext>
            </a:extLst>
          </p:cNvPr>
          <p:cNvGraphicFramePr>
            <a:graphicFrameLocks noGrp="1"/>
          </p:cNvGraphicFramePr>
          <p:nvPr>
            <p:ph idx="1"/>
            <p:extLst>
              <p:ext uri="{D42A27DB-BD31-4B8C-83A1-F6EECF244321}">
                <p14:modId xmlns:p14="http://schemas.microsoft.com/office/powerpoint/2010/main" val="365634215"/>
              </p:ext>
            </p:extLst>
          </p:nvPr>
        </p:nvGraphicFramePr>
        <p:xfrm>
          <a:off x="506894" y="2701509"/>
          <a:ext cx="7921487" cy="37932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Rectángulo 11">
            <a:extLst>
              <a:ext uri="{FF2B5EF4-FFF2-40B4-BE49-F238E27FC236}">
                <a16:creationId xmlns:a16="http://schemas.microsoft.com/office/drawing/2014/main" id="{7E7F3237-D6B3-48F4-A7D3-B5556F9C3B5B}"/>
              </a:ext>
            </a:extLst>
          </p:cNvPr>
          <p:cNvSpPr/>
          <p:nvPr/>
        </p:nvSpPr>
        <p:spPr>
          <a:xfrm>
            <a:off x="1078565" y="1773109"/>
            <a:ext cx="7045017" cy="646331"/>
          </a:xfrm>
          <a:prstGeom prst="rect">
            <a:avLst/>
          </a:prstGeom>
        </p:spPr>
        <p:txBody>
          <a:bodyPr wrap="square">
            <a:spAutoFit/>
          </a:bodyPr>
          <a:lstStyle/>
          <a:p>
            <a:pPr algn="ctr"/>
            <a:r>
              <a:rPr lang="es-CR" b="1" dirty="0">
                <a:latin typeface="IBM Plex Sans" panose="020B0503050203000203" pitchFamily="34" charset="0"/>
              </a:rPr>
              <a:t>Medición CIF (Clasificación Internacional del Funcionamiento de la Discapacidad y Salud)</a:t>
            </a:r>
            <a:endParaRPr lang="en-US" dirty="0"/>
          </a:p>
        </p:txBody>
      </p:sp>
    </p:spTree>
    <p:extLst>
      <p:ext uri="{BB962C8B-B14F-4D97-AF65-F5344CB8AC3E}">
        <p14:creationId xmlns:p14="http://schemas.microsoft.com/office/powerpoint/2010/main" val="639917206"/>
      </p:ext>
    </p:extLst>
  </p:cSld>
  <p:clrMapOvr>
    <a:masterClrMapping/>
  </p:clrMapOvr>
  <mc:AlternateContent xmlns:mc="http://schemas.openxmlformats.org/markup-compatibility/2006" xmlns:p14="http://schemas.microsoft.com/office/powerpoint/2010/main">
    <mc:Choice Requires="p14">
      <p:transition p14:dur="10" advClick="0">
        <p14:flythrough/>
      </p:transition>
    </mc:Choice>
    <mc:Fallback xmlns="">
      <p:transition advClick="0">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