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0"/>
  </p:handoutMasterIdLst>
  <p:sldIdLst>
    <p:sldId id="311" r:id="rId2"/>
    <p:sldId id="308" r:id="rId3"/>
    <p:sldId id="314" r:id="rId4"/>
    <p:sldId id="317" r:id="rId5"/>
    <p:sldId id="315" r:id="rId6"/>
    <p:sldId id="316" r:id="rId7"/>
    <p:sldId id="318" r:id="rId8"/>
    <p:sldId id="312" r:id="rId9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a Guevara Walker" initials="DGW" lastIdx="1" clrIdx="0">
    <p:extLst>
      <p:ext uri="{19B8F6BF-5375-455C-9EA6-DF929625EA0E}">
        <p15:presenceInfo xmlns:p15="http://schemas.microsoft.com/office/powerpoint/2012/main" userId="S-1-5-21-1644491937-1647877149-725345543-187247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54"/>
    <a:srgbClr val="005076"/>
    <a:srgbClr val="F57800"/>
    <a:srgbClr val="003755"/>
    <a:srgbClr val="FFCC66"/>
    <a:srgbClr val="DEE5ED"/>
    <a:srgbClr val="F8C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9434" autoAdjust="0"/>
  </p:normalViewPr>
  <p:slideViewPr>
    <p:cSldViewPr snapToGrid="0" snapToObjects="1">
      <p:cViewPr varScale="1">
        <p:scale>
          <a:sx n="66" d="100"/>
          <a:sy n="66" d="100"/>
        </p:scale>
        <p:origin x="1296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 Salas Gutiérrez" userId="e9aa2fdb-c446-4fd9-a472-0bb22b3e2670" providerId="ADAL" clId="{4B5D8AD3-CC22-4763-8BB0-601D63B36AF8}"/>
    <pc:docChg chg="undo custSel modSld">
      <pc:chgData name="Gabriel Salas Gutiérrez" userId="e9aa2fdb-c446-4fd9-a472-0bb22b3e2670" providerId="ADAL" clId="{4B5D8AD3-CC22-4763-8BB0-601D63B36AF8}" dt="2024-07-15T22:21:56.022" v="26" actId="20577"/>
      <pc:docMkLst>
        <pc:docMk/>
      </pc:docMkLst>
      <pc:sldChg chg="modSp mod">
        <pc:chgData name="Gabriel Salas Gutiérrez" userId="e9aa2fdb-c446-4fd9-a472-0bb22b3e2670" providerId="ADAL" clId="{4B5D8AD3-CC22-4763-8BB0-601D63B36AF8}" dt="2024-07-15T22:21:56.022" v="26" actId="20577"/>
        <pc:sldMkLst>
          <pc:docMk/>
          <pc:sldMk cId="292735420" sldId="315"/>
        </pc:sldMkLst>
        <pc:spChg chg="mod">
          <ac:chgData name="Gabriel Salas Gutiérrez" userId="e9aa2fdb-c446-4fd9-a472-0bb22b3e2670" providerId="ADAL" clId="{4B5D8AD3-CC22-4763-8BB0-601D63B36AF8}" dt="2024-07-15T22:21:41.444" v="20" actId="14100"/>
          <ac:spMkLst>
            <pc:docMk/>
            <pc:sldMk cId="292735420" sldId="315"/>
            <ac:spMk id="2" creationId="{49824F85-8345-D781-5F09-8BCD16DE165F}"/>
          </ac:spMkLst>
        </pc:spChg>
        <pc:spChg chg="mod">
          <ac:chgData name="Gabriel Salas Gutiérrez" userId="e9aa2fdb-c446-4fd9-a472-0bb22b3e2670" providerId="ADAL" clId="{4B5D8AD3-CC22-4763-8BB0-601D63B36AF8}" dt="2024-07-15T22:21:56.022" v="26" actId="20577"/>
          <ac:spMkLst>
            <pc:docMk/>
            <pc:sldMk cId="292735420" sldId="315"/>
            <ac:spMk id="13" creationId="{C47BEC55-207F-7FE2-51A4-29A35D38EF92}"/>
          </ac:spMkLst>
        </pc:spChg>
      </pc:sldChg>
      <pc:sldChg chg="modSp mod delCm">
        <pc:chgData name="Gabriel Salas Gutiérrez" userId="e9aa2fdb-c446-4fd9-a472-0bb22b3e2670" providerId="ADAL" clId="{4B5D8AD3-CC22-4763-8BB0-601D63B36AF8}" dt="2024-07-15T13:52:38.543" v="8" actId="20577"/>
        <pc:sldMkLst>
          <pc:docMk/>
          <pc:sldMk cId="645770075" sldId="317"/>
        </pc:sldMkLst>
        <pc:spChg chg="mod">
          <ac:chgData name="Gabriel Salas Gutiérrez" userId="e9aa2fdb-c446-4fd9-a472-0bb22b3e2670" providerId="ADAL" clId="{4B5D8AD3-CC22-4763-8BB0-601D63B36AF8}" dt="2024-07-15T13:52:38.543" v="8" actId="20577"/>
          <ac:spMkLst>
            <pc:docMk/>
            <pc:sldMk cId="645770075" sldId="317"/>
            <ac:spMk id="18" creationId="{51D9EF79-9E21-C4B2-F093-AF885F3B0D04}"/>
          </ac:spMkLst>
        </pc:spChg>
        <pc:spChg chg="mod">
          <ac:chgData name="Gabriel Salas Gutiérrez" userId="e9aa2fdb-c446-4fd9-a472-0bb22b3e2670" providerId="ADAL" clId="{4B5D8AD3-CC22-4763-8BB0-601D63B36AF8}" dt="2024-07-15T13:52:20.263" v="2" actId="113"/>
          <ac:spMkLst>
            <pc:docMk/>
            <pc:sldMk cId="645770075" sldId="317"/>
            <ac:spMk id="19" creationId="{9C715009-132D-7AB0-4F3E-7E387557D00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AD673E-E52A-47AD-8012-D33495A6C38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020C4D9B-4667-489D-B857-93BF30793761}">
      <dgm:prSet phldrT="[Texto]"/>
      <dgm:spPr>
        <a:solidFill>
          <a:srgbClr val="005076"/>
        </a:solidFill>
      </dgm:spPr>
      <dgm:t>
        <a:bodyPr/>
        <a:lstStyle/>
        <a:p>
          <a:r>
            <a:rPr lang="es-CR" dirty="0"/>
            <a:t>Investigación</a:t>
          </a:r>
        </a:p>
      </dgm:t>
    </dgm:pt>
    <dgm:pt modelId="{29360B24-4B63-4798-AF28-66B2AA191488}" type="parTrans" cxnId="{8AFC7E3E-1A61-4269-807D-E0680596EA4C}">
      <dgm:prSet/>
      <dgm:spPr/>
      <dgm:t>
        <a:bodyPr/>
        <a:lstStyle/>
        <a:p>
          <a:endParaRPr lang="es-CR"/>
        </a:p>
      </dgm:t>
    </dgm:pt>
    <dgm:pt modelId="{09A47075-47D0-42C2-B2BD-3A6E1186EE82}" type="sibTrans" cxnId="{8AFC7E3E-1A61-4269-807D-E0680596EA4C}">
      <dgm:prSet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endParaRPr lang="es-CR"/>
        </a:p>
      </dgm:t>
    </dgm:pt>
    <dgm:pt modelId="{E47F9802-F1FC-4148-8412-8F742F66DA53}">
      <dgm:prSet phldrT="[Texto]"/>
      <dgm:spPr>
        <a:solidFill>
          <a:srgbClr val="005076"/>
        </a:solidFill>
      </dgm:spPr>
      <dgm:t>
        <a:bodyPr/>
        <a:lstStyle/>
        <a:p>
          <a:r>
            <a:rPr lang="es-CR" dirty="0"/>
            <a:t>Información</a:t>
          </a:r>
        </a:p>
      </dgm:t>
    </dgm:pt>
    <dgm:pt modelId="{060C43AE-47A3-43D2-B87E-3ED4C28BC1BE}" type="parTrans" cxnId="{C8E08FD7-996B-4ED5-B231-F917DFB61414}">
      <dgm:prSet/>
      <dgm:spPr/>
      <dgm:t>
        <a:bodyPr/>
        <a:lstStyle/>
        <a:p>
          <a:endParaRPr lang="es-CR"/>
        </a:p>
      </dgm:t>
    </dgm:pt>
    <dgm:pt modelId="{335CB27B-4ADA-4BDF-B5DA-94862A0480CB}" type="sibTrans" cxnId="{C8E08FD7-996B-4ED5-B231-F917DFB61414}">
      <dgm:prSet/>
      <dgm:spPr/>
      <dgm:t>
        <a:bodyPr/>
        <a:lstStyle/>
        <a:p>
          <a:endParaRPr lang="es-CR"/>
        </a:p>
      </dgm:t>
    </dgm:pt>
    <dgm:pt modelId="{1D5B33B8-BD72-41A3-BC68-9B6883BA8370}">
      <dgm:prSet phldrT="[Texto]"/>
      <dgm:spPr>
        <a:solidFill>
          <a:srgbClr val="005076"/>
        </a:solidFill>
      </dgm:spPr>
      <dgm:t>
        <a:bodyPr/>
        <a:lstStyle/>
        <a:p>
          <a:r>
            <a:rPr lang="es-CR" dirty="0"/>
            <a:t>Medidas procesales judiciales</a:t>
          </a:r>
        </a:p>
      </dgm:t>
    </dgm:pt>
    <dgm:pt modelId="{A0FDB6F0-7E8A-4C0F-877E-09BF43B7D233}" type="parTrans" cxnId="{D21F4C5F-0F8C-45E9-82A4-0E2B4034E21B}">
      <dgm:prSet/>
      <dgm:spPr/>
      <dgm:t>
        <a:bodyPr/>
        <a:lstStyle/>
        <a:p>
          <a:endParaRPr lang="es-CR"/>
        </a:p>
      </dgm:t>
    </dgm:pt>
    <dgm:pt modelId="{227CEC35-3557-4513-A838-3EA37B0886A2}" type="sibTrans" cxnId="{D21F4C5F-0F8C-45E9-82A4-0E2B4034E21B}">
      <dgm:prSet/>
      <dgm:spPr/>
      <dgm:t>
        <a:bodyPr/>
        <a:lstStyle/>
        <a:p>
          <a:endParaRPr lang="es-CR"/>
        </a:p>
      </dgm:t>
    </dgm:pt>
    <dgm:pt modelId="{0440EF1E-69CA-4F1A-A68A-11C655503C4A}">
      <dgm:prSet phldrT="[Texto]"/>
      <dgm:spPr>
        <a:solidFill>
          <a:srgbClr val="005076"/>
        </a:solidFill>
      </dgm:spPr>
      <dgm:t>
        <a:bodyPr/>
        <a:lstStyle/>
        <a:p>
          <a:r>
            <a:rPr lang="es-CR" dirty="0"/>
            <a:t>Coordinación interinstitucional</a:t>
          </a:r>
        </a:p>
      </dgm:t>
    </dgm:pt>
    <dgm:pt modelId="{E1C4F515-931E-4C50-86E2-00808359AF4C}" type="parTrans" cxnId="{EBE0130D-E881-4107-B61E-EC18C78C763D}">
      <dgm:prSet/>
      <dgm:spPr/>
      <dgm:t>
        <a:bodyPr/>
        <a:lstStyle/>
        <a:p>
          <a:endParaRPr lang="es-CR"/>
        </a:p>
      </dgm:t>
    </dgm:pt>
    <dgm:pt modelId="{A02A6823-5D23-484A-88F7-58B127993533}" type="sibTrans" cxnId="{EBE0130D-E881-4107-B61E-EC18C78C763D}">
      <dgm:prSet/>
      <dgm:spPr/>
      <dgm:t>
        <a:bodyPr/>
        <a:lstStyle/>
        <a:p>
          <a:endParaRPr lang="es-CR"/>
        </a:p>
      </dgm:t>
    </dgm:pt>
    <dgm:pt modelId="{3457F769-5EE3-4931-9577-34A3C734BFC5}">
      <dgm:prSet phldrT="[Texto]"/>
      <dgm:spPr>
        <a:solidFill>
          <a:srgbClr val="005076"/>
        </a:solidFill>
      </dgm:spPr>
      <dgm:t>
        <a:bodyPr/>
        <a:lstStyle/>
        <a:p>
          <a:r>
            <a:rPr lang="es-CR" dirty="0"/>
            <a:t>Comunicación oportuna</a:t>
          </a:r>
        </a:p>
      </dgm:t>
    </dgm:pt>
    <dgm:pt modelId="{50D1964B-3D35-453C-A16B-FEB2C62037B6}" type="parTrans" cxnId="{E7F12266-F1B8-4FF6-A6E7-3746C42894A5}">
      <dgm:prSet/>
      <dgm:spPr/>
      <dgm:t>
        <a:bodyPr/>
        <a:lstStyle/>
        <a:p>
          <a:endParaRPr lang="es-CR"/>
        </a:p>
      </dgm:t>
    </dgm:pt>
    <dgm:pt modelId="{985CD850-2BAE-4ED6-9299-605CF2EF29AE}" type="sibTrans" cxnId="{E7F12266-F1B8-4FF6-A6E7-3746C42894A5}">
      <dgm:prSet/>
      <dgm:spPr/>
      <dgm:t>
        <a:bodyPr/>
        <a:lstStyle/>
        <a:p>
          <a:endParaRPr lang="es-CR"/>
        </a:p>
      </dgm:t>
    </dgm:pt>
    <dgm:pt modelId="{F5977A91-CB87-436B-A43E-97BBB8707A8C}" type="pres">
      <dgm:prSet presAssocID="{EAAD673E-E52A-47AD-8012-D33495A6C382}" presName="Name0" presStyleCnt="0">
        <dgm:presLayoutVars>
          <dgm:chMax val="7"/>
          <dgm:chPref val="7"/>
          <dgm:dir/>
        </dgm:presLayoutVars>
      </dgm:prSet>
      <dgm:spPr/>
    </dgm:pt>
    <dgm:pt modelId="{EC58CB44-A155-4E75-BB85-4F842D8FA473}" type="pres">
      <dgm:prSet presAssocID="{EAAD673E-E52A-47AD-8012-D33495A6C382}" presName="Name1" presStyleCnt="0"/>
      <dgm:spPr/>
    </dgm:pt>
    <dgm:pt modelId="{00F7E589-B1F5-4472-92FB-940C7C490E6D}" type="pres">
      <dgm:prSet presAssocID="{EAAD673E-E52A-47AD-8012-D33495A6C382}" presName="cycle" presStyleCnt="0"/>
      <dgm:spPr/>
    </dgm:pt>
    <dgm:pt modelId="{86F97A38-73B2-454C-8A2F-7B43995CE6A1}" type="pres">
      <dgm:prSet presAssocID="{EAAD673E-E52A-47AD-8012-D33495A6C382}" presName="srcNode" presStyleLbl="node1" presStyleIdx="0" presStyleCnt="5"/>
      <dgm:spPr/>
    </dgm:pt>
    <dgm:pt modelId="{D803BDFA-8825-43AB-BFE5-22F1722DF15F}" type="pres">
      <dgm:prSet presAssocID="{EAAD673E-E52A-47AD-8012-D33495A6C382}" presName="conn" presStyleLbl="parChTrans1D2" presStyleIdx="0" presStyleCnt="1"/>
      <dgm:spPr/>
    </dgm:pt>
    <dgm:pt modelId="{45AA8751-092D-493B-9845-3F3F64B934AB}" type="pres">
      <dgm:prSet presAssocID="{EAAD673E-E52A-47AD-8012-D33495A6C382}" presName="extraNode" presStyleLbl="node1" presStyleIdx="0" presStyleCnt="5"/>
      <dgm:spPr/>
    </dgm:pt>
    <dgm:pt modelId="{9B8B9A1D-B94B-494A-B309-CBA755A279F0}" type="pres">
      <dgm:prSet presAssocID="{EAAD673E-E52A-47AD-8012-D33495A6C382}" presName="dstNode" presStyleLbl="node1" presStyleIdx="0" presStyleCnt="5"/>
      <dgm:spPr/>
    </dgm:pt>
    <dgm:pt modelId="{1EBA0C18-D96F-40BD-8A78-691F7E27A226}" type="pres">
      <dgm:prSet presAssocID="{020C4D9B-4667-489D-B857-93BF30793761}" presName="text_1" presStyleLbl="node1" presStyleIdx="0" presStyleCnt="5">
        <dgm:presLayoutVars>
          <dgm:bulletEnabled val="1"/>
        </dgm:presLayoutVars>
      </dgm:prSet>
      <dgm:spPr/>
    </dgm:pt>
    <dgm:pt modelId="{8049817E-2D4E-462C-94A7-FFA82E0E81AD}" type="pres">
      <dgm:prSet presAssocID="{020C4D9B-4667-489D-B857-93BF30793761}" presName="accent_1" presStyleCnt="0"/>
      <dgm:spPr/>
    </dgm:pt>
    <dgm:pt modelId="{17F5D01B-B535-42D7-BECF-2296EDA29D40}" type="pres">
      <dgm:prSet presAssocID="{020C4D9B-4667-489D-B857-93BF30793761}" presName="accentRepeatNode" presStyleLbl="solidFgAcc1" presStyleIdx="0" presStyleCnt="5"/>
      <dgm:spPr>
        <a:solidFill>
          <a:srgbClr val="FFC000"/>
        </a:solidFill>
        <a:ln>
          <a:noFill/>
        </a:ln>
      </dgm:spPr>
    </dgm:pt>
    <dgm:pt modelId="{CEEA14B1-4D25-4256-960E-4DA4722FD0F7}" type="pres">
      <dgm:prSet presAssocID="{E47F9802-F1FC-4148-8412-8F742F66DA53}" presName="text_2" presStyleLbl="node1" presStyleIdx="1" presStyleCnt="5">
        <dgm:presLayoutVars>
          <dgm:bulletEnabled val="1"/>
        </dgm:presLayoutVars>
      </dgm:prSet>
      <dgm:spPr/>
    </dgm:pt>
    <dgm:pt modelId="{04693D77-D4DB-4DE5-A26A-8BB6A1009DF3}" type="pres">
      <dgm:prSet presAssocID="{E47F9802-F1FC-4148-8412-8F742F66DA53}" presName="accent_2" presStyleCnt="0"/>
      <dgm:spPr/>
    </dgm:pt>
    <dgm:pt modelId="{F0EAE963-7EEC-4D31-B0A1-E00DDB467A4B}" type="pres">
      <dgm:prSet presAssocID="{E47F9802-F1FC-4148-8412-8F742F66DA53}" presName="accentRepeatNode" presStyleLbl="solidFgAcc1" presStyleIdx="1" presStyleCnt="5"/>
      <dgm:spPr>
        <a:solidFill>
          <a:srgbClr val="FFC000"/>
        </a:solidFill>
        <a:ln>
          <a:noFill/>
        </a:ln>
      </dgm:spPr>
    </dgm:pt>
    <dgm:pt modelId="{C5F7566E-881C-41F4-A67D-2E51D80BDF85}" type="pres">
      <dgm:prSet presAssocID="{1D5B33B8-BD72-41A3-BC68-9B6883BA8370}" presName="text_3" presStyleLbl="node1" presStyleIdx="2" presStyleCnt="5">
        <dgm:presLayoutVars>
          <dgm:bulletEnabled val="1"/>
        </dgm:presLayoutVars>
      </dgm:prSet>
      <dgm:spPr/>
    </dgm:pt>
    <dgm:pt modelId="{A61CFC86-67F7-4559-A867-FE3260955524}" type="pres">
      <dgm:prSet presAssocID="{1D5B33B8-BD72-41A3-BC68-9B6883BA8370}" presName="accent_3" presStyleCnt="0"/>
      <dgm:spPr/>
    </dgm:pt>
    <dgm:pt modelId="{E1DF5B19-78F4-4544-A60B-FF27043F4EDC}" type="pres">
      <dgm:prSet presAssocID="{1D5B33B8-BD72-41A3-BC68-9B6883BA8370}" presName="accentRepeatNode" presStyleLbl="solidFgAcc1" presStyleIdx="2" presStyleCnt="5"/>
      <dgm:spPr>
        <a:solidFill>
          <a:srgbClr val="FFC000"/>
        </a:solidFill>
        <a:ln>
          <a:noFill/>
        </a:ln>
      </dgm:spPr>
    </dgm:pt>
    <dgm:pt modelId="{62FFE5F1-83E1-4C4F-BE2E-705656E5E1F7}" type="pres">
      <dgm:prSet presAssocID="{3457F769-5EE3-4931-9577-34A3C734BFC5}" presName="text_4" presStyleLbl="node1" presStyleIdx="3" presStyleCnt="5">
        <dgm:presLayoutVars>
          <dgm:bulletEnabled val="1"/>
        </dgm:presLayoutVars>
      </dgm:prSet>
      <dgm:spPr/>
    </dgm:pt>
    <dgm:pt modelId="{75E3DBB2-BAB1-4219-B1C2-9BDE52FB59C1}" type="pres">
      <dgm:prSet presAssocID="{3457F769-5EE3-4931-9577-34A3C734BFC5}" presName="accent_4" presStyleCnt="0"/>
      <dgm:spPr/>
    </dgm:pt>
    <dgm:pt modelId="{E118C258-CC50-4F9E-91A8-855C53713E1C}" type="pres">
      <dgm:prSet presAssocID="{3457F769-5EE3-4931-9577-34A3C734BFC5}" presName="accentRepeatNode" presStyleLbl="solidFgAcc1" presStyleIdx="3" presStyleCnt="5"/>
      <dgm:spPr>
        <a:solidFill>
          <a:srgbClr val="FFC000"/>
        </a:solidFill>
        <a:ln>
          <a:noFill/>
        </a:ln>
      </dgm:spPr>
    </dgm:pt>
    <dgm:pt modelId="{ADA03864-1770-4D61-AE20-E2358B2A2BD5}" type="pres">
      <dgm:prSet presAssocID="{0440EF1E-69CA-4F1A-A68A-11C655503C4A}" presName="text_5" presStyleLbl="node1" presStyleIdx="4" presStyleCnt="5">
        <dgm:presLayoutVars>
          <dgm:bulletEnabled val="1"/>
        </dgm:presLayoutVars>
      </dgm:prSet>
      <dgm:spPr/>
    </dgm:pt>
    <dgm:pt modelId="{9EF3E350-EDCB-4C04-8F4F-83FF632A1116}" type="pres">
      <dgm:prSet presAssocID="{0440EF1E-69CA-4F1A-A68A-11C655503C4A}" presName="accent_5" presStyleCnt="0"/>
      <dgm:spPr/>
    </dgm:pt>
    <dgm:pt modelId="{108FCCED-2562-4211-A278-53A4992307E4}" type="pres">
      <dgm:prSet presAssocID="{0440EF1E-69CA-4F1A-A68A-11C655503C4A}" presName="accentRepeatNode" presStyleLbl="solidFgAcc1" presStyleIdx="4" presStyleCnt="5"/>
      <dgm:spPr>
        <a:solidFill>
          <a:srgbClr val="FFC000"/>
        </a:solidFill>
        <a:ln>
          <a:noFill/>
        </a:ln>
      </dgm:spPr>
    </dgm:pt>
  </dgm:ptLst>
  <dgm:cxnLst>
    <dgm:cxn modelId="{EBE0130D-E881-4107-B61E-EC18C78C763D}" srcId="{EAAD673E-E52A-47AD-8012-D33495A6C382}" destId="{0440EF1E-69CA-4F1A-A68A-11C655503C4A}" srcOrd="4" destOrd="0" parTransId="{E1C4F515-931E-4C50-86E2-00808359AF4C}" sibTransId="{A02A6823-5D23-484A-88F7-58B127993533}"/>
    <dgm:cxn modelId="{BF41F719-B485-4006-B736-DF81B9637FB2}" type="presOf" srcId="{EAAD673E-E52A-47AD-8012-D33495A6C382}" destId="{F5977A91-CB87-436B-A43E-97BBB8707A8C}" srcOrd="0" destOrd="0" presId="urn:microsoft.com/office/officeart/2008/layout/VerticalCurvedList"/>
    <dgm:cxn modelId="{8AFC7E3E-1A61-4269-807D-E0680596EA4C}" srcId="{EAAD673E-E52A-47AD-8012-D33495A6C382}" destId="{020C4D9B-4667-489D-B857-93BF30793761}" srcOrd="0" destOrd="0" parTransId="{29360B24-4B63-4798-AF28-66B2AA191488}" sibTransId="{09A47075-47D0-42C2-B2BD-3A6E1186EE82}"/>
    <dgm:cxn modelId="{1A7F2F3F-00B2-4B36-8F52-F60BD829756B}" type="presOf" srcId="{09A47075-47D0-42C2-B2BD-3A6E1186EE82}" destId="{D803BDFA-8825-43AB-BFE5-22F1722DF15F}" srcOrd="0" destOrd="0" presId="urn:microsoft.com/office/officeart/2008/layout/VerticalCurvedList"/>
    <dgm:cxn modelId="{D21F4C5F-0F8C-45E9-82A4-0E2B4034E21B}" srcId="{EAAD673E-E52A-47AD-8012-D33495A6C382}" destId="{1D5B33B8-BD72-41A3-BC68-9B6883BA8370}" srcOrd="2" destOrd="0" parTransId="{A0FDB6F0-7E8A-4C0F-877E-09BF43B7D233}" sibTransId="{227CEC35-3557-4513-A838-3EA37B0886A2}"/>
    <dgm:cxn modelId="{E7F12266-F1B8-4FF6-A6E7-3746C42894A5}" srcId="{EAAD673E-E52A-47AD-8012-D33495A6C382}" destId="{3457F769-5EE3-4931-9577-34A3C734BFC5}" srcOrd="3" destOrd="0" parTransId="{50D1964B-3D35-453C-A16B-FEB2C62037B6}" sibTransId="{985CD850-2BAE-4ED6-9299-605CF2EF29AE}"/>
    <dgm:cxn modelId="{A68B307F-90CA-47EF-A74B-04793EBD6180}" type="presOf" srcId="{E47F9802-F1FC-4148-8412-8F742F66DA53}" destId="{CEEA14B1-4D25-4256-960E-4DA4722FD0F7}" srcOrd="0" destOrd="0" presId="urn:microsoft.com/office/officeart/2008/layout/VerticalCurvedList"/>
    <dgm:cxn modelId="{B143958F-CCAD-4F45-AC44-8339B628BF9F}" type="presOf" srcId="{0440EF1E-69CA-4F1A-A68A-11C655503C4A}" destId="{ADA03864-1770-4D61-AE20-E2358B2A2BD5}" srcOrd="0" destOrd="0" presId="urn:microsoft.com/office/officeart/2008/layout/VerticalCurvedList"/>
    <dgm:cxn modelId="{C8E08FD7-996B-4ED5-B231-F917DFB61414}" srcId="{EAAD673E-E52A-47AD-8012-D33495A6C382}" destId="{E47F9802-F1FC-4148-8412-8F742F66DA53}" srcOrd="1" destOrd="0" parTransId="{060C43AE-47A3-43D2-B87E-3ED4C28BC1BE}" sibTransId="{335CB27B-4ADA-4BDF-B5DA-94862A0480CB}"/>
    <dgm:cxn modelId="{D85D4BEA-63AD-4663-B894-46CE17EA8EB3}" type="presOf" srcId="{020C4D9B-4667-489D-B857-93BF30793761}" destId="{1EBA0C18-D96F-40BD-8A78-691F7E27A226}" srcOrd="0" destOrd="0" presId="urn:microsoft.com/office/officeart/2008/layout/VerticalCurvedList"/>
    <dgm:cxn modelId="{0E1B6DF1-FE78-4442-871B-F7A57D44849A}" type="presOf" srcId="{1D5B33B8-BD72-41A3-BC68-9B6883BA8370}" destId="{C5F7566E-881C-41F4-A67D-2E51D80BDF85}" srcOrd="0" destOrd="0" presId="urn:microsoft.com/office/officeart/2008/layout/VerticalCurvedList"/>
    <dgm:cxn modelId="{527FD9F9-3FA4-4ABC-BA51-0ED69DEFE1CD}" type="presOf" srcId="{3457F769-5EE3-4931-9577-34A3C734BFC5}" destId="{62FFE5F1-83E1-4C4F-BE2E-705656E5E1F7}" srcOrd="0" destOrd="0" presId="urn:microsoft.com/office/officeart/2008/layout/VerticalCurvedList"/>
    <dgm:cxn modelId="{4E29EF70-F11F-4625-BB2D-4B976566EC95}" type="presParOf" srcId="{F5977A91-CB87-436B-A43E-97BBB8707A8C}" destId="{EC58CB44-A155-4E75-BB85-4F842D8FA473}" srcOrd="0" destOrd="0" presId="urn:microsoft.com/office/officeart/2008/layout/VerticalCurvedList"/>
    <dgm:cxn modelId="{7DC1DA47-84CC-43B5-B01F-3E0887403DC6}" type="presParOf" srcId="{EC58CB44-A155-4E75-BB85-4F842D8FA473}" destId="{00F7E589-B1F5-4472-92FB-940C7C490E6D}" srcOrd="0" destOrd="0" presId="urn:microsoft.com/office/officeart/2008/layout/VerticalCurvedList"/>
    <dgm:cxn modelId="{49646544-B97E-4F5B-8451-A0B1AF6844A5}" type="presParOf" srcId="{00F7E589-B1F5-4472-92FB-940C7C490E6D}" destId="{86F97A38-73B2-454C-8A2F-7B43995CE6A1}" srcOrd="0" destOrd="0" presId="urn:microsoft.com/office/officeart/2008/layout/VerticalCurvedList"/>
    <dgm:cxn modelId="{AC333A96-BBB7-4EEF-BDEE-9EA2D22755A6}" type="presParOf" srcId="{00F7E589-B1F5-4472-92FB-940C7C490E6D}" destId="{D803BDFA-8825-43AB-BFE5-22F1722DF15F}" srcOrd="1" destOrd="0" presId="urn:microsoft.com/office/officeart/2008/layout/VerticalCurvedList"/>
    <dgm:cxn modelId="{60E6DDB4-B2E3-4FD0-8439-18B0A017711C}" type="presParOf" srcId="{00F7E589-B1F5-4472-92FB-940C7C490E6D}" destId="{45AA8751-092D-493B-9845-3F3F64B934AB}" srcOrd="2" destOrd="0" presId="urn:microsoft.com/office/officeart/2008/layout/VerticalCurvedList"/>
    <dgm:cxn modelId="{4A450A09-553E-46FC-838C-5649B02728DA}" type="presParOf" srcId="{00F7E589-B1F5-4472-92FB-940C7C490E6D}" destId="{9B8B9A1D-B94B-494A-B309-CBA755A279F0}" srcOrd="3" destOrd="0" presId="urn:microsoft.com/office/officeart/2008/layout/VerticalCurvedList"/>
    <dgm:cxn modelId="{5A30613F-239D-4EDD-9C17-402EC1C23DAD}" type="presParOf" srcId="{EC58CB44-A155-4E75-BB85-4F842D8FA473}" destId="{1EBA0C18-D96F-40BD-8A78-691F7E27A226}" srcOrd="1" destOrd="0" presId="urn:microsoft.com/office/officeart/2008/layout/VerticalCurvedList"/>
    <dgm:cxn modelId="{FF37CC75-4B14-4378-B418-8D87246A61ED}" type="presParOf" srcId="{EC58CB44-A155-4E75-BB85-4F842D8FA473}" destId="{8049817E-2D4E-462C-94A7-FFA82E0E81AD}" srcOrd="2" destOrd="0" presId="urn:microsoft.com/office/officeart/2008/layout/VerticalCurvedList"/>
    <dgm:cxn modelId="{E7A1F5E1-E2AE-48D8-937F-B4D13777BCDB}" type="presParOf" srcId="{8049817E-2D4E-462C-94A7-FFA82E0E81AD}" destId="{17F5D01B-B535-42D7-BECF-2296EDA29D40}" srcOrd="0" destOrd="0" presId="urn:microsoft.com/office/officeart/2008/layout/VerticalCurvedList"/>
    <dgm:cxn modelId="{8E7B117D-38F9-4FA4-ADDE-8B90C4ED2B2F}" type="presParOf" srcId="{EC58CB44-A155-4E75-BB85-4F842D8FA473}" destId="{CEEA14B1-4D25-4256-960E-4DA4722FD0F7}" srcOrd="3" destOrd="0" presId="urn:microsoft.com/office/officeart/2008/layout/VerticalCurvedList"/>
    <dgm:cxn modelId="{EA503220-6D26-48CF-B728-BCEDABE6191B}" type="presParOf" srcId="{EC58CB44-A155-4E75-BB85-4F842D8FA473}" destId="{04693D77-D4DB-4DE5-A26A-8BB6A1009DF3}" srcOrd="4" destOrd="0" presId="urn:microsoft.com/office/officeart/2008/layout/VerticalCurvedList"/>
    <dgm:cxn modelId="{287879B1-D956-45B4-9CDE-FF608F0898B4}" type="presParOf" srcId="{04693D77-D4DB-4DE5-A26A-8BB6A1009DF3}" destId="{F0EAE963-7EEC-4D31-B0A1-E00DDB467A4B}" srcOrd="0" destOrd="0" presId="urn:microsoft.com/office/officeart/2008/layout/VerticalCurvedList"/>
    <dgm:cxn modelId="{AA8D7723-FE77-4CAC-9EBF-5DA152E85555}" type="presParOf" srcId="{EC58CB44-A155-4E75-BB85-4F842D8FA473}" destId="{C5F7566E-881C-41F4-A67D-2E51D80BDF85}" srcOrd="5" destOrd="0" presId="urn:microsoft.com/office/officeart/2008/layout/VerticalCurvedList"/>
    <dgm:cxn modelId="{85CFF775-2B96-4304-8915-3EC31502C7A1}" type="presParOf" srcId="{EC58CB44-A155-4E75-BB85-4F842D8FA473}" destId="{A61CFC86-67F7-4559-A867-FE3260955524}" srcOrd="6" destOrd="0" presId="urn:microsoft.com/office/officeart/2008/layout/VerticalCurvedList"/>
    <dgm:cxn modelId="{6E61C0E9-9330-482B-BACE-1EF0A8F504F5}" type="presParOf" srcId="{A61CFC86-67F7-4559-A867-FE3260955524}" destId="{E1DF5B19-78F4-4544-A60B-FF27043F4EDC}" srcOrd="0" destOrd="0" presId="urn:microsoft.com/office/officeart/2008/layout/VerticalCurvedList"/>
    <dgm:cxn modelId="{3EB3DE0E-9866-4F6C-82D7-6C309EAF31E3}" type="presParOf" srcId="{EC58CB44-A155-4E75-BB85-4F842D8FA473}" destId="{62FFE5F1-83E1-4C4F-BE2E-705656E5E1F7}" srcOrd="7" destOrd="0" presId="urn:microsoft.com/office/officeart/2008/layout/VerticalCurvedList"/>
    <dgm:cxn modelId="{CB8B4332-F96B-4513-8F4D-53871A0801BF}" type="presParOf" srcId="{EC58CB44-A155-4E75-BB85-4F842D8FA473}" destId="{75E3DBB2-BAB1-4219-B1C2-9BDE52FB59C1}" srcOrd="8" destOrd="0" presId="urn:microsoft.com/office/officeart/2008/layout/VerticalCurvedList"/>
    <dgm:cxn modelId="{37F220B0-40B1-429C-BFC1-9EDA77C2F18F}" type="presParOf" srcId="{75E3DBB2-BAB1-4219-B1C2-9BDE52FB59C1}" destId="{E118C258-CC50-4F9E-91A8-855C53713E1C}" srcOrd="0" destOrd="0" presId="urn:microsoft.com/office/officeart/2008/layout/VerticalCurvedList"/>
    <dgm:cxn modelId="{494B1AA4-EF9F-43A2-A054-09DB0A76CC02}" type="presParOf" srcId="{EC58CB44-A155-4E75-BB85-4F842D8FA473}" destId="{ADA03864-1770-4D61-AE20-E2358B2A2BD5}" srcOrd="9" destOrd="0" presId="urn:microsoft.com/office/officeart/2008/layout/VerticalCurvedList"/>
    <dgm:cxn modelId="{92CF6C94-680B-4B56-A9B2-8CC0F4FB143D}" type="presParOf" srcId="{EC58CB44-A155-4E75-BB85-4F842D8FA473}" destId="{9EF3E350-EDCB-4C04-8F4F-83FF632A1116}" srcOrd="10" destOrd="0" presId="urn:microsoft.com/office/officeart/2008/layout/VerticalCurvedList"/>
    <dgm:cxn modelId="{8CC4CA31-2968-44E6-AEA9-77FFCF7FE021}" type="presParOf" srcId="{9EF3E350-EDCB-4C04-8F4F-83FF632A1116}" destId="{108FCCED-2562-4211-A278-53A4992307E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3BDFA-8825-43AB-BFE5-22F1722DF15F}">
      <dsp:nvSpPr>
        <dsp:cNvPr id="0" name=""/>
        <dsp:cNvSpPr/>
      </dsp:nvSpPr>
      <dsp:spPr>
        <a:xfrm>
          <a:off x="-5040366" y="-772216"/>
          <a:ext cx="6002667" cy="6002667"/>
        </a:xfrm>
        <a:prstGeom prst="blockArc">
          <a:avLst>
            <a:gd name="adj1" fmla="val 18900000"/>
            <a:gd name="adj2" fmla="val 2700000"/>
            <a:gd name="adj3" fmla="val 360"/>
          </a:avLst>
        </a:prstGeom>
        <a:solidFill>
          <a:schemeClr val="bg1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BA0C18-D96F-40BD-8A78-691F7E27A226}">
      <dsp:nvSpPr>
        <dsp:cNvPr id="0" name=""/>
        <dsp:cNvSpPr/>
      </dsp:nvSpPr>
      <dsp:spPr>
        <a:xfrm>
          <a:off x="420967" y="278550"/>
          <a:ext cx="4418484" cy="557457"/>
        </a:xfrm>
        <a:prstGeom prst="rect">
          <a:avLst/>
        </a:prstGeom>
        <a:solidFill>
          <a:srgbClr val="00507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248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200" kern="1200" dirty="0"/>
            <a:t>Investigación</a:t>
          </a:r>
        </a:p>
      </dsp:txBody>
      <dsp:txXfrm>
        <a:off x="420967" y="278550"/>
        <a:ext cx="4418484" cy="557457"/>
      </dsp:txXfrm>
    </dsp:sp>
    <dsp:sp modelId="{17F5D01B-B535-42D7-BECF-2296EDA29D40}">
      <dsp:nvSpPr>
        <dsp:cNvPr id="0" name=""/>
        <dsp:cNvSpPr/>
      </dsp:nvSpPr>
      <dsp:spPr>
        <a:xfrm>
          <a:off x="72556" y="208868"/>
          <a:ext cx="696822" cy="696822"/>
        </a:xfrm>
        <a:prstGeom prst="ellipse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A14B1-4D25-4256-960E-4DA4722FD0F7}">
      <dsp:nvSpPr>
        <dsp:cNvPr id="0" name=""/>
        <dsp:cNvSpPr/>
      </dsp:nvSpPr>
      <dsp:spPr>
        <a:xfrm>
          <a:off x="820425" y="1114469"/>
          <a:ext cx="4019027" cy="557457"/>
        </a:xfrm>
        <a:prstGeom prst="rect">
          <a:avLst/>
        </a:prstGeom>
        <a:solidFill>
          <a:srgbClr val="00507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248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200" kern="1200" dirty="0"/>
            <a:t>Información</a:t>
          </a:r>
        </a:p>
      </dsp:txBody>
      <dsp:txXfrm>
        <a:off x="820425" y="1114469"/>
        <a:ext cx="4019027" cy="557457"/>
      </dsp:txXfrm>
    </dsp:sp>
    <dsp:sp modelId="{F0EAE963-7EEC-4D31-B0A1-E00DDB467A4B}">
      <dsp:nvSpPr>
        <dsp:cNvPr id="0" name=""/>
        <dsp:cNvSpPr/>
      </dsp:nvSpPr>
      <dsp:spPr>
        <a:xfrm>
          <a:off x="472014" y="1044787"/>
          <a:ext cx="696822" cy="696822"/>
        </a:xfrm>
        <a:prstGeom prst="ellipse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F7566E-881C-41F4-A67D-2E51D80BDF85}">
      <dsp:nvSpPr>
        <dsp:cNvPr id="0" name=""/>
        <dsp:cNvSpPr/>
      </dsp:nvSpPr>
      <dsp:spPr>
        <a:xfrm>
          <a:off x="943027" y="1950388"/>
          <a:ext cx="3896425" cy="557457"/>
        </a:xfrm>
        <a:prstGeom prst="rect">
          <a:avLst/>
        </a:prstGeom>
        <a:solidFill>
          <a:srgbClr val="00507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248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200" kern="1200" dirty="0"/>
            <a:t>Medidas procesales judiciales</a:t>
          </a:r>
        </a:p>
      </dsp:txBody>
      <dsp:txXfrm>
        <a:off x="943027" y="1950388"/>
        <a:ext cx="3896425" cy="557457"/>
      </dsp:txXfrm>
    </dsp:sp>
    <dsp:sp modelId="{E1DF5B19-78F4-4544-A60B-FF27043F4EDC}">
      <dsp:nvSpPr>
        <dsp:cNvPr id="0" name=""/>
        <dsp:cNvSpPr/>
      </dsp:nvSpPr>
      <dsp:spPr>
        <a:xfrm>
          <a:off x="594616" y="1880706"/>
          <a:ext cx="696822" cy="696822"/>
        </a:xfrm>
        <a:prstGeom prst="ellipse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FE5F1-83E1-4C4F-BE2E-705656E5E1F7}">
      <dsp:nvSpPr>
        <dsp:cNvPr id="0" name=""/>
        <dsp:cNvSpPr/>
      </dsp:nvSpPr>
      <dsp:spPr>
        <a:xfrm>
          <a:off x="820425" y="2786307"/>
          <a:ext cx="4019027" cy="557457"/>
        </a:xfrm>
        <a:prstGeom prst="rect">
          <a:avLst/>
        </a:prstGeom>
        <a:solidFill>
          <a:srgbClr val="00507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248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200" kern="1200" dirty="0"/>
            <a:t>Comunicación oportuna</a:t>
          </a:r>
        </a:p>
      </dsp:txBody>
      <dsp:txXfrm>
        <a:off x="820425" y="2786307"/>
        <a:ext cx="4019027" cy="557457"/>
      </dsp:txXfrm>
    </dsp:sp>
    <dsp:sp modelId="{E118C258-CC50-4F9E-91A8-855C53713E1C}">
      <dsp:nvSpPr>
        <dsp:cNvPr id="0" name=""/>
        <dsp:cNvSpPr/>
      </dsp:nvSpPr>
      <dsp:spPr>
        <a:xfrm>
          <a:off x="472014" y="2716625"/>
          <a:ext cx="696822" cy="696822"/>
        </a:xfrm>
        <a:prstGeom prst="ellipse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A03864-1770-4D61-AE20-E2358B2A2BD5}">
      <dsp:nvSpPr>
        <dsp:cNvPr id="0" name=""/>
        <dsp:cNvSpPr/>
      </dsp:nvSpPr>
      <dsp:spPr>
        <a:xfrm>
          <a:off x="420967" y="3622226"/>
          <a:ext cx="4418484" cy="557457"/>
        </a:xfrm>
        <a:prstGeom prst="rect">
          <a:avLst/>
        </a:prstGeom>
        <a:solidFill>
          <a:srgbClr val="00507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248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200" kern="1200" dirty="0"/>
            <a:t>Coordinación interinstitucional</a:t>
          </a:r>
        </a:p>
      </dsp:txBody>
      <dsp:txXfrm>
        <a:off x="420967" y="3622226"/>
        <a:ext cx="4418484" cy="557457"/>
      </dsp:txXfrm>
    </dsp:sp>
    <dsp:sp modelId="{108FCCED-2562-4211-A278-53A4992307E4}">
      <dsp:nvSpPr>
        <dsp:cNvPr id="0" name=""/>
        <dsp:cNvSpPr/>
      </dsp:nvSpPr>
      <dsp:spPr>
        <a:xfrm>
          <a:off x="72556" y="3552544"/>
          <a:ext cx="696822" cy="696822"/>
        </a:xfrm>
        <a:prstGeom prst="ellipse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B91C1AE-604D-B8D2-2BE4-AE59A686F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D6BB46-EF06-C4A0-7AA8-2F0663DEEF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3A5254-811B-4606-B929-25B6B9731E45}" type="datetimeFigureOut">
              <a:rPr lang="es-ES"/>
              <a:pPr>
                <a:defRPr/>
              </a:pPr>
              <a:t>15/07/2024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C5439D2-5456-A31D-FEB5-E4FD7AFEA5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3F8D27-97AA-17F2-E18A-034A283BC6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8CC1C57-0E7D-4A42-963F-B08B1E73DC6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42170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A21083-6558-EA1D-6670-B80323F0B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D0EA49-F532-B32E-AB75-F0828E862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E65572-D2B0-B3AD-E138-105EF4DF5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F4E601-0229-4312-9EFA-35603C87BC6A}" type="datetimeFigureOut">
              <a:rPr lang="es-ES" smtClean="0"/>
              <a:pPr>
                <a:defRPr/>
              </a:pPr>
              <a:t>15/07/2024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18D861-CC72-6DD5-868E-A52841284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AF7A37-9D08-948D-F27E-1532EAE1D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F6CB-336F-476E-BDD8-7058D29A39BC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0196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F2B1C7-BC47-EBC5-632A-997374C0F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5090D4C-5DFE-F4FA-9443-59591D4D1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2FCFBF-E132-1CFE-0ED5-72DF6ADB7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7FBEC3-A4EF-4653-B922-CA811F444558}" type="datetimeFigureOut">
              <a:rPr lang="es-ES" smtClean="0"/>
              <a:pPr>
                <a:defRPr/>
              </a:pPr>
              <a:t>15/07/2024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783562-91DE-856E-F10C-5BC147B5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33FF46-577B-681B-C444-E550C880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916C-3899-4E6C-888B-1988FD3B36BB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52359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A88748-2046-0CF6-621D-2EFF1CA621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BD29CC1-319A-9528-76A0-6D2683ECC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63602B-0C0E-4753-3B0A-B0BF7D5BF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C13AC8-9F36-4A80-936D-7E139D76ED9C}" type="datetimeFigureOut">
              <a:rPr lang="es-ES" smtClean="0"/>
              <a:pPr>
                <a:defRPr/>
              </a:pPr>
              <a:t>15/07/2024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2B5DCD-BA48-BF00-E37A-C0FF8E3B8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50BB78-09B1-8FAB-2990-D12FEB91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F8E2-A1A6-4C96-9079-01B32D658EF1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75273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E05A7-2234-1545-5B5A-57C6E2187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1450A5-782F-845D-C0BE-F39094669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FB487A-01BF-C2E3-956F-87EC43029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AAF8A0-B37A-4C6F-8505-5C212D2863AB}" type="datetimeFigureOut">
              <a:rPr lang="es-ES" smtClean="0"/>
              <a:pPr>
                <a:defRPr/>
              </a:pPr>
              <a:t>15/07/2024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C73241-15ED-5ABA-3D8E-2F5CC0BFC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773D63-F9E6-5D7A-E633-C534B593C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AE2D-B02D-40BC-ADFD-9CF8C00CBD1D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3469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0301DF-AC8E-133F-B4FC-6063A2636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B134CC-956C-A4DD-1599-DE722D268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937E6C-681E-FDE5-C481-7A3A070C7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2B8B70-6911-4CAF-85D6-346EDC6A8B6C}" type="datetimeFigureOut">
              <a:rPr lang="es-ES" smtClean="0"/>
              <a:pPr>
                <a:defRPr/>
              </a:pPr>
              <a:t>15/07/2024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A21855-D900-8D08-15BE-1E053EF99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788317-A4BB-C291-E01D-86E23B949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4B2C-7ACD-446F-9284-1056A5D8EE13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4823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AB0F9-9AC1-7887-77F5-C8E5D308F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EF0A00-758F-33D6-A945-D6DFF820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B661757-6CFC-1CB6-B980-B260C9CB0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313D62-93F0-DA74-C4D1-210999D05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8F5800-5E67-4DAB-9DBC-DAC5742B703A}" type="datetimeFigureOut">
              <a:rPr lang="es-ES" smtClean="0"/>
              <a:pPr>
                <a:defRPr/>
              </a:pPr>
              <a:t>15/07/2024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EF917EB-89EF-C50A-8B50-DC0BA020E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0D2EEE1-C4D8-39BB-0DE9-BC856131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2445-2418-446F-8AED-3EB42BD6FC01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566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FF7BC-AF5C-0B5C-47E5-2DCE3D6A4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71FD19-46E6-EFA3-F6F5-1BB8730D3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14BFDF-60C7-1503-83D2-E57612048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054997C-CEB2-0C2C-4F5B-57079AB96B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8977A09-554E-1D23-65D5-CC39643FB5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2BE3080-2B65-9CFB-9CA9-37A1AF04B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38CEDA-E06C-410F-961F-43D1492A4AD6}" type="datetimeFigureOut">
              <a:rPr lang="es-ES" smtClean="0"/>
              <a:pPr>
                <a:defRPr/>
              </a:pPr>
              <a:t>15/07/2024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8E722A4-CE47-17E0-C56A-53D7DEC0F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9563934-8DB1-CB7F-ADFD-7AA8EAFB9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50EA-696F-41E2-A6AF-06B7300006BB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0792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7C210-9A2C-CAFA-E907-E4F4FAED3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729188-DAC4-9728-DF25-CCFBDFCF6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09016E-522A-4B07-AC5E-C6E960F558F1}" type="datetimeFigureOut">
              <a:rPr lang="es-ES" smtClean="0"/>
              <a:pPr>
                <a:defRPr/>
              </a:pPr>
              <a:t>15/07/2024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F38C3A-A2F9-8F74-20F4-65FD5F0CF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4E6BF0-48D0-4F27-B3D6-6D0E8DC70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50DE-585B-42D6-8A5F-F46200E479DC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60615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1EC6B4E-9228-E5D8-C61E-064EF9504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4DB7F4-A937-43A7-9B33-825802CF29D5}" type="datetimeFigureOut">
              <a:rPr lang="es-ES" smtClean="0"/>
              <a:pPr>
                <a:defRPr/>
              </a:pPr>
              <a:t>15/07/2024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F86BFC0-59E0-61D6-7436-BFC0B8966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260C467-F0B7-DBF9-0546-643653F31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CC57-5CC6-4DE5-A6A9-713130CCD91F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5217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BE4A76-24EE-085A-855E-1FDCC41D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330192-4966-5719-0915-1A6F53BE4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7D0FCE1-2A05-F929-2BFB-76FCDCD00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740D2C-166D-B8D0-B7A1-BD0A66A9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5C4FED-39EE-4A18-88D8-C230F27AC362}" type="datetimeFigureOut">
              <a:rPr lang="es-ES" smtClean="0"/>
              <a:pPr>
                <a:defRPr/>
              </a:pPr>
              <a:t>15/07/2024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31A14C-0CE7-8311-FAA7-42D1033AE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F7FB71-E588-9D42-5B7B-D1BC66F8D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0E00-9C84-49A2-93A8-D7D342BCF9DD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9878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DBA3B5-D043-4801-8ACC-39C42C161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DF6DB20-5517-2DE8-7E72-C1F627F72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F3CAC6-0E7E-485D-1724-7DADFB03A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BDCD13-022D-D5FE-3A1A-E554F82CD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4B7E53-2D37-488F-AAE6-AFF0C699C345}" type="datetimeFigureOut">
              <a:rPr lang="es-ES" smtClean="0"/>
              <a:pPr>
                <a:defRPr/>
              </a:pPr>
              <a:t>15/07/2024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4349F2-9D68-93B1-EF60-01C29947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F582AA-A206-2273-46FB-1B2D5A2C5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342D-5DF3-4C10-84C7-9A46E64C10D7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87757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3DD1A6A-3B49-65E7-7C2B-CD49F4060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AFFF23-0FDD-14BB-22E6-0F0614567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D8E5E8-9D7A-0840-D839-FFCF3FC02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09016E-522A-4B07-AC5E-C6E960F558F1}" type="datetimeFigureOut">
              <a:rPr lang="es-ES" smtClean="0"/>
              <a:pPr>
                <a:defRPr/>
              </a:pPr>
              <a:t>15/07/2024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316AEC-CFFE-9D23-B006-28BF21AD2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35783C-FA64-EE90-C10B-6597FC4CD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650DE-585B-42D6-8A5F-F46200E479DC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6994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3BAF858A-2E52-1A62-6B97-81F2F4F9FACF}"/>
              </a:ext>
            </a:extLst>
          </p:cNvPr>
          <p:cNvGrpSpPr/>
          <p:nvPr/>
        </p:nvGrpSpPr>
        <p:grpSpPr>
          <a:xfrm>
            <a:off x="-67090" y="0"/>
            <a:ext cx="9211089" cy="6966290"/>
            <a:chOff x="3112125" y="610467"/>
            <a:chExt cx="6141700" cy="4790209"/>
          </a:xfrm>
        </p:grpSpPr>
        <p:pic>
          <p:nvPicPr>
            <p:cNvPr id="7" name="Picture 2" descr="2023 deja al menos 115 000 nuevos migrantes nicas">
              <a:extLst>
                <a:ext uri="{FF2B5EF4-FFF2-40B4-BE49-F238E27FC236}">
                  <a16:creationId xmlns:a16="http://schemas.microsoft.com/office/drawing/2014/main" id="{ED705040-4249-131D-183F-53F88732CB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2125" y="610467"/>
              <a:ext cx="6141700" cy="4486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35723A8D-CFC5-85C3-23C0-ED4EC8868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5679" y="732311"/>
              <a:ext cx="1939361" cy="824229"/>
            </a:xfrm>
            <a:prstGeom prst="rect">
              <a:avLst/>
            </a:prstGeom>
          </p:spPr>
        </p:pic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09B9639C-E2AE-5A4A-0A2B-5B3892F544B9}"/>
                </a:ext>
              </a:extLst>
            </p:cNvPr>
            <p:cNvSpPr/>
            <p:nvPr/>
          </p:nvSpPr>
          <p:spPr>
            <a:xfrm>
              <a:off x="6000750" y="5095875"/>
              <a:ext cx="2022475" cy="304801"/>
            </a:xfrm>
            <a:custGeom>
              <a:avLst/>
              <a:gdLst>
                <a:gd name="connsiteX0" fmla="*/ 0 w 2022475"/>
                <a:gd name="connsiteY0" fmla="*/ 3175 h 304801"/>
                <a:gd name="connsiteX1" fmla="*/ 777875 w 2022475"/>
                <a:gd name="connsiteY1" fmla="*/ 304800 h 304801"/>
                <a:gd name="connsiteX2" fmla="*/ 2022475 w 2022475"/>
                <a:gd name="connsiteY2" fmla="*/ 0 h 304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2475" h="304801">
                  <a:moveTo>
                    <a:pt x="0" y="3175"/>
                  </a:moveTo>
                  <a:cubicBezTo>
                    <a:pt x="220398" y="154252"/>
                    <a:pt x="440796" y="305329"/>
                    <a:pt x="777875" y="304800"/>
                  </a:cubicBezTo>
                  <a:cubicBezTo>
                    <a:pt x="1114954" y="304271"/>
                    <a:pt x="1568714" y="152135"/>
                    <a:pt x="2022475" y="0"/>
                  </a:cubicBezTo>
                </a:path>
              </a:pathLst>
            </a:custGeom>
            <a:noFill/>
            <a:ln w="19050">
              <a:solidFill>
                <a:srgbClr val="86A39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A34FB665-07A5-7F94-5284-3A531861CECE}"/>
                </a:ext>
              </a:extLst>
            </p:cNvPr>
            <p:cNvSpPr/>
            <p:nvPr/>
          </p:nvSpPr>
          <p:spPr>
            <a:xfrm>
              <a:off x="5943600" y="4953000"/>
              <a:ext cx="111760" cy="304801"/>
            </a:xfrm>
            <a:custGeom>
              <a:avLst/>
              <a:gdLst>
                <a:gd name="connsiteX0" fmla="*/ 0 w 101600"/>
                <a:gd name="connsiteY0" fmla="*/ 0 h 375920"/>
                <a:gd name="connsiteX1" fmla="*/ 101600 w 101600"/>
                <a:gd name="connsiteY1" fmla="*/ 375920 h 37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600" h="375920">
                  <a:moveTo>
                    <a:pt x="0" y="0"/>
                  </a:moveTo>
                  <a:lnTo>
                    <a:pt x="101600" y="375920"/>
                  </a:lnTo>
                </a:path>
              </a:pathLst>
            </a:custGeom>
            <a:noFill/>
            <a:ln w="19050">
              <a:solidFill>
                <a:srgbClr val="86A39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1C659238-59B5-D12B-3AB9-DC392545779C}"/>
                </a:ext>
              </a:extLst>
            </p:cNvPr>
            <p:cNvSpPr/>
            <p:nvPr/>
          </p:nvSpPr>
          <p:spPr>
            <a:xfrm>
              <a:off x="5843270" y="4998652"/>
              <a:ext cx="314960" cy="147320"/>
            </a:xfrm>
            <a:custGeom>
              <a:avLst/>
              <a:gdLst>
                <a:gd name="connsiteX0" fmla="*/ 0 w 314960"/>
                <a:gd name="connsiteY0" fmla="*/ 147320 h 147320"/>
                <a:gd name="connsiteX1" fmla="*/ 137160 w 314960"/>
                <a:gd name="connsiteY1" fmla="*/ 137160 h 147320"/>
                <a:gd name="connsiteX2" fmla="*/ 259080 w 314960"/>
                <a:gd name="connsiteY2" fmla="*/ 50800 h 147320"/>
                <a:gd name="connsiteX3" fmla="*/ 294640 w 314960"/>
                <a:gd name="connsiteY3" fmla="*/ 30480 h 147320"/>
                <a:gd name="connsiteX4" fmla="*/ 314960 w 314960"/>
                <a:gd name="connsiteY4" fmla="*/ 0 h 14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960" h="147320">
                  <a:moveTo>
                    <a:pt x="0" y="147320"/>
                  </a:moveTo>
                  <a:cubicBezTo>
                    <a:pt x="45720" y="143933"/>
                    <a:pt x="94199" y="153165"/>
                    <a:pt x="137160" y="137160"/>
                  </a:cubicBezTo>
                  <a:cubicBezTo>
                    <a:pt x="183829" y="119774"/>
                    <a:pt x="215839" y="75509"/>
                    <a:pt x="259080" y="50800"/>
                  </a:cubicBezTo>
                  <a:lnTo>
                    <a:pt x="294640" y="30480"/>
                  </a:lnTo>
                  <a:cubicBezTo>
                    <a:pt x="311112" y="3027"/>
                    <a:pt x="302898" y="12062"/>
                    <a:pt x="314960" y="0"/>
                  </a:cubicBezTo>
                </a:path>
              </a:pathLst>
            </a:custGeom>
            <a:noFill/>
            <a:ln w="19050">
              <a:solidFill>
                <a:srgbClr val="86A39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1F91A8E7-551C-4C5D-A36D-F99D6019C1C2}"/>
                </a:ext>
              </a:extLst>
            </p:cNvPr>
            <p:cNvSpPr/>
            <p:nvPr/>
          </p:nvSpPr>
          <p:spPr>
            <a:xfrm rot="20219019">
              <a:off x="7968615" y="4933903"/>
              <a:ext cx="111760" cy="304801"/>
            </a:xfrm>
            <a:custGeom>
              <a:avLst/>
              <a:gdLst>
                <a:gd name="connsiteX0" fmla="*/ 0 w 101600"/>
                <a:gd name="connsiteY0" fmla="*/ 0 h 375920"/>
                <a:gd name="connsiteX1" fmla="*/ 101600 w 101600"/>
                <a:gd name="connsiteY1" fmla="*/ 375920 h 37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600" h="375920">
                  <a:moveTo>
                    <a:pt x="0" y="0"/>
                  </a:moveTo>
                  <a:lnTo>
                    <a:pt x="101600" y="375920"/>
                  </a:lnTo>
                </a:path>
              </a:pathLst>
            </a:custGeom>
            <a:noFill/>
            <a:ln w="19050">
              <a:solidFill>
                <a:srgbClr val="86A39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EFBDE75-C63E-43DD-7397-767281AE13F6}"/>
                </a:ext>
              </a:extLst>
            </p:cNvPr>
            <p:cNvSpPr/>
            <p:nvPr/>
          </p:nvSpPr>
          <p:spPr>
            <a:xfrm rot="20219019">
              <a:off x="7816886" y="4981033"/>
              <a:ext cx="314960" cy="147320"/>
            </a:xfrm>
            <a:custGeom>
              <a:avLst/>
              <a:gdLst>
                <a:gd name="connsiteX0" fmla="*/ 0 w 314960"/>
                <a:gd name="connsiteY0" fmla="*/ 147320 h 147320"/>
                <a:gd name="connsiteX1" fmla="*/ 137160 w 314960"/>
                <a:gd name="connsiteY1" fmla="*/ 137160 h 147320"/>
                <a:gd name="connsiteX2" fmla="*/ 259080 w 314960"/>
                <a:gd name="connsiteY2" fmla="*/ 50800 h 147320"/>
                <a:gd name="connsiteX3" fmla="*/ 294640 w 314960"/>
                <a:gd name="connsiteY3" fmla="*/ 30480 h 147320"/>
                <a:gd name="connsiteX4" fmla="*/ 314960 w 314960"/>
                <a:gd name="connsiteY4" fmla="*/ 0 h 14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960" h="147320">
                  <a:moveTo>
                    <a:pt x="0" y="147320"/>
                  </a:moveTo>
                  <a:cubicBezTo>
                    <a:pt x="45720" y="143933"/>
                    <a:pt x="94199" y="153165"/>
                    <a:pt x="137160" y="137160"/>
                  </a:cubicBezTo>
                  <a:cubicBezTo>
                    <a:pt x="183829" y="119774"/>
                    <a:pt x="215839" y="75509"/>
                    <a:pt x="259080" y="50800"/>
                  </a:cubicBezTo>
                  <a:lnTo>
                    <a:pt x="294640" y="30480"/>
                  </a:lnTo>
                  <a:cubicBezTo>
                    <a:pt x="311112" y="3027"/>
                    <a:pt x="302898" y="12062"/>
                    <a:pt x="314960" y="0"/>
                  </a:cubicBezTo>
                </a:path>
              </a:pathLst>
            </a:custGeom>
            <a:noFill/>
            <a:ln w="19050">
              <a:solidFill>
                <a:srgbClr val="86A39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2A9C164-B5AC-0AD7-192E-0C1458DF6211}"/>
              </a:ext>
            </a:extLst>
          </p:cNvPr>
          <p:cNvSpPr/>
          <p:nvPr/>
        </p:nvSpPr>
        <p:spPr>
          <a:xfrm>
            <a:off x="-67090" y="4851133"/>
            <a:ext cx="9211089" cy="2006867"/>
          </a:xfrm>
          <a:prstGeom prst="rect">
            <a:avLst/>
          </a:prstGeom>
          <a:solidFill>
            <a:srgbClr val="0050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EF5251C-6385-57EA-2AAF-07CA96BFA4E4}"/>
              </a:ext>
            </a:extLst>
          </p:cNvPr>
          <p:cNvSpPr txBox="1"/>
          <p:nvPr/>
        </p:nvSpPr>
        <p:spPr>
          <a:xfrm>
            <a:off x="0" y="4746487"/>
            <a:ext cx="9211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Segoe UI Variable Small Semibol" pitchFamily="2" charset="0"/>
              </a:rPr>
              <a:t>Subcomisión de Acceso a la Justicia para Población Migrante y Refugiada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079A3C6-0BAD-84C9-A633-AFC45F084677}"/>
              </a:ext>
            </a:extLst>
          </p:cNvPr>
          <p:cNvSpPr txBox="1"/>
          <p:nvPr/>
        </p:nvSpPr>
        <p:spPr>
          <a:xfrm>
            <a:off x="1543634" y="5965094"/>
            <a:ext cx="60567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R" altLang="es-CR" sz="1800" b="1" dirty="0">
                <a:solidFill>
                  <a:schemeClr val="bg1"/>
                </a:solidFill>
                <a:latin typeface="Segoe UI Variable Small Semibol" pitchFamily="2" charset="0"/>
              </a:rPr>
              <a:t>Convocatoria a organizaciones de la sociedad civil para elección de representaciones 2024-2026 </a:t>
            </a:r>
            <a:endParaRPr lang="es-CR" dirty="0">
              <a:solidFill>
                <a:schemeClr val="bg1"/>
              </a:solidFill>
              <a:latin typeface="Segoe UI Variable Small Semib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729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A7490367-4B4D-8C74-757C-6DBA1CCDD3E7}"/>
              </a:ext>
            </a:extLst>
          </p:cNvPr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s-CR" altLang="es-CR" sz="1800" dirty="0">
              <a:solidFill>
                <a:srgbClr val="003654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8" name="9 CuadroTexto">
            <a:extLst>
              <a:ext uri="{FF2B5EF4-FFF2-40B4-BE49-F238E27FC236}">
                <a16:creationId xmlns:a16="http://schemas.microsoft.com/office/drawing/2014/main" id="{FD0096FD-259D-A595-3C57-C8666C4D8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616" y="656699"/>
            <a:ext cx="753465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 defTabSz="9144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s-CR" altLang="es-ES" sz="1800" b="1" dirty="0">
              <a:solidFill>
                <a:srgbClr val="003654"/>
              </a:solidFill>
              <a:latin typeface="+mn-lt"/>
            </a:endParaRPr>
          </a:p>
          <a:p>
            <a:pPr marL="342900" indent="-342900" algn="just" defTabSz="9144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CR" altLang="es-ES" sz="1800" dirty="0">
                <a:solidFill>
                  <a:srgbClr val="003654"/>
                </a:solidFill>
                <a:latin typeface="+mn-lt"/>
              </a:rPr>
              <a:t>Garantizar el acceso a la justicia para toda persona en condición de migración y refugio.</a:t>
            </a:r>
          </a:p>
          <a:p>
            <a:pPr algn="just" defTabSz="914400" eaLnBrk="1" hangingPunct="1">
              <a:spcBef>
                <a:spcPct val="0"/>
              </a:spcBef>
              <a:buNone/>
              <a:defRPr/>
            </a:pPr>
            <a:endParaRPr lang="es-CR" altLang="es-ES" sz="1800" dirty="0">
              <a:solidFill>
                <a:srgbClr val="003654"/>
              </a:solidFill>
              <a:latin typeface="+mn-lt"/>
            </a:endParaRPr>
          </a:p>
          <a:p>
            <a:pPr marL="342900" indent="-342900" algn="just" defTabSz="9144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CR" altLang="es-ES" sz="1800" dirty="0">
                <a:solidFill>
                  <a:srgbClr val="003654"/>
                </a:solidFill>
                <a:latin typeface="+mn-lt"/>
              </a:rPr>
              <a:t>Con independencia de su condición y estatus </a:t>
            </a:r>
            <a:r>
              <a:rPr lang="es-CR" altLang="es-ES" sz="1800" dirty="0" err="1">
                <a:solidFill>
                  <a:srgbClr val="003654"/>
                </a:solidFill>
                <a:latin typeface="+mn-lt"/>
              </a:rPr>
              <a:t>sociojurídico</a:t>
            </a:r>
            <a:r>
              <a:rPr lang="es-CR" altLang="es-ES" sz="1800" dirty="0">
                <a:solidFill>
                  <a:srgbClr val="003654"/>
                </a:solidFill>
                <a:latin typeface="+mn-lt"/>
              </a:rPr>
              <a:t>.</a:t>
            </a:r>
          </a:p>
          <a:p>
            <a:pPr marL="342900" indent="-342900" algn="just" defTabSz="9144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s-CR" altLang="es-ES" sz="1800" dirty="0">
              <a:solidFill>
                <a:srgbClr val="003654"/>
              </a:solidFill>
              <a:latin typeface="+mn-lt"/>
            </a:endParaRPr>
          </a:p>
          <a:p>
            <a:pPr marL="342900" indent="-342900" algn="just" defTabSz="9144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CR" altLang="es-ES" sz="1800" dirty="0">
                <a:solidFill>
                  <a:srgbClr val="003654"/>
                </a:solidFill>
                <a:latin typeface="+mn-lt"/>
              </a:rPr>
              <a:t>A partir de la instalación de una cultura institucional que promueva y proteja los derechos humanos de las personas migrantes y refugiadas.</a:t>
            </a:r>
          </a:p>
          <a:p>
            <a:pPr marL="342900" indent="-342900" algn="just" defTabSz="9144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s-CR" altLang="es-ES" sz="1800" dirty="0">
              <a:solidFill>
                <a:srgbClr val="003654"/>
              </a:solidFill>
              <a:latin typeface="+mn-lt"/>
            </a:endParaRPr>
          </a:p>
          <a:p>
            <a:pPr marL="342900" indent="-342900" algn="just" defTabSz="9144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s-CR" altLang="es-ES" sz="1800" dirty="0">
              <a:solidFill>
                <a:srgbClr val="003654"/>
              </a:solidFill>
              <a:latin typeface="+mn-lt"/>
            </a:endParaRPr>
          </a:p>
        </p:txBody>
      </p: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D13522E4-4703-0A98-D9DB-CE64985D2827}"/>
              </a:ext>
            </a:extLst>
          </p:cNvPr>
          <p:cNvSpPr/>
          <p:nvPr/>
        </p:nvSpPr>
        <p:spPr>
          <a:xfrm>
            <a:off x="-182880" y="191623"/>
            <a:ext cx="2637323" cy="404262"/>
          </a:xfrm>
          <a:prstGeom prst="roundRect">
            <a:avLst/>
          </a:prstGeom>
          <a:solidFill>
            <a:srgbClr val="0037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R" altLang="es-ES" sz="1800" b="1" dirty="0">
                <a:solidFill>
                  <a:schemeClr val="bg1"/>
                </a:solidFill>
                <a:latin typeface="+mn-lt"/>
              </a:rPr>
              <a:t>Objetivo de la Política:</a:t>
            </a:r>
          </a:p>
        </p:txBody>
      </p:sp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id="{C4683A14-34CD-2640-6C51-294250216E25}"/>
              </a:ext>
            </a:extLst>
          </p:cNvPr>
          <p:cNvSpPr/>
          <p:nvPr/>
        </p:nvSpPr>
        <p:spPr>
          <a:xfrm>
            <a:off x="-182880" y="3501556"/>
            <a:ext cx="1828800" cy="404262"/>
          </a:xfrm>
          <a:prstGeom prst="roundRect">
            <a:avLst/>
          </a:prstGeom>
          <a:solidFill>
            <a:srgbClr val="0037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R" altLang="es-ES" sz="1800" b="1" dirty="0">
                <a:solidFill>
                  <a:schemeClr val="bg1"/>
                </a:solidFill>
                <a:latin typeface="+mn-lt"/>
              </a:rPr>
              <a:t>Subcomisión: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905B0B4F-838A-B7E0-AAF2-881A1F65E427}"/>
              </a:ext>
            </a:extLst>
          </p:cNvPr>
          <p:cNvSpPr txBox="1"/>
          <p:nvPr/>
        </p:nvSpPr>
        <p:spPr>
          <a:xfrm>
            <a:off x="356616" y="4131751"/>
            <a:ext cx="75346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defTabSz="9144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CR" altLang="es-ES" dirty="0">
                <a:solidFill>
                  <a:srgbClr val="003654"/>
                </a:solidFill>
              </a:rPr>
              <a:t>En 2011 entra en funcionamiento.</a:t>
            </a:r>
          </a:p>
          <a:p>
            <a:pPr marL="342900" indent="-342900" algn="just" defTabSz="9144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s-CR" altLang="es-ES" dirty="0">
              <a:solidFill>
                <a:srgbClr val="003654"/>
              </a:solidFill>
            </a:endParaRPr>
          </a:p>
          <a:p>
            <a:pPr marL="342900" indent="-342900" algn="just" defTabSz="9144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CR" altLang="es-ES" dirty="0">
                <a:solidFill>
                  <a:srgbClr val="003654"/>
                </a:solidFill>
              </a:rPr>
              <a:t>Se encarga de dar seguimiento a la implementación de la política.  </a:t>
            </a:r>
          </a:p>
          <a:p>
            <a:pPr marL="342900" indent="-342900" algn="just" defTabSz="9144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s-CR" altLang="es-ES" dirty="0">
              <a:solidFill>
                <a:srgbClr val="003654"/>
              </a:solidFill>
            </a:endParaRPr>
          </a:p>
          <a:p>
            <a:pPr marL="342900" indent="-342900" algn="just" defTabSz="9144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CR" altLang="es-ES" dirty="0">
                <a:solidFill>
                  <a:srgbClr val="003654"/>
                </a:solidFill>
              </a:rPr>
              <a:t>El </a:t>
            </a:r>
            <a:r>
              <a:rPr lang="es-CR" altLang="es-CR" dirty="0">
                <a:solidFill>
                  <a:srgbClr val="003654"/>
                </a:solidFill>
                <a:cs typeface="Times New Roman" panose="02020603050405020304" pitchFamily="18" charset="0"/>
              </a:rPr>
              <a:t>grupo de trabajo se caracteriza por ser </a:t>
            </a:r>
            <a:r>
              <a:rPr lang="es-CR" altLang="es-CR" dirty="0" err="1">
                <a:solidFill>
                  <a:srgbClr val="003654"/>
                </a:solidFill>
                <a:cs typeface="Times New Roman" panose="02020603050405020304" pitchFamily="18" charset="0"/>
              </a:rPr>
              <a:t>interactoral</a:t>
            </a:r>
            <a:r>
              <a:rPr lang="es-CR" altLang="es-CR" dirty="0">
                <a:solidFill>
                  <a:srgbClr val="003654"/>
                </a:solidFill>
                <a:cs typeface="Times New Roman" panose="02020603050405020304" pitchFamily="18" charset="0"/>
              </a:rPr>
              <a:t> (sociedad civil instituciones públicas, organismos internacionales) </a:t>
            </a:r>
          </a:p>
          <a:p>
            <a:pPr marL="342900" indent="-342900" algn="just" defTabSz="9144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s-CR" altLang="es-CR" dirty="0">
              <a:solidFill>
                <a:srgbClr val="003654"/>
              </a:solidFill>
              <a:cs typeface="Times New Roman" panose="02020603050405020304" pitchFamily="18" charset="0"/>
            </a:endParaRPr>
          </a:p>
          <a:p>
            <a:pPr marL="342900" indent="-342900" algn="just" defTabSz="9144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CR" altLang="es-CR" dirty="0">
                <a:solidFill>
                  <a:srgbClr val="003654"/>
                </a:solidFill>
                <a:cs typeface="Times New Roman" panose="02020603050405020304" pitchFamily="18" charset="0"/>
              </a:rPr>
              <a:t>Conamaj funciona como secretaría técnica.</a:t>
            </a:r>
          </a:p>
        </p:txBody>
      </p:sp>
    </p:spTree>
    <p:extLst>
      <p:ext uri="{BB962C8B-B14F-4D97-AF65-F5344CB8AC3E}">
        <p14:creationId xmlns:p14="http://schemas.microsoft.com/office/powerpoint/2010/main" val="130227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A7490367-4B4D-8C74-757C-6DBA1CCDD3E7}"/>
              </a:ext>
            </a:extLst>
          </p:cNvPr>
          <p:cNvSpPr/>
          <p:nvPr/>
        </p:nvSpPr>
        <p:spPr>
          <a:xfrm>
            <a:off x="0" y="1"/>
            <a:ext cx="9143999" cy="6858000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s-CR" altLang="es-CR" sz="1800" dirty="0">
              <a:solidFill>
                <a:srgbClr val="003654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52" name="Diagrama 51">
            <a:extLst>
              <a:ext uri="{FF2B5EF4-FFF2-40B4-BE49-F238E27FC236}">
                <a16:creationId xmlns:a16="http://schemas.microsoft.com/office/drawing/2014/main" id="{6B1931C1-4416-4654-64E9-66A5875172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4777728"/>
              </p:ext>
            </p:extLst>
          </p:nvPr>
        </p:nvGraphicFramePr>
        <p:xfrm>
          <a:off x="3466700" y="1135484"/>
          <a:ext cx="4900866" cy="4458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49824F85-8345-D781-5F09-8BCD16DE165F}"/>
              </a:ext>
            </a:extLst>
          </p:cNvPr>
          <p:cNvSpPr txBox="1"/>
          <p:nvPr/>
        </p:nvSpPr>
        <p:spPr>
          <a:xfrm>
            <a:off x="76200" y="2418904"/>
            <a:ext cx="39165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rgbClr val="003654"/>
                </a:solidFill>
                <a:latin typeface="Segoe UI Variable Small Semibol" pitchFamily="2" charset="0"/>
              </a:rPr>
              <a:t>Líneas de acción</a:t>
            </a:r>
          </a:p>
        </p:txBody>
      </p:sp>
    </p:spTree>
    <p:extLst>
      <p:ext uri="{BB962C8B-B14F-4D97-AF65-F5344CB8AC3E}">
        <p14:creationId xmlns:p14="http://schemas.microsoft.com/office/powerpoint/2010/main" val="1000193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A7490367-4B4D-8C74-757C-6DBA1CCDD3E7}"/>
              </a:ext>
            </a:extLst>
          </p:cNvPr>
          <p:cNvSpPr/>
          <p:nvPr/>
        </p:nvSpPr>
        <p:spPr>
          <a:xfrm>
            <a:off x="0" y="1"/>
            <a:ext cx="9143999" cy="6858000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s-CR" altLang="es-CR" sz="1800" dirty="0">
              <a:solidFill>
                <a:srgbClr val="003654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9824F85-8345-D781-5F09-8BCD16DE165F}"/>
              </a:ext>
            </a:extLst>
          </p:cNvPr>
          <p:cNvSpPr txBox="1"/>
          <p:nvPr/>
        </p:nvSpPr>
        <p:spPr>
          <a:xfrm>
            <a:off x="0" y="616291"/>
            <a:ext cx="618913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Segoe UI Variable Small Semibol" pitchFamily="2" charset="0"/>
              </a:rPr>
              <a:t>Sobre la elección de sociedad civil: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2B65EF98-4F6A-60A1-39C6-7447E051208B}"/>
              </a:ext>
            </a:extLst>
          </p:cNvPr>
          <p:cNvGrpSpPr/>
          <p:nvPr/>
        </p:nvGrpSpPr>
        <p:grpSpPr>
          <a:xfrm>
            <a:off x="544880" y="2188618"/>
            <a:ext cx="1956726" cy="2174534"/>
            <a:chOff x="320130" y="2188618"/>
            <a:chExt cx="1956726" cy="2174534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ADB29EDE-0CB1-D19F-DA0C-C9FFF8F3AC41}"/>
                </a:ext>
              </a:extLst>
            </p:cNvPr>
            <p:cNvSpPr/>
            <p:nvPr/>
          </p:nvSpPr>
          <p:spPr>
            <a:xfrm>
              <a:off x="855009" y="2188618"/>
              <a:ext cx="886968" cy="868680"/>
            </a:xfrm>
            <a:prstGeom prst="ellipse">
              <a:avLst/>
            </a:prstGeom>
            <a:solidFill>
              <a:srgbClr val="0050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4000" b="1" dirty="0"/>
                <a:t>2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3C343402-3CC0-5F69-28B1-0408ECA2043D}"/>
                </a:ext>
              </a:extLst>
            </p:cNvPr>
            <p:cNvSpPr txBox="1"/>
            <p:nvPr/>
          </p:nvSpPr>
          <p:spPr>
            <a:xfrm>
              <a:off x="320130" y="3162823"/>
              <a:ext cx="195672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 eaLnBrk="1" hangingPunct="1">
                <a:spcBef>
                  <a:spcPct val="0"/>
                </a:spcBef>
                <a:defRPr/>
              </a:pPr>
              <a:r>
                <a:rPr lang="es-CR" altLang="es-CR" b="1" dirty="0">
                  <a:solidFill>
                    <a:srgbClr val="003654"/>
                  </a:solidFill>
                  <a:cs typeface="Times New Roman" panose="02020603050405020304" pitchFamily="18" charset="0"/>
                </a:rPr>
                <a:t>Representaciones</a:t>
              </a:r>
              <a:r>
                <a:rPr lang="es-CR" altLang="es-CR" dirty="0">
                  <a:solidFill>
                    <a:srgbClr val="003654"/>
                  </a:solidFill>
                  <a:cs typeface="Times New Roman" panose="02020603050405020304" pitchFamily="18" charset="0"/>
                </a:rPr>
                <a:t>: </a:t>
              </a:r>
            </a:p>
            <a:p>
              <a:pPr algn="ctr" defTabSz="914400" eaLnBrk="1" hangingPunct="1">
                <a:spcBef>
                  <a:spcPct val="0"/>
                </a:spcBef>
                <a:defRPr/>
              </a:pPr>
              <a:r>
                <a:rPr lang="es-CR" altLang="es-CR" dirty="0">
                  <a:solidFill>
                    <a:srgbClr val="003654"/>
                  </a:solidFill>
                  <a:cs typeface="Times New Roman" panose="02020603050405020304" pitchFamily="18" charset="0"/>
                </a:rPr>
                <a:t>1 migración</a:t>
              </a:r>
            </a:p>
            <a:p>
              <a:pPr algn="ctr" defTabSz="914400" eaLnBrk="1" hangingPunct="1">
                <a:spcBef>
                  <a:spcPct val="0"/>
                </a:spcBef>
                <a:defRPr/>
              </a:pPr>
              <a:r>
                <a:rPr lang="es-CR" altLang="es-CR" dirty="0">
                  <a:solidFill>
                    <a:srgbClr val="003654"/>
                  </a:solidFill>
                  <a:cs typeface="Times New Roman" panose="02020603050405020304" pitchFamily="18" charset="0"/>
                </a:rPr>
                <a:t>1 refugio</a:t>
              </a:r>
            </a:p>
            <a:p>
              <a:pPr algn="ctr" defTabSz="914400" eaLnBrk="1" hangingPunct="1">
                <a:spcBef>
                  <a:spcPct val="0"/>
                </a:spcBef>
                <a:defRPr/>
              </a:pPr>
              <a:endParaRPr lang="es-CR" altLang="es-CR" dirty="0">
                <a:solidFill>
                  <a:srgbClr val="003654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B0A08975-BAF6-FFDD-2C1C-C5EF8BE06086}"/>
              </a:ext>
            </a:extLst>
          </p:cNvPr>
          <p:cNvGrpSpPr/>
          <p:nvPr/>
        </p:nvGrpSpPr>
        <p:grpSpPr>
          <a:xfrm>
            <a:off x="3557783" y="2188618"/>
            <a:ext cx="1956726" cy="2168867"/>
            <a:chOff x="320130" y="2188618"/>
            <a:chExt cx="1956726" cy="2168867"/>
          </a:xfrm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514E3857-4457-E3CB-8330-C01367AE988F}"/>
                </a:ext>
              </a:extLst>
            </p:cNvPr>
            <p:cNvSpPr/>
            <p:nvPr/>
          </p:nvSpPr>
          <p:spPr>
            <a:xfrm>
              <a:off x="855009" y="2188618"/>
              <a:ext cx="886968" cy="868680"/>
            </a:xfrm>
            <a:prstGeom prst="ellipse">
              <a:avLst/>
            </a:prstGeom>
            <a:solidFill>
              <a:srgbClr val="0050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4000" b="1" dirty="0"/>
                <a:t>2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A7281A20-2AA9-EAD2-154A-10199514F90A}"/>
                </a:ext>
              </a:extLst>
            </p:cNvPr>
            <p:cNvSpPr txBox="1"/>
            <p:nvPr/>
          </p:nvSpPr>
          <p:spPr>
            <a:xfrm>
              <a:off x="320130" y="3157156"/>
              <a:ext cx="195672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 eaLnBrk="1" hangingPunct="1">
                <a:spcBef>
                  <a:spcPct val="0"/>
                </a:spcBef>
                <a:defRPr/>
              </a:pPr>
              <a:r>
                <a:rPr lang="es-CR" altLang="es-CR" b="1" dirty="0">
                  <a:solidFill>
                    <a:srgbClr val="003654"/>
                  </a:solidFill>
                  <a:cs typeface="Times New Roman" panose="02020603050405020304" pitchFamily="18" charset="0"/>
                </a:rPr>
                <a:t>Votaciones</a:t>
              </a:r>
              <a:r>
                <a:rPr lang="es-CR" altLang="es-CR" dirty="0">
                  <a:solidFill>
                    <a:srgbClr val="003654"/>
                  </a:solidFill>
                  <a:cs typeface="Times New Roman" panose="02020603050405020304" pitchFamily="18" charset="0"/>
                </a:rPr>
                <a:t>: </a:t>
              </a:r>
            </a:p>
            <a:p>
              <a:pPr algn="ctr" defTabSz="914400" eaLnBrk="1" hangingPunct="1">
                <a:spcBef>
                  <a:spcPct val="0"/>
                </a:spcBef>
                <a:defRPr/>
              </a:pPr>
              <a:r>
                <a:rPr lang="es-CR" altLang="es-CR" dirty="0">
                  <a:solidFill>
                    <a:srgbClr val="003654"/>
                  </a:solidFill>
                  <a:cs typeface="Times New Roman" panose="02020603050405020304" pitchFamily="18" charset="0"/>
                </a:rPr>
                <a:t>1 por cada representación</a:t>
              </a:r>
            </a:p>
            <a:p>
              <a:pPr algn="ctr" defTabSz="914400" eaLnBrk="1" hangingPunct="1">
                <a:spcBef>
                  <a:spcPct val="0"/>
                </a:spcBef>
                <a:defRPr/>
              </a:pPr>
              <a:endParaRPr lang="es-CR" altLang="es-CR" dirty="0">
                <a:solidFill>
                  <a:srgbClr val="003654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F7E25A18-0B77-FBA4-C5BE-78A91FA3D68A}"/>
              </a:ext>
            </a:extLst>
          </p:cNvPr>
          <p:cNvGrpSpPr/>
          <p:nvPr/>
        </p:nvGrpSpPr>
        <p:grpSpPr>
          <a:xfrm>
            <a:off x="6463266" y="2188618"/>
            <a:ext cx="1956726" cy="2445865"/>
            <a:chOff x="320130" y="2188618"/>
            <a:chExt cx="1956726" cy="2445865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368DDDA0-8776-17BD-C668-8EDF65189649}"/>
                </a:ext>
              </a:extLst>
            </p:cNvPr>
            <p:cNvSpPr/>
            <p:nvPr/>
          </p:nvSpPr>
          <p:spPr>
            <a:xfrm>
              <a:off x="855009" y="2188618"/>
              <a:ext cx="886968" cy="868680"/>
            </a:xfrm>
            <a:prstGeom prst="ellipse">
              <a:avLst/>
            </a:prstGeom>
            <a:solidFill>
              <a:srgbClr val="0050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4000" b="1" dirty="0"/>
                <a:t>2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51D9EF79-9E21-C4B2-F093-AF885F3B0D04}"/>
                </a:ext>
              </a:extLst>
            </p:cNvPr>
            <p:cNvSpPr txBox="1"/>
            <p:nvPr/>
          </p:nvSpPr>
          <p:spPr>
            <a:xfrm>
              <a:off x="320130" y="3157155"/>
              <a:ext cx="1956726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 eaLnBrk="1" hangingPunct="1">
                <a:spcBef>
                  <a:spcPct val="0"/>
                </a:spcBef>
                <a:defRPr/>
              </a:pPr>
              <a:r>
                <a:rPr lang="es-CR" altLang="es-CR" b="1" dirty="0">
                  <a:solidFill>
                    <a:srgbClr val="003654"/>
                  </a:solidFill>
                  <a:cs typeface="Times New Roman" panose="02020603050405020304" pitchFamily="18" charset="0"/>
                </a:rPr>
                <a:t>Años</a:t>
              </a:r>
              <a:r>
                <a:rPr lang="es-CR" altLang="es-CR" dirty="0">
                  <a:solidFill>
                    <a:srgbClr val="003654"/>
                  </a:solidFill>
                  <a:cs typeface="Times New Roman" panose="02020603050405020304" pitchFamily="18" charset="0"/>
                </a:rPr>
                <a:t> </a:t>
              </a:r>
            </a:p>
            <a:p>
              <a:pPr algn="ctr" defTabSz="914400" eaLnBrk="1" hangingPunct="1">
                <a:spcBef>
                  <a:spcPct val="0"/>
                </a:spcBef>
                <a:defRPr/>
              </a:pPr>
              <a:r>
                <a:rPr lang="es-CR" altLang="es-CR" dirty="0">
                  <a:solidFill>
                    <a:srgbClr val="003654"/>
                  </a:solidFill>
                  <a:cs typeface="Times New Roman" panose="02020603050405020304" pitchFamily="18" charset="0"/>
                </a:rPr>
                <a:t>de nombramiento hasta octubre 2026</a:t>
              </a:r>
            </a:p>
            <a:p>
              <a:pPr algn="ctr" defTabSz="914400" eaLnBrk="1" hangingPunct="1">
                <a:spcBef>
                  <a:spcPct val="0"/>
                </a:spcBef>
                <a:defRPr/>
              </a:pPr>
              <a:endParaRPr lang="es-CR" altLang="es-CR" dirty="0">
                <a:solidFill>
                  <a:srgbClr val="003654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C715009-132D-7AB0-4F3E-7E387557D004}"/>
              </a:ext>
            </a:extLst>
          </p:cNvPr>
          <p:cNvSpPr txBox="1"/>
          <p:nvPr/>
        </p:nvSpPr>
        <p:spPr>
          <a:xfrm>
            <a:off x="236264" y="5013388"/>
            <a:ext cx="86714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hangingPunct="1">
              <a:spcBef>
                <a:spcPct val="0"/>
              </a:spcBef>
              <a:defRPr/>
            </a:pPr>
            <a:r>
              <a:rPr lang="es-ES" altLang="es-CR" dirty="0">
                <a:solidFill>
                  <a:srgbClr val="003654"/>
                </a:solidFill>
                <a:cs typeface="Times New Roman" panose="02020603050405020304" pitchFamily="18" charset="0"/>
              </a:rPr>
              <a:t>*Las organizaciones deberán comprometerse a participar en las sesiones, tanto</a:t>
            </a:r>
            <a:r>
              <a:rPr lang="es-ES" altLang="es-CR" b="1" dirty="0">
                <a:solidFill>
                  <a:srgbClr val="003654"/>
                </a:solidFill>
                <a:cs typeface="Times New Roman" panose="02020603050405020304" pitchFamily="18" charset="0"/>
              </a:rPr>
              <a:t> </a:t>
            </a:r>
            <a:r>
              <a:rPr lang="es-ES" altLang="es-CR" dirty="0">
                <a:solidFill>
                  <a:srgbClr val="003654"/>
                </a:solidFill>
                <a:cs typeface="Times New Roman" panose="02020603050405020304" pitchFamily="18" charset="0"/>
              </a:rPr>
              <a:t>ordinarias como extraordinarias, convocadas por la Subcomisión. </a:t>
            </a:r>
          </a:p>
          <a:p>
            <a:pPr defTabSz="914400" eaLnBrk="1" hangingPunct="1">
              <a:spcBef>
                <a:spcPct val="0"/>
              </a:spcBef>
              <a:defRPr/>
            </a:pPr>
            <a:endParaRPr lang="es-CR" altLang="es-CR" dirty="0">
              <a:solidFill>
                <a:srgbClr val="003654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770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A7490367-4B4D-8C74-757C-6DBA1CCDD3E7}"/>
              </a:ext>
            </a:extLst>
          </p:cNvPr>
          <p:cNvSpPr/>
          <p:nvPr/>
        </p:nvSpPr>
        <p:spPr>
          <a:xfrm>
            <a:off x="0" y="1"/>
            <a:ext cx="9143999" cy="6858000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s-CR" altLang="es-CR" sz="1800" dirty="0">
              <a:solidFill>
                <a:srgbClr val="003654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9824F85-8345-D781-5F09-8BCD16DE165F}"/>
              </a:ext>
            </a:extLst>
          </p:cNvPr>
          <p:cNvSpPr txBox="1"/>
          <p:nvPr/>
        </p:nvSpPr>
        <p:spPr>
          <a:xfrm>
            <a:off x="0" y="616291"/>
            <a:ext cx="4976261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Segoe UI Variable Small Semibol" pitchFamily="2" charset="0"/>
              </a:rPr>
              <a:t>Fechas del proceso 2024: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6A64C75-24B2-A615-727B-0E9827F3B6F9}"/>
              </a:ext>
            </a:extLst>
          </p:cNvPr>
          <p:cNvGrpSpPr/>
          <p:nvPr/>
        </p:nvGrpSpPr>
        <p:grpSpPr>
          <a:xfrm>
            <a:off x="466344" y="2160338"/>
            <a:ext cx="7278624" cy="1099635"/>
            <a:chOff x="466344" y="1817355"/>
            <a:chExt cx="7278624" cy="1099635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A6D954B9-5F21-C0B2-116B-8EFA6610AE6D}"/>
                </a:ext>
              </a:extLst>
            </p:cNvPr>
            <p:cNvSpPr txBox="1"/>
            <p:nvPr/>
          </p:nvSpPr>
          <p:spPr>
            <a:xfrm>
              <a:off x="1749642" y="2160338"/>
              <a:ext cx="59953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914400" eaLnBrk="1" hangingPunct="1">
                <a:spcBef>
                  <a:spcPct val="0"/>
                </a:spcBef>
                <a:defRPr/>
              </a:pPr>
              <a:r>
                <a:rPr lang="es-CR" altLang="es-CR" dirty="0">
                  <a:solidFill>
                    <a:srgbClr val="003654"/>
                  </a:solidFill>
                  <a:cs typeface="Times New Roman" panose="02020603050405020304" pitchFamily="18" charset="0"/>
                </a:rPr>
                <a:t>Fecha máxima para postularse e inscribirse a votar</a:t>
              </a:r>
            </a:p>
          </p:txBody>
        </p:sp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C47BEC55-207F-7FE2-51A4-29A35D38EF92}"/>
                </a:ext>
              </a:extLst>
            </p:cNvPr>
            <p:cNvSpPr/>
            <p:nvPr/>
          </p:nvSpPr>
          <p:spPr>
            <a:xfrm>
              <a:off x="466344" y="1817355"/>
              <a:ext cx="1129284" cy="1099635"/>
            </a:xfrm>
            <a:prstGeom prst="roundRect">
              <a:avLst/>
            </a:prstGeom>
            <a:solidFill>
              <a:srgbClr val="0050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800" b="1" dirty="0"/>
                <a:t>23 ago</a:t>
              </a: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4D5C80B0-FC1E-FC62-E50E-A619E76CF32B}"/>
              </a:ext>
            </a:extLst>
          </p:cNvPr>
          <p:cNvGrpSpPr/>
          <p:nvPr/>
        </p:nvGrpSpPr>
        <p:grpSpPr>
          <a:xfrm>
            <a:off x="466344" y="4040127"/>
            <a:ext cx="8028432" cy="1099635"/>
            <a:chOff x="466344" y="3775294"/>
            <a:chExt cx="8028432" cy="1099635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90470C23-175C-175B-14FA-0C6C43B37D83}"/>
                </a:ext>
              </a:extLst>
            </p:cNvPr>
            <p:cNvSpPr txBox="1"/>
            <p:nvPr/>
          </p:nvSpPr>
          <p:spPr>
            <a:xfrm>
              <a:off x="1749642" y="4040127"/>
              <a:ext cx="674513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914400" eaLnBrk="1" hangingPunct="1">
                <a:spcBef>
                  <a:spcPct val="0"/>
                </a:spcBef>
                <a:defRPr/>
              </a:pPr>
              <a:r>
                <a:rPr lang="es-CR" altLang="es-CR" dirty="0">
                  <a:solidFill>
                    <a:srgbClr val="003654"/>
                  </a:solidFill>
                  <a:cs typeface="Times New Roman" panose="02020603050405020304" pitchFamily="18" charset="0"/>
                </a:rPr>
                <a:t>Elección presencial en sede central de la Defensoría de los Habitantes, Bario México, San José</a:t>
              </a:r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E1A65FD0-35D0-B183-0AAB-1140461AC52C}"/>
                </a:ext>
              </a:extLst>
            </p:cNvPr>
            <p:cNvSpPr/>
            <p:nvPr/>
          </p:nvSpPr>
          <p:spPr>
            <a:xfrm>
              <a:off x="466344" y="3775294"/>
              <a:ext cx="1129284" cy="1099635"/>
            </a:xfrm>
            <a:prstGeom prst="roundRect">
              <a:avLst/>
            </a:prstGeom>
            <a:solidFill>
              <a:srgbClr val="0050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800" b="1" dirty="0"/>
                <a:t>09 sept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735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A7490367-4B4D-8C74-757C-6DBA1CCDD3E7}"/>
              </a:ext>
            </a:extLst>
          </p:cNvPr>
          <p:cNvSpPr/>
          <p:nvPr/>
        </p:nvSpPr>
        <p:spPr>
          <a:xfrm>
            <a:off x="0" y="1"/>
            <a:ext cx="9143999" cy="6858000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s-CR" altLang="es-CR" sz="1800" dirty="0">
              <a:solidFill>
                <a:srgbClr val="003654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9824F85-8345-D781-5F09-8BCD16DE165F}"/>
              </a:ext>
            </a:extLst>
          </p:cNvPr>
          <p:cNvSpPr txBox="1"/>
          <p:nvPr/>
        </p:nvSpPr>
        <p:spPr>
          <a:xfrm>
            <a:off x="0" y="365785"/>
            <a:ext cx="3621024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Segoe UI Variable Small Semibol" pitchFamily="2" charset="0"/>
              </a:rPr>
              <a:t>Para postularse: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0470C23-175C-175B-14FA-0C6C43B37D83}"/>
              </a:ext>
            </a:extLst>
          </p:cNvPr>
          <p:cNvSpPr txBox="1"/>
          <p:nvPr/>
        </p:nvSpPr>
        <p:spPr>
          <a:xfrm>
            <a:off x="1111950" y="3290500"/>
            <a:ext cx="24722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hangingPunct="1">
              <a:spcBef>
                <a:spcPct val="0"/>
              </a:spcBef>
              <a:defRPr/>
            </a:pPr>
            <a:r>
              <a:rPr lang="es-CR" altLang="es-CR" dirty="0">
                <a:solidFill>
                  <a:srgbClr val="003654"/>
                </a:solidFill>
                <a:cs typeface="Times New Roman" panose="02020603050405020304" pitchFamily="18" charset="0"/>
              </a:rPr>
              <a:t>Completar el formulario “</a:t>
            </a:r>
            <a:r>
              <a:rPr lang="es-CR" altLang="es-CR" b="1" dirty="0">
                <a:solidFill>
                  <a:srgbClr val="003654"/>
                </a:solidFill>
                <a:cs typeface="Times New Roman" panose="02020603050405020304" pitchFamily="18" charset="0"/>
              </a:rPr>
              <a:t>inscripción para postulación”:</a:t>
            </a:r>
            <a:endParaRPr lang="es-CR" altLang="es-CR" dirty="0">
              <a:solidFill>
                <a:srgbClr val="003654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8F7E7622-FACC-59D7-C3ED-653CD91AD87A}"/>
              </a:ext>
            </a:extLst>
          </p:cNvPr>
          <p:cNvGrpSpPr/>
          <p:nvPr/>
        </p:nvGrpSpPr>
        <p:grpSpPr>
          <a:xfrm>
            <a:off x="1487009" y="1576839"/>
            <a:ext cx="1722147" cy="1574482"/>
            <a:chOff x="595960" y="1452110"/>
            <a:chExt cx="1722147" cy="1574482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0E94C525-E84E-2FA7-3080-4CAB56B4FB80}"/>
                </a:ext>
              </a:extLst>
            </p:cNvPr>
            <p:cNvSpPr txBox="1"/>
            <p:nvPr/>
          </p:nvSpPr>
          <p:spPr>
            <a:xfrm>
              <a:off x="1164426" y="1452110"/>
              <a:ext cx="585216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R" sz="8000" b="1" dirty="0">
                  <a:solidFill>
                    <a:srgbClr val="003654"/>
                  </a:solidFill>
                </a:rPr>
                <a:t>1</a:t>
              </a:r>
              <a:endParaRPr lang="es-CR" sz="1400" dirty="0">
                <a:solidFill>
                  <a:srgbClr val="003654"/>
                </a:solidFill>
              </a:endParaRPr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D02EDC35-95A1-B565-E91F-3D692FC4CF3A}"/>
                </a:ext>
              </a:extLst>
            </p:cNvPr>
            <p:cNvGrpSpPr/>
            <p:nvPr/>
          </p:nvGrpSpPr>
          <p:grpSpPr>
            <a:xfrm>
              <a:off x="595960" y="2515343"/>
              <a:ext cx="1722147" cy="511249"/>
              <a:chOff x="649223" y="2515343"/>
              <a:chExt cx="1722147" cy="511249"/>
            </a:xfrm>
          </p:grpSpPr>
          <p:grpSp>
            <p:nvGrpSpPr>
              <p:cNvPr id="11" name="Grupo 10">
                <a:extLst>
                  <a:ext uri="{FF2B5EF4-FFF2-40B4-BE49-F238E27FC236}">
                    <a16:creationId xmlns:a16="http://schemas.microsoft.com/office/drawing/2014/main" id="{5AD1D9F8-47E2-9297-CF71-CDE2CE29E985}"/>
                  </a:ext>
                </a:extLst>
              </p:cNvPr>
              <p:cNvGrpSpPr/>
              <p:nvPr/>
            </p:nvGrpSpPr>
            <p:grpSpPr>
              <a:xfrm>
                <a:off x="649223" y="2515343"/>
                <a:ext cx="1722147" cy="511249"/>
                <a:chOff x="649223" y="2515343"/>
                <a:chExt cx="1722147" cy="511249"/>
              </a:xfrm>
              <a:solidFill>
                <a:srgbClr val="FFC000"/>
              </a:solidFill>
            </p:grpSpPr>
            <p:sp>
              <p:nvSpPr>
                <p:cNvPr id="7" name="Flecha: cheurón 6">
                  <a:extLst>
                    <a:ext uri="{FF2B5EF4-FFF2-40B4-BE49-F238E27FC236}">
                      <a16:creationId xmlns:a16="http://schemas.microsoft.com/office/drawing/2014/main" id="{83439EF6-41AA-A0BE-FC17-3A867640D29F}"/>
                    </a:ext>
                  </a:extLst>
                </p:cNvPr>
                <p:cNvSpPr/>
                <p:nvPr/>
              </p:nvSpPr>
              <p:spPr>
                <a:xfrm flipH="1">
                  <a:off x="1223271" y="2515343"/>
                  <a:ext cx="1148099" cy="511249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R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Flecha: cheurón 8">
                  <a:extLst>
                    <a:ext uri="{FF2B5EF4-FFF2-40B4-BE49-F238E27FC236}">
                      <a16:creationId xmlns:a16="http://schemas.microsoft.com/office/drawing/2014/main" id="{3B72112F-3BA7-2E15-F8ED-BFE0AB044E6D}"/>
                    </a:ext>
                  </a:extLst>
                </p:cNvPr>
                <p:cNvSpPr/>
                <p:nvPr/>
              </p:nvSpPr>
              <p:spPr>
                <a:xfrm>
                  <a:off x="649223" y="2515343"/>
                  <a:ext cx="1148099" cy="511249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R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570DA83F-251E-AAD0-3B63-9C312BAC5128}"/>
                  </a:ext>
                </a:extLst>
              </p:cNvPr>
              <p:cNvSpPr txBox="1"/>
              <p:nvPr/>
            </p:nvSpPr>
            <p:spPr>
              <a:xfrm>
                <a:off x="1036034" y="2532499"/>
                <a:ext cx="9485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CR" altLang="es-CR" sz="2400" dirty="0">
                    <a:solidFill>
                      <a:srgbClr val="003654"/>
                    </a:solidFill>
                    <a:cs typeface="Times New Roman" panose="02020603050405020304" pitchFamily="18" charset="0"/>
                  </a:rPr>
                  <a:t>PASO</a:t>
                </a:r>
                <a:endParaRPr lang="es-CR" sz="2400" dirty="0"/>
              </a:p>
            </p:txBody>
          </p:sp>
        </p:grp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F8DEE610-C3D1-664A-BF91-DB5C717DC16D}"/>
              </a:ext>
            </a:extLst>
          </p:cNvPr>
          <p:cNvGrpSpPr/>
          <p:nvPr/>
        </p:nvGrpSpPr>
        <p:grpSpPr>
          <a:xfrm>
            <a:off x="5530734" y="1613644"/>
            <a:ext cx="1722147" cy="1574482"/>
            <a:chOff x="595960" y="1452110"/>
            <a:chExt cx="1722147" cy="1574482"/>
          </a:xfrm>
        </p:grpSpPr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678D4E89-EA7D-3061-B7AC-0CC4B15D4EED}"/>
                </a:ext>
              </a:extLst>
            </p:cNvPr>
            <p:cNvSpPr txBox="1"/>
            <p:nvPr/>
          </p:nvSpPr>
          <p:spPr>
            <a:xfrm>
              <a:off x="1164426" y="1452110"/>
              <a:ext cx="585216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R" sz="8000" b="1" dirty="0">
                  <a:solidFill>
                    <a:srgbClr val="003654"/>
                  </a:solidFill>
                </a:rPr>
                <a:t>2</a:t>
              </a:r>
              <a:endParaRPr lang="es-CR" sz="1400" dirty="0">
                <a:solidFill>
                  <a:srgbClr val="003654"/>
                </a:solidFill>
              </a:endParaRPr>
            </a:p>
          </p:txBody>
        </p: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B281502C-0936-CD56-55A7-186CC2263226}"/>
                </a:ext>
              </a:extLst>
            </p:cNvPr>
            <p:cNvGrpSpPr/>
            <p:nvPr/>
          </p:nvGrpSpPr>
          <p:grpSpPr>
            <a:xfrm>
              <a:off x="595960" y="2515343"/>
              <a:ext cx="1722147" cy="511249"/>
              <a:chOff x="649223" y="2515343"/>
              <a:chExt cx="1722147" cy="511249"/>
            </a:xfrm>
          </p:grpSpPr>
          <p:grpSp>
            <p:nvGrpSpPr>
              <p:cNvPr id="24" name="Grupo 23">
                <a:extLst>
                  <a:ext uri="{FF2B5EF4-FFF2-40B4-BE49-F238E27FC236}">
                    <a16:creationId xmlns:a16="http://schemas.microsoft.com/office/drawing/2014/main" id="{245E4D49-D6ED-A675-8F16-CF83F53CE1D6}"/>
                  </a:ext>
                </a:extLst>
              </p:cNvPr>
              <p:cNvGrpSpPr/>
              <p:nvPr/>
            </p:nvGrpSpPr>
            <p:grpSpPr>
              <a:xfrm>
                <a:off x="649223" y="2515343"/>
                <a:ext cx="1722147" cy="511249"/>
                <a:chOff x="649223" y="2515343"/>
                <a:chExt cx="1722147" cy="511249"/>
              </a:xfrm>
              <a:solidFill>
                <a:srgbClr val="FFC000"/>
              </a:solidFill>
            </p:grpSpPr>
            <p:sp>
              <p:nvSpPr>
                <p:cNvPr id="26" name="Flecha: cheurón 25">
                  <a:extLst>
                    <a:ext uri="{FF2B5EF4-FFF2-40B4-BE49-F238E27FC236}">
                      <a16:creationId xmlns:a16="http://schemas.microsoft.com/office/drawing/2014/main" id="{B6BDB3BE-EB3A-6BA1-5941-A6E5AA10224A}"/>
                    </a:ext>
                  </a:extLst>
                </p:cNvPr>
                <p:cNvSpPr/>
                <p:nvPr/>
              </p:nvSpPr>
              <p:spPr>
                <a:xfrm flipH="1">
                  <a:off x="1223271" y="2515343"/>
                  <a:ext cx="1148099" cy="511249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R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Flecha: cheurón 26">
                  <a:extLst>
                    <a:ext uri="{FF2B5EF4-FFF2-40B4-BE49-F238E27FC236}">
                      <a16:creationId xmlns:a16="http://schemas.microsoft.com/office/drawing/2014/main" id="{09A3CA46-15C4-E7A4-6C23-39058D7DC083}"/>
                    </a:ext>
                  </a:extLst>
                </p:cNvPr>
                <p:cNvSpPr/>
                <p:nvPr/>
              </p:nvSpPr>
              <p:spPr>
                <a:xfrm>
                  <a:off x="649223" y="2515343"/>
                  <a:ext cx="1148099" cy="511249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R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F5EAF47C-9142-FD9A-377B-4E4802816504}"/>
                  </a:ext>
                </a:extLst>
              </p:cNvPr>
              <p:cNvSpPr txBox="1"/>
              <p:nvPr/>
            </p:nvSpPr>
            <p:spPr>
              <a:xfrm>
                <a:off x="1036034" y="2532499"/>
                <a:ext cx="9485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CR" altLang="es-CR" sz="2400" dirty="0">
                    <a:solidFill>
                      <a:srgbClr val="003654"/>
                    </a:solidFill>
                    <a:cs typeface="Times New Roman" panose="02020603050405020304" pitchFamily="18" charset="0"/>
                  </a:rPr>
                  <a:t>PASO</a:t>
                </a:r>
                <a:endParaRPr lang="es-CR" sz="2400" dirty="0"/>
              </a:p>
            </p:txBody>
          </p:sp>
        </p:grpSp>
      </p:grpSp>
      <p:pic>
        <p:nvPicPr>
          <p:cNvPr id="29" name="Imagen 28">
            <a:extLst>
              <a:ext uri="{FF2B5EF4-FFF2-40B4-BE49-F238E27FC236}">
                <a16:creationId xmlns:a16="http://schemas.microsoft.com/office/drawing/2014/main" id="{9D1388E9-002F-AC3C-F85F-A2A878138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42" t="35872" r="25833" b="15986"/>
          <a:stretch/>
        </p:blipFill>
        <p:spPr>
          <a:xfrm>
            <a:off x="1751183" y="4283188"/>
            <a:ext cx="1153942" cy="1133095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62CDE6A8-66C1-B0AD-BDE8-69AEACC6E758}"/>
              </a:ext>
            </a:extLst>
          </p:cNvPr>
          <p:cNvSpPr txBox="1"/>
          <p:nvPr/>
        </p:nvSpPr>
        <p:spPr>
          <a:xfrm>
            <a:off x="4726872" y="3429000"/>
            <a:ext cx="3444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hangingPunct="1">
              <a:spcBef>
                <a:spcPct val="0"/>
              </a:spcBef>
              <a:defRPr/>
            </a:pPr>
            <a:r>
              <a:rPr lang="es-CR" altLang="es-CR" dirty="0">
                <a:solidFill>
                  <a:srgbClr val="003654"/>
                </a:solidFill>
                <a:cs typeface="Times New Roman" panose="02020603050405020304" pitchFamily="18" charset="0"/>
              </a:rPr>
              <a:t>Enviar hoja de vida a: </a:t>
            </a:r>
            <a:r>
              <a:rPr lang="es-CR" altLang="es-CR" b="1" dirty="0">
                <a:solidFill>
                  <a:srgbClr val="003654"/>
                </a:solidFill>
                <a:cs typeface="Times New Roman" panose="02020603050405020304" pitchFamily="18" charset="0"/>
              </a:rPr>
              <a:t>gsalasg@poder-judicial.go.cr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BF3A9F23-4F16-04DB-EDF8-7E800B890CAE}"/>
              </a:ext>
            </a:extLst>
          </p:cNvPr>
          <p:cNvSpPr txBox="1"/>
          <p:nvPr/>
        </p:nvSpPr>
        <p:spPr>
          <a:xfrm>
            <a:off x="29591" y="1010040"/>
            <a:ext cx="32521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hangingPunct="1">
              <a:spcBef>
                <a:spcPct val="0"/>
              </a:spcBef>
              <a:defRPr/>
            </a:pPr>
            <a:r>
              <a:rPr lang="es-CR" altLang="es-CR" i="1" dirty="0">
                <a:solidFill>
                  <a:srgbClr val="003654"/>
                </a:solidFill>
                <a:cs typeface="Times New Roman" panose="02020603050405020304" pitchFamily="18" charset="0"/>
              </a:rPr>
              <a:t>Fecha máxima: 23 de agosto</a:t>
            </a:r>
          </a:p>
        </p:txBody>
      </p:sp>
      <p:sp>
        <p:nvSpPr>
          <p:cNvPr id="27649" name="CuadroTexto 27648">
            <a:extLst>
              <a:ext uri="{FF2B5EF4-FFF2-40B4-BE49-F238E27FC236}">
                <a16:creationId xmlns:a16="http://schemas.microsoft.com/office/drawing/2014/main" id="{47EE82FE-72FB-233F-82AD-DB90EAA24D2A}"/>
              </a:ext>
            </a:extLst>
          </p:cNvPr>
          <p:cNvSpPr txBox="1"/>
          <p:nvPr/>
        </p:nvSpPr>
        <p:spPr>
          <a:xfrm>
            <a:off x="520581" y="5688175"/>
            <a:ext cx="38667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R" altLang="es-CR" sz="1050" dirty="0">
                <a:solidFill>
                  <a:srgbClr val="003654"/>
                </a:solidFill>
                <a:cs typeface="Times New Roman" panose="02020603050405020304" pitchFamily="18" charset="0"/>
              </a:rPr>
              <a:t>El formulario contiene preguntas sobre información general de la organización y de las personas postulantes, así como motivación, proyección y trayectoria de las personas postulantes en la protección de DDHH de población migrante y refugiada.</a:t>
            </a:r>
            <a:endParaRPr lang="es-CR" sz="1050" dirty="0"/>
          </a:p>
        </p:txBody>
      </p:sp>
      <p:sp>
        <p:nvSpPr>
          <p:cNvPr id="27651" name="CuadroTexto 27650">
            <a:extLst>
              <a:ext uri="{FF2B5EF4-FFF2-40B4-BE49-F238E27FC236}">
                <a16:creationId xmlns:a16="http://schemas.microsoft.com/office/drawing/2014/main" id="{532155C8-7129-75D7-3213-C14228519180}"/>
              </a:ext>
            </a:extLst>
          </p:cNvPr>
          <p:cNvSpPr txBox="1"/>
          <p:nvPr/>
        </p:nvSpPr>
        <p:spPr>
          <a:xfrm>
            <a:off x="4458428" y="4120669"/>
            <a:ext cx="386675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R" altLang="es-CR" sz="1050" dirty="0">
                <a:solidFill>
                  <a:srgbClr val="003654"/>
                </a:solidFill>
                <a:cs typeface="Times New Roman" panose="02020603050405020304" pitchFamily="18" charset="0"/>
              </a:rPr>
              <a:t>Hoja de vida debe indicar trayectoria en protección de Derechos Humanos y acceso a la justicia de la población correspondiente</a:t>
            </a:r>
            <a:endParaRPr lang="es-CR" sz="1050" dirty="0"/>
          </a:p>
        </p:txBody>
      </p:sp>
    </p:spTree>
    <p:extLst>
      <p:ext uri="{BB962C8B-B14F-4D97-AF65-F5344CB8AC3E}">
        <p14:creationId xmlns:p14="http://schemas.microsoft.com/office/powerpoint/2010/main" val="3760617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A7490367-4B4D-8C74-757C-6DBA1CCDD3E7}"/>
              </a:ext>
            </a:extLst>
          </p:cNvPr>
          <p:cNvSpPr/>
          <p:nvPr/>
        </p:nvSpPr>
        <p:spPr>
          <a:xfrm>
            <a:off x="0" y="1"/>
            <a:ext cx="9143999" cy="6858000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s-CR" altLang="es-CR" sz="1800" dirty="0">
              <a:solidFill>
                <a:srgbClr val="003654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9824F85-8345-D781-5F09-8BCD16DE165F}"/>
              </a:ext>
            </a:extLst>
          </p:cNvPr>
          <p:cNvSpPr txBox="1"/>
          <p:nvPr/>
        </p:nvSpPr>
        <p:spPr>
          <a:xfrm>
            <a:off x="0" y="616291"/>
            <a:ext cx="3621024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Segoe UI Variable Small Semibol" pitchFamily="2" charset="0"/>
              </a:rPr>
              <a:t>Para votar: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0470C23-175C-175B-14FA-0C6C43B37D83}"/>
              </a:ext>
            </a:extLst>
          </p:cNvPr>
          <p:cNvSpPr txBox="1"/>
          <p:nvPr/>
        </p:nvSpPr>
        <p:spPr>
          <a:xfrm>
            <a:off x="3335867" y="3503317"/>
            <a:ext cx="24722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hangingPunct="1">
              <a:spcBef>
                <a:spcPct val="0"/>
              </a:spcBef>
              <a:defRPr/>
            </a:pPr>
            <a:r>
              <a:rPr lang="es-CR" altLang="es-CR" dirty="0">
                <a:solidFill>
                  <a:srgbClr val="003654"/>
                </a:solidFill>
                <a:cs typeface="Times New Roman" panose="02020603050405020304" pitchFamily="18" charset="0"/>
              </a:rPr>
              <a:t>Completar el formulario “</a:t>
            </a:r>
            <a:r>
              <a:rPr lang="es-CR" altLang="es-CR" b="1" dirty="0">
                <a:solidFill>
                  <a:srgbClr val="003654"/>
                </a:solidFill>
                <a:cs typeface="Times New Roman" panose="02020603050405020304" pitchFamily="18" charset="0"/>
              </a:rPr>
              <a:t>inscripción para votación”:</a:t>
            </a:r>
            <a:endParaRPr lang="es-CR" altLang="es-CR" dirty="0">
              <a:solidFill>
                <a:srgbClr val="003654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8F7E7622-FACC-59D7-C3ED-653CD91AD87A}"/>
              </a:ext>
            </a:extLst>
          </p:cNvPr>
          <p:cNvGrpSpPr/>
          <p:nvPr/>
        </p:nvGrpSpPr>
        <p:grpSpPr>
          <a:xfrm>
            <a:off x="3710926" y="1651156"/>
            <a:ext cx="1722147" cy="1574482"/>
            <a:chOff x="595960" y="1452110"/>
            <a:chExt cx="1722147" cy="1574482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0E94C525-E84E-2FA7-3080-4CAB56B4FB80}"/>
                </a:ext>
              </a:extLst>
            </p:cNvPr>
            <p:cNvSpPr txBox="1"/>
            <p:nvPr/>
          </p:nvSpPr>
          <p:spPr>
            <a:xfrm>
              <a:off x="1164426" y="1452110"/>
              <a:ext cx="585216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R" sz="8000" b="1" dirty="0">
                  <a:solidFill>
                    <a:srgbClr val="003654"/>
                  </a:solidFill>
                </a:rPr>
                <a:t>1</a:t>
              </a:r>
              <a:endParaRPr lang="es-CR" sz="1400" dirty="0">
                <a:solidFill>
                  <a:srgbClr val="003654"/>
                </a:solidFill>
              </a:endParaRPr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D02EDC35-95A1-B565-E91F-3D692FC4CF3A}"/>
                </a:ext>
              </a:extLst>
            </p:cNvPr>
            <p:cNvGrpSpPr/>
            <p:nvPr/>
          </p:nvGrpSpPr>
          <p:grpSpPr>
            <a:xfrm>
              <a:off x="595960" y="2515343"/>
              <a:ext cx="1722147" cy="511249"/>
              <a:chOff x="649223" y="2515343"/>
              <a:chExt cx="1722147" cy="511249"/>
            </a:xfrm>
          </p:grpSpPr>
          <p:grpSp>
            <p:nvGrpSpPr>
              <p:cNvPr id="11" name="Grupo 10">
                <a:extLst>
                  <a:ext uri="{FF2B5EF4-FFF2-40B4-BE49-F238E27FC236}">
                    <a16:creationId xmlns:a16="http://schemas.microsoft.com/office/drawing/2014/main" id="{5AD1D9F8-47E2-9297-CF71-CDE2CE29E985}"/>
                  </a:ext>
                </a:extLst>
              </p:cNvPr>
              <p:cNvGrpSpPr/>
              <p:nvPr/>
            </p:nvGrpSpPr>
            <p:grpSpPr>
              <a:xfrm>
                <a:off x="649223" y="2515343"/>
                <a:ext cx="1722147" cy="511249"/>
                <a:chOff x="649223" y="2515343"/>
                <a:chExt cx="1722147" cy="511249"/>
              </a:xfrm>
              <a:solidFill>
                <a:srgbClr val="FFC000"/>
              </a:solidFill>
            </p:grpSpPr>
            <p:sp>
              <p:nvSpPr>
                <p:cNvPr id="7" name="Flecha: cheurón 6">
                  <a:extLst>
                    <a:ext uri="{FF2B5EF4-FFF2-40B4-BE49-F238E27FC236}">
                      <a16:creationId xmlns:a16="http://schemas.microsoft.com/office/drawing/2014/main" id="{83439EF6-41AA-A0BE-FC17-3A867640D29F}"/>
                    </a:ext>
                  </a:extLst>
                </p:cNvPr>
                <p:cNvSpPr/>
                <p:nvPr/>
              </p:nvSpPr>
              <p:spPr>
                <a:xfrm flipH="1">
                  <a:off x="1223271" y="2515343"/>
                  <a:ext cx="1148099" cy="511249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R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Flecha: cheurón 8">
                  <a:extLst>
                    <a:ext uri="{FF2B5EF4-FFF2-40B4-BE49-F238E27FC236}">
                      <a16:creationId xmlns:a16="http://schemas.microsoft.com/office/drawing/2014/main" id="{3B72112F-3BA7-2E15-F8ED-BFE0AB044E6D}"/>
                    </a:ext>
                  </a:extLst>
                </p:cNvPr>
                <p:cNvSpPr/>
                <p:nvPr/>
              </p:nvSpPr>
              <p:spPr>
                <a:xfrm>
                  <a:off x="649223" y="2515343"/>
                  <a:ext cx="1148099" cy="511249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R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570DA83F-251E-AAD0-3B63-9C312BAC5128}"/>
                  </a:ext>
                </a:extLst>
              </p:cNvPr>
              <p:cNvSpPr txBox="1"/>
              <p:nvPr/>
            </p:nvSpPr>
            <p:spPr>
              <a:xfrm>
                <a:off x="1036034" y="2532499"/>
                <a:ext cx="9485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CR" altLang="es-CR" sz="2400" dirty="0">
                    <a:solidFill>
                      <a:srgbClr val="003654"/>
                    </a:solidFill>
                    <a:cs typeface="Times New Roman" panose="02020603050405020304" pitchFamily="18" charset="0"/>
                  </a:rPr>
                  <a:t>PASO</a:t>
                </a:r>
                <a:endParaRPr lang="es-CR" sz="2400" dirty="0"/>
              </a:p>
            </p:txBody>
          </p:sp>
        </p:grpSp>
      </p:grpSp>
      <p:sp>
        <p:nvSpPr>
          <p:cNvPr id="31" name="CuadroTexto 30">
            <a:extLst>
              <a:ext uri="{FF2B5EF4-FFF2-40B4-BE49-F238E27FC236}">
                <a16:creationId xmlns:a16="http://schemas.microsoft.com/office/drawing/2014/main" id="{BF3A9F23-4F16-04DB-EDF8-7E800B890CAE}"/>
              </a:ext>
            </a:extLst>
          </p:cNvPr>
          <p:cNvSpPr txBox="1"/>
          <p:nvPr/>
        </p:nvSpPr>
        <p:spPr>
          <a:xfrm>
            <a:off x="29591" y="1260546"/>
            <a:ext cx="32521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hangingPunct="1">
              <a:spcBef>
                <a:spcPct val="0"/>
              </a:spcBef>
              <a:defRPr/>
            </a:pPr>
            <a:r>
              <a:rPr lang="es-CR" altLang="es-CR" i="1" dirty="0">
                <a:solidFill>
                  <a:srgbClr val="003654"/>
                </a:solidFill>
                <a:cs typeface="Times New Roman" panose="02020603050405020304" pitchFamily="18" charset="0"/>
              </a:rPr>
              <a:t>Fecha máxima: 23 de agosto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DF2F107-52C4-9077-EE43-7F9CF5C287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78" t="36911" r="26001" b="15229"/>
          <a:stretch/>
        </p:blipFill>
        <p:spPr>
          <a:xfrm>
            <a:off x="3884854" y="4553014"/>
            <a:ext cx="1374289" cy="138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40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3BAF858A-2E52-1A62-6B97-81F2F4F9FACF}"/>
              </a:ext>
            </a:extLst>
          </p:cNvPr>
          <p:cNvGrpSpPr/>
          <p:nvPr/>
        </p:nvGrpSpPr>
        <p:grpSpPr>
          <a:xfrm>
            <a:off x="-67090" y="0"/>
            <a:ext cx="9211089" cy="6966290"/>
            <a:chOff x="3112125" y="610467"/>
            <a:chExt cx="6141700" cy="4790209"/>
          </a:xfrm>
        </p:grpSpPr>
        <p:pic>
          <p:nvPicPr>
            <p:cNvPr id="7" name="Picture 2" descr="2023 deja al menos 115 000 nuevos migrantes nicas">
              <a:extLst>
                <a:ext uri="{FF2B5EF4-FFF2-40B4-BE49-F238E27FC236}">
                  <a16:creationId xmlns:a16="http://schemas.microsoft.com/office/drawing/2014/main" id="{ED705040-4249-131D-183F-53F88732CB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2125" y="610467"/>
              <a:ext cx="6141700" cy="4486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35723A8D-CFC5-85C3-23C0-ED4EC8868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5679" y="732311"/>
              <a:ext cx="1939361" cy="824229"/>
            </a:xfrm>
            <a:prstGeom prst="rect">
              <a:avLst/>
            </a:prstGeom>
          </p:spPr>
        </p:pic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09B9639C-E2AE-5A4A-0A2B-5B3892F544B9}"/>
                </a:ext>
              </a:extLst>
            </p:cNvPr>
            <p:cNvSpPr/>
            <p:nvPr/>
          </p:nvSpPr>
          <p:spPr>
            <a:xfrm>
              <a:off x="6000750" y="5095875"/>
              <a:ext cx="2022475" cy="304801"/>
            </a:xfrm>
            <a:custGeom>
              <a:avLst/>
              <a:gdLst>
                <a:gd name="connsiteX0" fmla="*/ 0 w 2022475"/>
                <a:gd name="connsiteY0" fmla="*/ 3175 h 304801"/>
                <a:gd name="connsiteX1" fmla="*/ 777875 w 2022475"/>
                <a:gd name="connsiteY1" fmla="*/ 304800 h 304801"/>
                <a:gd name="connsiteX2" fmla="*/ 2022475 w 2022475"/>
                <a:gd name="connsiteY2" fmla="*/ 0 h 304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2475" h="304801">
                  <a:moveTo>
                    <a:pt x="0" y="3175"/>
                  </a:moveTo>
                  <a:cubicBezTo>
                    <a:pt x="220398" y="154252"/>
                    <a:pt x="440796" y="305329"/>
                    <a:pt x="777875" y="304800"/>
                  </a:cubicBezTo>
                  <a:cubicBezTo>
                    <a:pt x="1114954" y="304271"/>
                    <a:pt x="1568714" y="152135"/>
                    <a:pt x="2022475" y="0"/>
                  </a:cubicBezTo>
                </a:path>
              </a:pathLst>
            </a:custGeom>
            <a:noFill/>
            <a:ln w="19050">
              <a:solidFill>
                <a:srgbClr val="86A39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A34FB665-07A5-7F94-5284-3A531861CECE}"/>
                </a:ext>
              </a:extLst>
            </p:cNvPr>
            <p:cNvSpPr/>
            <p:nvPr/>
          </p:nvSpPr>
          <p:spPr>
            <a:xfrm>
              <a:off x="5943600" y="4953000"/>
              <a:ext cx="111760" cy="304801"/>
            </a:xfrm>
            <a:custGeom>
              <a:avLst/>
              <a:gdLst>
                <a:gd name="connsiteX0" fmla="*/ 0 w 101600"/>
                <a:gd name="connsiteY0" fmla="*/ 0 h 375920"/>
                <a:gd name="connsiteX1" fmla="*/ 101600 w 101600"/>
                <a:gd name="connsiteY1" fmla="*/ 375920 h 37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600" h="375920">
                  <a:moveTo>
                    <a:pt x="0" y="0"/>
                  </a:moveTo>
                  <a:lnTo>
                    <a:pt x="101600" y="375920"/>
                  </a:lnTo>
                </a:path>
              </a:pathLst>
            </a:custGeom>
            <a:noFill/>
            <a:ln w="19050">
              <a:solidFill>
                <a:srgbClr val="86A39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1C659238-59B5-D12B-3AB9-DC392545779C}"/>
                </a:ext>
              </a:extLst>
            </p:cNvPr>
            <p:cNvSpPr/>
            <p:nvPr/>
          </p:nvSpPr>
          <p:spPr>
            <a:xfrm>
              <a:off x="5843270" y="4998652"/>
              <a:ext cx="314960" cy="147320"/>
            </a:xfrm>
            <a:custGeom>
              <a:avLst/>
              <a:gdLst>
                <a:gd name="connsiteX0" fmla="*/ 0 w 314960"/>
                <a:gd name="connsiteY0" fmla="*/ 147320 h 147320"/>
                <a:gd name="connsiteX1" fmla="*/ 137160 w 314960"/>
                <a:gd name="connsiteY1" fmla="*/ 137160 h 147320"/>
                <a:gd name="connsiteX2" fmla="*/ 259080 w 314960"/>
                <a:gd name="connsiteY2" fmla="*/ 50800 h 147320"/>
                <a:gd name="connsiteX3" fmla="*/ 294640 w 314960"/>
                <a:gd name="connsiteY3" fmla="*/ 30480 h 147320"/>
                <a:gd name="connsiteX4" fmla="*/ 314960 w 314960"/>
                <a:gd name="connsiteY4" fmla="*/ 0 h 14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960" h="147320">
                  <a:moveTo>
                    <a:pt x="0" y="147320"/>
                  </a:moveTo>
                  <a:cubicBezTo>
                    <a:pt x="45720" y="143933"/>
                    <a:pt x="94199" y="153165"/>
                    <a:pt x="137160" y="137160"/>
                  </a:cubicBezTo>
                  <a:cubicBezTo>
                    <a:pt x="183829" y="119774"/>
                    <a:pt x="215839" y="75509"/>
                    <a:pt x="259080" y="50800"/>
                  </a:cubicBezTo>
                  <a:lnTo>
                    <a:pt x="294640" y="30480"/>
                  </a:lnTo>
                  <a:cubicBezTo>
                    <a:pt x="311112" y="3027"/>
                    <a:pt x="302898" y="12062"/>
                    <a:pt x="314960" y="0"/>
                  </a:cubicBezTo>
                </a:path>
              </a:pathLst>
            </a:custGeom>
            <a:noFill/>
            <a:ln w="19050">
              <a:solidFill>
                <a:srgbClr val="86A39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1F91A8E7-551C-4C5D-A36D-F99D6019C1C2}"/>
                </a:ext>
              </a:extLst>
            </p:cNvPr>
            <p:cNvSpPr/>
            <p:nvPr/>
          </p:nvSpPr>
          <p:spPr>
            <a:xfrm rot="20219019">
              <a:off x="7968615" y="4933903"/>
              <a:ext cx="111760" cy="304801"/>
            </a:xfrm>
            <a:custGeom>
              <a:avLst/>
              <a:gdLst>
                <a:gd name="connsiteX0" fmla="*/ 0 w 101600"/>
                <a:gd name="connsiteY0" fmla="*/ 0 h 375920"/>
                <a:gd name="connsiteX1" fmla="*/ 101600 w 101600"/>
                <a:gd name="connsiteY1" fmla="*/ 375920 h 37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600" h="375920">
                  <a:moveTo>
                    <a:pt x="0" y="0"/>
                  </a:moveTo>
                  <a:lnTo>
                    <a:pt x="101600" y="375920"/>
                  </a:lnTo>
                </a:path>
              </a:pathLst>
            </a:custGeom>
            <a:noFill/>
            <a:ln w="19050">
              <a:solidFill>
                <a:srgbClr val="86A39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EFBDE75-C63E-43DD-7397-767281AE13F6}"/>
                </a:ext>
              </a:extLst>
            </p:cNvPr>
            <p:cNvSpPr/>
            <p:nvPr/>
          </p:nvSpPr>
          <p:spPr>
            <a:xfrm rot="20219019">
              <a:off x="7816886" y="4981033"/>
              <a:ext cx="314960" cy="147320"/>
            </a:xfrm>
            <a:custGeom>
              <a:avLst/>
              <a:gdLst>
                <a:gd name="connsiteX0" fmla="*/ 0 w 314960"/>
                <a:gd name="connsiteY0" fmla="*/ 147320 h 147320"/>
                <a:gd name="connsiteX1" fmla="*/ 137160 w 314960"/>
                <a:gd name="connsiteY1" fmla="*/ 137160 h 147320"/>
                <a:gd name="connsiteX2" fmla="*/ 259080 w 314960"/>
                <a:gd name="connsiteY2" fmla="*/ 50800 h 147320"/>
                <a:gd name="connsiteX3" fmla="*/ 294640 w 314960"/>
                <a:gd name="connsiteY3" fmla="*/ 30480 h 147320"/>
                <a:gd name="connsiteX4" fmla="*/ 314960 w 314960"/>
                <a:gd name="connsiteY4" fmla="*/ 0 h 14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960" h="147320">
                  <a:moveTo>
                    <a:pt x="0" y="147320"/>
                  </a:moveTo>
                  <a:cubicBezTo>
                    <a:pt x="45720" y="143933"/>
                    <a:pt x="94199" y="153165"/>
                    <a:pt x="137160" y="137160"/>
                  </a:cubicBezTo>
                  <a:cubicBezTo>
                    <a:pt x="183829" y="119774"/>
                    <a:pt x="215839" y="75509"/>
                    <a:pt x="259080" y="50800"/>
                  </a:cubicBezTo>
                  <a:lnTo>
                    <a:pt x="294640" y="30480"/>
                  </a:lnTo>
                  <a:cubicBezTo>
                    <a:pt x="311112" y="3027"/>
                    <a:pt x="302898" y="12062"/>
                    <a:pt x="314960" y="0"/>
                  </a:cubicBezTo>
                </a:path>
              </a:pathLst>
            </a:custGeom>
            <a:noFill/>
            <a:ln w="19050">
              <a:solidFill>
                <a:srgbClr val="86A39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2A9C164-B5AC-0AD7-192E-0C1458DF6211}"/>
              </a:ext>
            </a:extLst>
          </p:cNvPr>
          <p:cNvSpPr/>
          <p:nvPr/>
        </p:nvSpPr>
        <p:spPr>
          <a:xfrm>
            <a:off x="-67090" y="4851133"/>
            <a:ext cx="9211089" cy="2006867"/>
          </a:xfrm>
          <a:prstGeom prst="rect">
            <a:avLst/>
          </a:prstGeom>
          <a:solidFill>
            <a:srgbClr val="0050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EF5251C-6385-57EA-2AAF-07CA96BFA4E4}"/>
              </a:ext>
            </a:extLst>
          </p:cNvPr>
          <p:cNvSpPr txBox="1"/>
          <p:nvPr/>
        </p:nvSpPr>
        <p:spPr>
          <a:xfrm>
            <a:off x="0" y="4640394"/>
            <a:ext cx="9211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Segoe UI Variable Small Semibol" pitchFamily="2" charset="0"/>
              </a:rPr>
              <a:t>Subcomisión de Acceso a la Justicia para Población Migrante y Refugiada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079A3C6-0BAD-84C9-A633-AFC45F084677}"/>
              </a:ext>
            </a:extLst>
          </p:cNvPr>
          <p:cNvSpPr txBox="1"/>
          <p:nvPr/>
        </p:nvSpPr>
        <p:spPr>
          <a:xfrm>
            <a:off x="1472977" y="5844916"/>
            <a:ext cx="60567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R" altLang="es-CR" sz="1800" b="1" dirty="0">
                <a:solidFill>
                  <a:schemeClr val="bg1"/>
                </a:solidFill>
                <a:latin typeface="Segoe UI Variable Small Semibol" pitchFamily="2" charset="0"/>
              </a:rPr>
              <a:t>Más información:</a:t>
            </a:r>
          </a:p>
          <a:p>
            <a:pPr algn="ctr"/>
            <a:r>
              <a:rPr lang="es-CR" altLang="es-CR" sz="1800" dirty="0">
                <a:solidFill>
                  <a:schemeClr val="bg1"/>
                </a:solidFill>
                <a:latin typeface="Segoe UI Variable Small Semibol" pitchFamily="2" charset="0"/>
              </a:rPr>
              <a:t>Tel. 2295-3322</a:t>
            </a:r>
          </a:p>
          <a:p>
            <a:pPr algn="ctr"/>
            <a:r>
              <a:rPr lang="es-CR" altLang="es-CR" dirty="0">
                <a:solidFill>
                  <a:schemeClr val="bg1"/>
                </a:solidFill>
                <a:latin typeface="Segoe UI Variable Small Semibol" pitchFamily="2" charset="0"/>
              </a:rPr>
              <a:t>c</a:t>
            </a:r>
            <a:r>
              <a:rPr lang="es-CR" altLang="es-CR" sz="1800" dirty="0">
                <a:solidFill>
                  <a:schemeClr val="bg1"/>
                </a:solidFill>
                <a:latin typeface="Segoe UI Variable Small Semibol" pitchFamily="2" charset="0"/>
              </a:rPr>
              <a:t>orreo: gsalasg@poder</a:t>
            </a:r>
            <a:r>
              <a:rPr lang="es-CR" altLang="es-CR" dirty="0">
                <a:solidFill>
                  <a:schemeClr val="bg1"/>
                </a:solidFill>
                <a:latin typeface="Segoe UI Variable Small Semibol" pitchFamily="2" charset="0"/>
              </a:rPr>
              <a:t>-judicial.go.cr</a:t>
            </a:r>
            <a:endParaRPr lang="es-CR" dirty="0">
              <a:solidFill>
                <a:schemeClr val="bg1"/>
              </a:solidFill>
              <a:latin typeface="Segoe UI Variable Small Semib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8756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15751</TotalTime>
  <Words>352</Words>
  <Application>Microsoft Office PowerPoint</Application>
  <PresentationFormat>Presentación en pantalla (4:3)</PresentationFormat>
  <Paragraphs>59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Segoe UI Variable Small Semibol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Diagnóstico sobre acceso a la justicia laboral por parte de trabajadores y trabajadoras migrantes</dc:title>
  <dc:creator>Silvia Frean</dc:creator>
  <cp:lastModifiedBy>Gabriel Salas Gutiérrez</cp:lastModifiedBy>
  <cp:revision>166</cp:revision>
  <cp:lastPrinted>2015-01-28T20:11:48Z</cp:lastPrinted>
  <dcterms:created xsi:type="dcterms:W3CDTF">2015-01-28T14:17:49Z</dcterms:created>
  <dcterms:modified xsi:type="dcterms:W3CDTF">2024-07-15T22:22:01Z</dcterms:modified>
</cp:coreProperties>
</file>